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9" r:id="rId8"/>
    <p:sldId id="265" r:id="rId9"/>
    <p:sldId id="267" r:id="rId10"/>
    <p:sldId id="268" r:id="rId11"/>
    <p:sldId id="266" r:id="rId12"/>
    <p:sldId id="262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239AD-DE69-4ED0-B042-0E71AE443812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CC061-3859-403E-9E04-11156FCCC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69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1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5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53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34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67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27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66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859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47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778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583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14D5-FC05-426C-AB03-EE88555A0EB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AD86-4689-43BA-8992-843A5AF9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71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1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504" y="126876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деятельности совета учреждения</a:t>
            </a:r>
          </a:p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 профилактике безнадзорности и правонарушений несовершеннолетних</a:t>
            </a:r>
            <a:endParaRPr lang="en-US" sz="3200" b="1" dirty="0" err="1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49" t="22291" r="26442" b="49167"/>
          <a:stretch/>
        </p:blipFill>
        <p:spPr bwMode="auto">
          <a:xfrm>
            <a:off x="2918486" y="3284984"/>
            <a:ext cx="6116320" cy="208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67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10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188640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результатов совета профилактики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заседания совета профилактики оформляются </a:t>
            </a:r>
            <a:r>
              <a:rPr lang="ru-RU" sz="2400" b="1" u="sng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протоколом.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подписывается заместителем председателя совета профилактики и секретарем совета профилактики. </a:t>
            </a:r>
            <a:endParaRPr lang="ru-RU" sz="240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профилактики </a:t>
            </a:r>
            <a:r>
              <a:rPr lang="ru-RU" sz="2400" b="1" u="sng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приказом руководителя 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 и является обязательным для исполнения всеми педагогическими и иными работниками учреждения образования, обучающимися. </a:t>
            </a:r>
            <a:r>
              <a:rPr lang="ru-RU" sz="2400" b="1" u="sng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протокола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трехдневный срок 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принятия решения </a:t>
            </a:r>
            <a:r>
              <a:rPr lang="ru-RU" sz="2400" b="1" u="sng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родителям, опекунам (попечителям) несовершеннолетних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отношении которых принято соответствующее решение совета 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endParaRPr lang="ru-RU" sz="24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1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11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188640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Образец протокола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80" t="13541" r="23748" b="3969"/>
          <a:stretch/>
        </p:blipFill>
        <p:spPr bwMode="auto">
          <a:xfrm>
            <a:off x="0" y="764704"/>
            <a:ext cx="9144000" cy="603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7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12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19928" y="1556792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86" y="362068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Пакет документов по работе совета профилактики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559689"/>
            <a:ext cx="864096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Приказ о создании</a:t>
            </a:r>
            <a:endParaRPr lang="ru-RU" sz="240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105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План работы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arenR"/>
            </a:pPr>
            <a:endParaRPr lang="ru-RU" sz="105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Материалы к заседанию:</a:t>
            </a:r>
          </a:p>
          <a:p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овестка;</a:t>
            </a:r>
          </a:p>
          <a:p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протокол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протоколом должны быть ознакомлены все члены совета профилактики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материалы к заседанию </a:t>
            </a:r>
            <a:r>
              <a:rPr lang="ru-RU" sz="2000" i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(информация, письма, акты обследования МБУ, результаты диагностик, другое);</a:t>
            </a:r>
          </a:p>
          <a:p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ответственных исполнителей о выполнении поручений, содержащихся в предыдущем протоколе.</a:t>
            </a:r>
          </a:p>
          <a:p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Приказ об утверждении протокола</a:t>
            </a:r>
          </a:p>
          <a:p>
            <a:pPr marL="342900" indent="-342900">
              <a:buAutoNum type="arabicParenR"/>
            </a:pP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3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2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957147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259022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организацией воспитательной и профилактической работы в учреждении образования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50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безнадзорности, беспризорности, правонарушений несовершеннолетних, выявление и устранение их причин и условий; </a:t>
            </a:r>
            <a:endParaRPr lang="ru-RU" sz="240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0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коллегиального подхода по защите прав и законных интересов несовершеннолетних;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социально-педагогической поддержки обучающихся, находящихся в социально опасном положении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конфликтных ситуаций в коллективе несовершеннолетних и их 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</a:t>
            </a:r>
            <a:endParaRPr lang="ru-RU" sz="24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7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3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188640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поступившую информацию о выявлении несовершеннолетних, находящихся в социально опасном положении;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признании несовершеннолетних находящимися в социально опасном положении;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 выполнение индивидуальных планов защиты прав и законных интересов несовершеннолетних, находящихся в социально опасном положении;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отменяет решения о признании несовершеннолетних находящимися в социально опасном положении в случае устранения причин, повлекших признание детей находящимися в социально опасном положении;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участие в пропаганде правовых знаний среди несовершеннолетних, их родителей, опекунов (попечителей);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иные функции по профилактике безнадзорности и правонарушений несовершеннолетних, защите их прав, предусмотренных законодательством Республики Беларусь. </a:t>
            </a:r>
          </a:p>
        </p:txBody>
      </p:sp>
    </p:spTree>
    <p:extLst>
      <p:ext uri="{BB962C8B-B14F-4D97-AF65-F5344CB8AC3E}">
        <p14:creationId xmlns="" xmlns:p14="http://schemas.microsoft.com/office/powerpoint/2010/main" val="1891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4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188640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создания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0872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определить состав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(рекомендуемый -не менее 5 чел.)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i="1" dirty="0" smtClean="0"/>
              <a:t>В состав совета профилактики входят председатель, являющийся по должности руководителем учреждения образования, заместитель председателя, секретарь совета профилактики и иные члены совета профилактики из числа сотрудников органов, учреждений и иных организаций, осуществляющих профилактику безнадзорности и правонарушений несовершеннолетних, а также представителей общественных объединений </a:t>
            </a:r>
          </a:p>
          <a:p>
            <a:pPr algn="ctr"/>
            <a:r>
              <a:rPr lang="ru-RU" sz="2800" b="1" i="1" u="sng" dirty="0" smtClean="0"/>
              <a:t>с их согласия (указать в приказе «по согласованию»)</a:t>
            </a:r>
            <a:endParaRPr lang="ru-RU" sz="2000" b="1" i="1" u="sng" dirty="0" smtClean="0"/>
          </a:p>
          <a:p>
            <a:endParaRPr lang="ru-RU" sz="200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приказ о создании</a:t>
            </a:r>
          </a:p>
          <a:p>
            <a:r>
              <a:rPr lang="ru-RU" sz="2000" i="1" dirty="0" smtClean="0"/>
              <a:t>(Определяется персональный </a:t>
            </a:r>
            <a:r>
              <a:rPr lang="ru-RU" sz="2000" i="1" dirty="0"/>
              <a:t>состав и численность совета профилактики </a:t>
            </a:r>
            <a:r>
              <a:rPr lang="ru-RU" sz="2000" i="1" dirty="0" smtClean="0"/>
              <a:t> на начало календарного года. В течение </a:t>
            </a:r>
            <a:r>
              <a:rPr lang="ru-RU" sz="2000" i="1" dirty="0"/>
              <a:t>года в состав совета профилактики в случае необходимости приказом руководителя учреждения образования вносятся изменения)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5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188640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Образец приказа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6"/>
            <a:ext cx="7858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Положением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совете учреждения образования по профилактике безнадзорности и правонарушений несовершеннолетних, утвержденным постановлением Министерства образования Республики Беларусь №146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27.11.2017г., ПРИКАЗЫВАЮ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1.Создать совет профилактики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безнадзорности и правонарушений несовершеннолетних (далее -совет профилактики)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в количестве 7 человек.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следующий состав совета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Иван Иванович, директор ГУО «…»,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Татьяна Ивановна, заместитель директора по воспитательной работе, заместитель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 Иван Петрович, педагог социальный,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Иванчиков  Федор Федорович, участковый инспектор ИДН ОВД администрации Советского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г.Гомеля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согласованию)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="" xmlns:p14="http://schemas.microsoft.com/office/powerpoint/2010/main" val="5673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6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188640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создания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планирование работы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38" t="12422" r="24685" b="11408"/>
          <a:stretch/>
        </p:blipFill>
        <p:spPr bwMode="auto">
          <a:xfrm>
            <a:off x="827584" y="1268760"/>
            <a:ext cx="7344816" cy="47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7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7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188640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совета профилактики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28343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8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планом работы совета учреждения образования по профилактике безнадзорности и правонарушений несовершеннолетних, который составляется </a:t>
            </a:r>
            <a:r>
              <a:rPr lang="ru-RU" sz="2800" b="1" u="sng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календарный год</a:t>
            </a:r>
            <a:r>
              <a:rPr lang="ru-RU" sz="28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рассматривается на заседании совета профилактики и утверждается председателем совета </a:t>
            </a:r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endParaRPr lang="ru-RU" sz="28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заседания совета профилактики проводятся по мере необходимости, но </a:t>
            </a:r>
            <a:r>
              <a:rPr lang="ru-RU" sz="2800" b="1" u="sng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одного раза в месяц</a:t>
            </a:r>
          </a:p>
        </p:txBody>
      </p:sp>
    </p:spTree>
    <p:extLst>
      <p:ext uri="{BB962C8B-B14F-4D97-AF65-F5344CB8AC3E}">
        <p14:creationId xmlns="" xmlns:p14="http://schemas.microsoft.com/office/powerpoint/2010/main" val="25261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8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188640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совета профилактики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50635"/>
            <a:ext cx="86409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 рассмотрения вопросов на заседании совета профилактики определяется </a:t>
            </a:r>
            <a:r>
              <a:rPr lang="ru-RU" sz="3200" b="1" u="sng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повесткой заседания </a:t>
            </a:r>
            <a:endParaRPr lang="ru-RU" sz="3200" b="1" u="sng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u="sng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u="sng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(повестка направляется  секретарём совета профилактики всем его членам и приглашенным лицам не менее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чем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за 10 календарных дней </a:t>
            </a:r>
            <a:r>
              <a:rPr lang="ru-RU" sz="2400" b="1" i="1" dirty="0" smtClean="0">
                <a:solidFill>
                  <a:srgbClr val="FF0000"/>
                </a:solidFill>
              </a:rPr>
              <a:t>до его проведения)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48" y="-27383"/>
            <a:ext cx="9180560" cy="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C58E-93FD-4528-8276-167C139F04AB}" type="slidenum">
              <a:rPr lang="ru-RU" sz="1600" b="1" smtClean="0">
                <a:solidFill>
                  <a:srgbClr val="1F497D"/>
                </a:solidFill>
              </a:rPr>
              <a:pPr/>
              <a:t>9</a:t>
            </a:fld>
            <a:endParaRPr lang="ru-RU" sz="1600" b="1" dirty="0">
              <a:solidFill>
                <a:srgbClr val="1F497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" t="18333" r="4890" b="75212"/>
          <a:stretch/>
        </p:blipFill>
        <p:spPr bwMode="auto">
          <a:xfrm rot="10800000">
            <a:off x="0" y="6480719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7" b="3989"/>
          <a:stretch/>
        </p:blipFill>
        <p:spPr>
          <a:xfrm>
            <a:off x="-1" y="5330011"/>
            <a:ext cx="9144001" cy="129614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437"/>
          <a:stretch/>
        </p:blipFill>
        <p:spPr bwMode="auto">
          <a:xfrm>
            <a:off x="0" y="-27384"/>
            <a:ext cx="9144000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" t="18333" r="4891" b="75212"/>
          <a:stretch/>
        </p:blipFill>
        <p:spPr bwMode="auto">
          <a:xfrm rot="10800000">
            <a:off x="-35655" y="692696"/>
            <a:ext cx="9180560" cy="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188640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совета профилактики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включает в себя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вопрос</a:t>
            </a: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включенный в план работы совета профилактики;</a:t>
            </a:r>
          </a:p>
          <a:p>
            <a:pPr marL="342900" indent="-342900">
              <a:buAutoNum type="arabicParenR"/>
            </a:pPr>
            <a:endParaRPr lang="ru-RU" sz="20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материалов, поступивших в учреждение образования 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органов, учреждений и иных организаций, осуществляющих профилактику безнадзорности и правонарушений несовершеннолетних, а также докладных записок педагогических и иных работников учреждения образования, лиц, осуществляющих охрану помещений учреждения образования по вопросам профилактики и правонарушений, </a:t>
            </a:r>
            <a:r>
              <a:rPr lang="ru-RU" sz="2000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обучающихся либо нарушения прав и законных интересов несовершеннолетних и иным вопросам; </a:t>
            </a:r>
            <a:endParaRPr lang="ru-RU" sz="200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2000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выполнения индивидуальных планов защиты прав и законных интересов несовершеннолетних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находящихся в социально опасном </a:t>
            </a: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1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744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cp:lastPrinted>2018-06-13T06:23:14Z</cp:lastPrinted>
  <dcterms:created xsi:type="dcterms:W3CDTF">2018-06-13T02:21:18Z</dcterms:created>
  <dcterms:modified xsi:type="dcterms:W3CDTF">2018-06-14T12:51:38Z</dcterms:modified>
</cp:coreProperties>
</file>