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  <p:sldId id="264" r:id="rId7"/>
    <p:sldId id="265" r:id="rId8"/>
    <p:sldId id="276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5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A6"/>
    <a:srgbClr val="F54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72EA-2197-4B82-A28F-19D41A84696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524-CA4A-4CDC-AFC6-DD3B40FBF4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72EA-2197-4B82-A28F-19D41A84696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524-CA4A-4CDC-AFC6-DD3B40FB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72EA-2197-4B82-A28F-19D41A84696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524-CA4A-4CDC-AFC6-DD3B40FB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46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72EA-2197-4B82-A28F-19D41A84696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524-CA4A-4CDC-AFC6-DD3B40FB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0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72EA-2197-4B82-A28F-19D41A84696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524-CA4A-4CDC-AFC6-DD3B40FB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8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72EA-2197-4B82-A28F-19D41A84696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524-CA4A-4CDC-AFC6-DD3B40FB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72EA-2197-4B82-A28F-19D41A84696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524-CA4A-4CDC-AFC6-DD3B40FB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72EA-2197-4B82-A28F-19D41A84696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524-CA4A-4CDC-AFC6-DD3B40FB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8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72EA-2197-4B82-A28F-19D41A84696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524-CA4A-4CDC-AFC6-DD3B40FB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0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72EA-2197-4B82-A28F-19D41A84696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524-CA4A-4CDC-AFC6-DD3B40FB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9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72EA-2197-4B82-A28F-19D41A84696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524-CA4A-4CDC-AFC6-DD3B40FB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9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72EA-2197-4B82-A28F-19D41A84696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0524-CA4A-4CDC-AFC6-DD3B40FBF4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6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cef.by/uploads/models/2018/04/unicef-belarus-vac-report-2018.pdf" TargetMode="External"/><Relationship Id="rId2" Type="http://schemas.openxmlformats.org/officeDocument/2006/relationships/hyperlink" Target="https://news.tut.by/society/588778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findmykids.org/blog/ru/agressivnoe-povedenie-u-rebenk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0" y="2420811"/>
            <a:ext cx="6477000" cy="2461388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Профилактика </a:t>
            </a:r>
            <a:r>
              <a:rPr lang="ru-RU" sz="44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буллинга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как актуальное направление работы психолога в школе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47688" y="4882198"/>
            <a:ext cx="3435096" cy="622490"/>
          </a:xfrm>
        </p:spPr>
        <p:txBody>
          <a:bodyPr/>
          <a:lstStyle/>
          <a:p>
            <a:endParaRPr lang="en-US" dirty="0">
              <a:solidFill>
                <a:srgbClr val="00A6A6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606159" y="5429896"/>
            <a:ext cx="7711965" cy="11997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Лупекина</a:t>
            </a:r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Елена Александровна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канд. психол. н., доцент кафедры психологии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Гомельский государственный университет им. Ф. Скорины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1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9516" y="365125"/>
            <a:ext cx="9837683" cy="132556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Конкретные действия, которые должен быть готов осуществить любой сотрудник образовательной организации, если травля происходит сейчас: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471448"/>
            <a:ext cx="11048999" cy="470551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защитить жертву, остановить действия агрессора.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важное — обратить, в первую очередь, внимание на жертву, на то, что ребенок чувствует в данной ситуации, а не выдать дисциплинарное взыскание агрессору.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это важно? Тем самым вы переключаете внимание свидетелей с действий агрессора на состояние жертвы, усиливая ее позицию. Постепенно роли меняются: те, кто изначально поддерживали травлю, перемещаются в группу нейтральных или «против травли». Внимание к жертве не означает отсутствия последствий для агрессора, но они не являются в данном случае ключевым моментом воздействия.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0679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5130" y="365125"/>
            <a:ext cx="9188669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Схема работы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по </a:t>
            </a:r>
            <a:r>
              <a:rPr lang="ru-RU" b="1" dirty="0" err="1" smtClean="0"/>
              <a:t>кокретному</a:t>
            </a:r>
            <a:r>
              <a:rPr lang="ru-RU" b="1" dirty="0" smtClean="0"/>
              <a:t> случаю </a:t>
            </a:r>
            <a:r>
              <a:rPr lang="ru-RU" b="1" dirty="0" err="1" smtClean="0"/>
              <a:t>буллинга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AutoNum type="arabicPeriod"/>
            </a:pPr>
            <a:r>
              <a:rPr lang="ru-RU" b="1" dirty="0" smtClean="0"/>
              <a:t>Не </a:t>
            </a:r>
            <a:r>
              <a:rPr lang="ru-RU" b="1" dirty="0"/>
              <a:t>игнорировать, не преуменьшать значение школьного </a:t>
            </a:r>
            <a:r>
              <a:rPr lang="ru-RU" b="1" dirty="0" err="1" smtClean="0"/>
              <a:t>буллинга</a:t>
            </a:r>
            <a:r>
              <a:rPr lang="ru-RU" b="1" dirty="0" smtClean="0"/>
              <a:t>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b="1" dirty="0"/>
              <a:t>Учитель, психолог или родитель должен занять однозначную позицию неодобрения </a:t>
            </a:r>
            <a:r>
              <a:rPr lang="ru-RU" b="1" dirty="0" err="1"/>
              <a:t>буллинга</a:t>
            </a:r>
            <a:r>
              <a:rPr lang="ru-RU" dirty="0"/>
              <a:t>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b="1" dirty="0"/>
              <a:t>Провести беседу с агрессором. </a:t>
            </a:r>
            <a:endParaRPr lang="ru-RU" dirty="0"/>
          </a:p>
          <a:p>
            <a:pPr marL="514350" lvl="0" indent="-514350">
              <a:buAutoNum type="arabicPeriod"/>
            </a:pPr>
            <a:r>
              <a:rPr lang="ru-RU" b="1" dirty="0"/>
              <a:t>Провести беседу с жертвой.</a:t>
            </a:r>
            <a:r>
              <a:rPr lang="ru-RU" dirty="0"/>
              <a:t> </a:t>
            </a:r>
            <a:endParaRPr lang="ru-RU" dirty="0" smtClean="0"/>
          </a:p>
          <a:p>
            <a:pPr marL="514350" lvl="0" indent="-514350">
              <a:buAutoNum type="arabicPeriod"/>
            </a:pPr>
            <a:r>
              <a:rPr lang="ru-RU" b="1" dirty="0"/>
              <a:t>Провести беседу с классом. </a:t>
            </a:r>
            <a:endParaRPr lang="ru-RU" b="1" dirty="0" smtClean="0"/>
          </a:p>
          <a:p>
            <a:pPr marL="514350" lvl="0" indent="-514350">
              <a:buAutoNum type="arabicPeriod"/>
            </a:pPr>
            <a:r>
              <a:rPr lang="ru-RU" b="1" dirty="0"/>
              <a:t>Пригласить родителей агрессора и жертвы для беседы</a:t>
            </a:r>
            <a:r>
              <a:rPr lang="ru-RU" dirty="0" smtClean="0"/>
              <a:t>.</a:t>
            </a:r>
          </a:p>
          <a:p>
            <a:pPr marL="0" lvl="0" indent="0">
              <a:buNone/>
            </a:pPr>
            <a:endParaRPr lang="ru-RU" b="1" dirty="0"/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4757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1254" y="365125"/>
            <a:ext cx="9062545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–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системная работа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497" y="1418896"/>
            <a:ext cx="11424743" cy="5517931"/>
          </a:xfrm>
        </p:spPr>
        <p:txBody>
          <a:bodyPr>
            <a:normAutofit fontScale="85000" lnSpcReduction="20000"/>
          </a:bodyPr>
          <a:lstStyle/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Конкретные шаги профилактики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школе:</a:t>
            </a:r>
          </a:p>
          <a:p>
            <a:pPr marL="0" lv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Программа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должно быть ограничена конкретным временным промежутком.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Профилактка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булинга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–это постоянная, систематическая часть работы, встраиваемая в жизнь школы.</a:t>
            </a:r>
          </a:p>
          <a:p>
            <a:pPr marL="0" lv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Уделяйте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социальному климату школы.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оценку распространенности травли. Проводите анонимные опросники, которые могут заполняться и онлайн. Важно также дать короткие опросники учителям, родителям. Очень полезным может оказаться сравнение ответов, которые дает каждая категория респондентов.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Важно! С участниками опроса, то есть с детьми, учителями, родителями, важно делиться полученными результатами опросов.</a:t>
            </a:r>
          </a:p>
          <a:p>
            <a:pPr marL="0" lv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Разработка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простых и понятных правил в отношении поведения в ситуации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поможет учащимся и школьному персоналу занимать единую позицию в отношении проявлений травли, продуктивно взаимодействовать.</a:t>
            </a:r>
          </a:p>
          <a:p>
            <a:pPr marL="0" lv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Весь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 школы должен пройти обучение поведению по предотвращению и вмешательству в ситуации травли. Обучение должно включать навыки распознавания ситуаций травли, выявления причин появления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оценку его последствий. Обучение должно быть направлено на формирование навыков вмешательства в ситуации, когда травля осуществляется непосредственно, на то, как вести просветительскую работу по предотвращению.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868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3392" y="365125"/>
            <a:ext cx="9430407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своевременна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в начальной школе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Профилактика </a:t>
            </a:r>
            <a:r>
              <a:rPr lang="ru-RU" b="1" dirty="0" err="1"/>
              <a:t>буллинга</a:t>
            </a:r>
            <a:r>
              <a:rPr lang="ru-RU" dirty="0"/>
              <a:t> в школе будет своевременна еще в начальной школе. До 12 лет проблему </a:t>
            </a:r>
            <a:r>
              <a:rPr lang="ru-RU" dirty="0" err="1"/>
              <a:t>буллинга</a:t>
            </a:r>
            <a:r>
              <a:rPr lang="ru-RU" dirty="0"/>
              <a:t> в школе решить проще, потому что в этом возрасте у школьников еще не сформированы моральные принципы, и они опираются на мнение учителя. Достаточно эффективными приемами здесь будут разговор с детьми младшего школьного возраста, порицание. </a:t>
            </a:r>
          </a:p>
        </p:txBody>
      </p:sp>
    </p:spTree>
    <p:extLst>
      <p:ext uri="{BB962C8B-B14F-4D97-AF65-F5344CB8AC3E}">
        <p14:creationId xmlns:p14="http://schemas.microsoft.com/office/powerpoint/2010/main" val="1518149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799" y="115615"/>
            <a:ext cx="10258097" cy="157507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Медиация как метод разрешения конфликтов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961" y="798785"/>
            <a:ext cx="11509073" cy="647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72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9006" y="365125"/>
            <a:ext cx="9314793" cy="1325563"/>
          </a:xfrm>
        </p:spPr>
        <p:txBody>
          <a:bodyPr/>
          <a:lstStyle/>
          <a:p>
            <a:r>
              <a:rPr lang="ru-RU" dirty="0" smtClean="0"/>
              <a:t>Литература по медиации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1. Базовый курс медиации: рефлексивные заметки / </a:t>
            </a:r>
            <a:r>
              <a:rPr lang="ru-RU" dirty="0" err="1"/>
              <a:t>М.С.Бойко</a:t>
            </a:r>
            <a:r>
              <a:rPr lang="ru-RU" dirty="0"/>
              <a:t> [и др.]; под общ. ред. С.В. </a:t>
            </a:r>
            <a:r>
              <a:rPr lang="ru-RU" dirty="0" err="1"/>
              <a:t>Лабода</a:t>
            </a:r>
            <a:r>
              <a:rPr lang="ru-RU" dirty="0"/>
              <a:t>. – Минск: </a:t>
            </a:r>
            <a:r>
              <a:rPr lang="ru-RU" dirty="0" err="1"/>
              <a:t>Медисонт</a:t>
            </a:r>
            <a:r>
              <a:rPr lang="ru-RU" dirty="0"/>
              <a:t>, 2011. – 316 с.</a:t>
            </a:r>
            <a:br>
              <a:rPr lang="ru-RU" dirty="0"/>
            </a:br>
            <a:r>
              <a:rPr lang="ru-RU" dirty="0"/>
              <a:t>2. Бойко М.С. Служба медиации в </a:t>
            </a:r>
            <a:r>
              <a:rPr lang="ru-RU" dirty="0" err="1"/>
              <a:t>Gesamtschule</a:t>
            </a:r>
            <a:r>
              <a:rPr lang="ru-RU" dirty="0"/>
              <a:t> </a:t>
            </a:r>
            <a:r>
              <a:rPr lang="ru-RU" dirty="0" err="1"/>
              <a:t>Fischbek</a:t>
            </a:r>
            <a:r>
              <a:rPr lang="ru-RU" dirty="0"/>
              <a:t> // Куток </a:t>
            </a:r>
            <a:r>
              <a:rPr lang="ru-RU" dirty="0" err="1"/>
              <a:t>настаунiка</a:t>
            </a:r>
            <a:r>
              <a:rPr lang="ru-RU" dirty="0"/>
              <a:t>. – 2008. – № 14(17). – С. 6-7.</a:t>
            </a:r>
            <a:br>
              <a:rPr lang="ru-RU" dirty="0"/>
            </a:br>
            <a:r>
              <a:rPr lang="ru-RU" dirty="0"/>
              <a:t>3. Высоцкая Л.М, Бойко М.С. Мотивация обучения медиации у подростков // Социальный мир: роль молодежи в решении проблем XXI века: материалы XII </a:t>
            </a:r>
            <a:r>
              <a:rPr lang="ru-RU" dirty="0" err="1"/>
              <a:t>Междунар</a:t>
            </a:r>
            <a:r>
              <a:rPr lang="ru-RU" dirty="0"/>
              <a:t>. науч.-</a:t>
            </a:r>
            <a:r>
              <a:rPr lang="ru-RU" dirty="0" err="1"/>
              <a:t>практ</a:t>
            </a:r>
            <a:r>
              <a:rPr lang="ru-RU" dirty="0"/>
              <a:t>. студ. </a:t>
            </a:r>
            <a:r>
              <a:rPr lang="ru-RU" dirty="0" err="1"/>
              <a:t>конф</a:t>
            </a:r>
            <a:r>
              <a:rPr lang="ru-RU" dirty="0"/>
              <a:t>. (Минск, 29-30 апреля 2015 г.) / Рос. гос. соц. ун-т. Фил. В г. Минске; </a:t>
            </a:r>
            <a:r>
              <a:rPr lang="ru-RU" dirty="0" err="1"/>
              <a:t>редкол</a:t>
            </a:r>
            <a:r>
              <a:rPr lang="ru-RU" dirty="0"/>
              <a:t>.: С.А. Полетаев (гл. ред.) [и др.]. – Минск: </a:t>
            </a:r>
            <a:r>
              <a:rPr lang="ru-RU" dirty="0" err="1"/>
              <a:t>Бестпринт</a:t>
            </a:r>
            <a:r>
              <a:rPr lang="ru-RU" dirty="0"/>
              <a:t>, 2016. – С. 236-238.</a:t>
            </a:r>
            <a:br>
              <a:rPr lang="ru-RU" dirty="0"/>
            </a:br>
            <a:r>
              <a:rPr lang="ru-RU" dirty="0"/>
              <a:t>4. Высоцкая, Л.М., Бойко, М.С. Медиаторы в представлении подростков // Сборник научных статей Республиканского института профессионального образования: психологическое сопровождение образовательного процесса. Выпуск 6 / </a:t>
            </a:r>
            <a:r>
              <a:rPr lang="ru-RU" dirty="0" err="1"/>
              <a:t>редкол</a:t>
            </a:r>
            <a:r>
              <a:rPr lang="ru-RU" dirty="0"/>
              <a:t>.: О.С. Попова (пред.) [и др.]. – В 2 ч., Ч. 1. – Минск: РИПО, 2016. – С. 159–166.</a:t>
            </a:r>
            <a:br>
              <a:rPr lang="ru-RU" dirty="0"/>
            </a:br>
            <a:r>
              <a:rPr lang="ru-RU" dirty="0"/>
              <a:t>5. Бойко М.С., Высоцкая Л.М. Оценка эффективности деятельности медиатора // Сборник научных статей Республиканского института профессионального образования: психологическое сопровождение образовательного процесса. Выпуск 4 / Под ред. Е.Л. </a:t>
            </a:r>
            <a:r>
              <a:rPr lang="ru-RU" dirty="0" err="1"/>
              <a:t>Касьяник</a:t>
            </a:r>
            <a:r>
              <a:rPr lang="ru-RU" dirty="0"/>
              <a:t>. – В 2 ч., Ч. 1. – Минск: РИПО, 2014. – С. 9–14.</a:t>
            </a:r>
          </a:p>
        </p:txBody>
      </p:sp>
    </p:spTree>
    <p:extLst>
      <p:ext uri="{BB962C8B-B14F-4D97-AF65-F5344CB8AC3E}">
        <p14:creationId xmlns:p14="http://schemas.microsoft.com/office/powerpoint/2010/main" val="2789414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4620" y="365125"/>
            <a:ext cx="9199179" cy="132556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привлечением инициативных групп старшеклассников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бучение школьников старших классов «Школьная служба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занятия по обсуждению конфликтных отношений между учащимися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Ситуационные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игры и тренинги для детей по формированию безопасного поведения, по овладению социальными навыками, беседы, деловые игры, дискуссии по правовым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проблемам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со всеми участниками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«жертвой», «агрессором» и «свидетелями».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895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2482" y="365125"/>
            <a:ext cx="8831317" cy="1325563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144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Актуальность темы</a:t>
            </a:r>
            <a:endParaRPr lang="ru-RU" b="1" dirty="0"/>
          </a:p>
        </p:txBody>
      </p:sp>
      <p:sp>
        <p:nvSpPr>
          <p:cNvPr id="4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Масштабное национальное исследование по оценке ситуации с насилием в отношении детей в Республике Беларусь, проведенное при поддержке Детского Фонда ООН (ЮНИСЕФ) в 2018  г.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solidFill>
                  <a:schemeClr val="accent4">
                    <a:lumMod val="75000"/>
                  </a:schemeClr>
                </a:solidFill>
                <a:hlinkClick r:id="rId2"/>
              </a:rPr>
              <a:t>https://news.tut.by/society/588778.html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u="sng" dirty="0">
                <a:solidFill>
                  <a:schemeClr val="accent4">
                    <a:lumMod val="75000"/>
                  </a:schemeClr>
                </a:solidFill>
                <a:hlinkClick r:id="rId3"/>
              </a:rPr>
              <a:t>https://www.unicef.by/uploads/models/2018/04/unicef-belarus-vac-report-2018.pdf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926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435280" cy="149817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2011 года количество преступлений против детей выросло на 60%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3512" y="1556792"/>
            <a:ext cx="8784976" cy="38884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4000" y="4149081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Каждый четвертый                    Каждый третий —                        Каждый второй —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ребенок подвергается                   в общественных местах                   в школе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насилию дома </a:t>
            </a:r>
          </a:p>
        </p:txBody>
      </p:sp>
    </p:spTree>
    <p:extLst>
      <p:ext uri="{BB962C8B-B14F-4D97-AF65-F5344CB8AC3E}">
        <p14:creationId xmlns:p14="http://schemas.microsoft.com/office/powerpoint/2010/main" val="42367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-315416"/>
            <a:ext cx="9324528" cy="76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1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6882" y="365126"/>
            <a:ext cx="7916917" cy="938158"/>
          </a:xfrm>
        </p:spPr>
        <p:txBody>
          <a:bodyPr>
            <a:normAutofit fontScale="90000"/>
          </a:bodyPr>
          <a:lstStyle/>
          <a:p>
            <a:r>
              <a:rPr lang="ru-RU" sz="6000" b="1" dirty="0" err="1" smtClean="0">
                <a:solidFill>
                  <a:srgbClr val="FF0000"/>
                </a:solidFill>
              </a:rPr>
              <a:t>Буллинг</a:t>
            </a:r>
            <a:r>
              <a:rPr lang="ru-RU" sz="6000" b="1" dirty="0" smtClean="0">
                <a:solidFill>
                  <a:srgbClr val="FF0000"/>
                </a:solidFill>
              </a:rPr>
              <a:t> – это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 или </a:t>
            </a:r>
            <a:r>
              <a:rPr lang="ru-RU" b="1" dirty="0" err="1" smtClean="0"/>
              <a:t>Тра́вля</a:t>
            </a:r>
            <a:r>
              <a:rPr lang="ru-RU" b="1" dirty="0" smtClean="0"/>
              <a:t> </a:t>
            </a:r>
            <a:r>
              <a:rPr lang="ru-RU" dirty="0" smtClean="0"/>
              <a:t>(с </a:t>
            </a:r>
            <a:r>
              <a:rPr lang="ru-RU" dirty="0" smtClean="0">
                <a:hlinkClick r:id="rId2" tooltip="Английский язык"/>
              </a:rPr>
              <a:t>англ</a:t>
            </a:r>
            <a:r>
              <a:rPr lang="ru-RU" dirty="0">
                <a:hlinkClick r:id="rId2" tooltip="Английский язык"/>
              </a:rPr>
              <a:t>.</a:t>
            </a:r>
            <a:r>
              <a:rPr lang="ru-RU" dirty="0"/>
              <a:t> </a:t>
            </a:r>
            <a:r>
              <a:rPr lang="ru-RU" i="1" dirty="0" err="1"/>
              <a:t>bullying</a:t>
            </a:r>
            <a:r>
              <a:rPr lang="ru-RU" dirty="0"/>
              <a:t>) — это запугивание, физическое и психологическое давление, агрессивное преследование одного из членов коллектива (особенно коллектива школьников) со стороны другого, но также часто группы лиц.</a:t>
            </a:r>
          </a:p>
        </p:txBody>
      </p:sp>
    </p:spTree>
    <p:extLst>
      <p:ext uri="{BB962C8B-B14F-4D97-AF65-F5344CB8AC3E}">
        <p14:creationId xmlns:p14="http://schemas.microsoft.com/office/powerpoint/2010/main" val="1325123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Формы </a:t>
            </a:r>
            <a:r>
              <a:rPr lang="ru-RU" b="1" dirty="0" err="1" smtClean="0"/>
              <a:t>буллинга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</a:t>
            </a:r>
            <a:r>
              <a:rPr lang="ru-RU" dirty="0"/>
              <a:t>психологический – угрозы, насмешки, клевета и др.</a:t>
            </a:r>
          </a:p>
          <a:p>
            <a:r>
              <a:rPr lang="ru-RU" dirty="0"/>
              <a:t>- физический – побои, порча имущества жертвы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436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оциальных роли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ситуации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булинга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44589"/>
            <a:ext cx="10515600" cy="3784764"/>
          </a:xfrm>
        </p:spPr>
        <p:txBody>
          <a:bodyPr>
            <a:normAutofit/>
          </a:bodyPr>
          <a:lstStyle/>
          <a:p>
            <a:r>
              <a:rPr lang="ru-RU" sz="3600" b="1" dirty="0"/>
              <a:t>«</a:t>
            </a:r>
            <a:r>
              <a:rPr lang="ru-RU" sz="3600" b="1" dirty="0" err="1" smtClean="0"/>
              <a:t>буллеры</a:t>
            </a:r>
            <a:r>
              <a:rPr lang="ru-RU" sz="3600" b="1" dirty="0" smtClean="0"/>
              <a:t>» </a:t>
            </a:r>
            <a:r>
              <a:rPr lang="ru-RU" sz="3600" b="1" dirty="0"/>
              <a:t>или «</a:t>
            </a:r>
            <a:r>
              <a:rPr lang="ru-RU" sz="3600" b="1" dirty="0" smtClean="0"/>
              <a:t>преследователи»,</a:t>
            </a:r>
          </a:p>
          <a:p>
            <a:r>
              <a:rPr lang="ru-RU" sz="3600" b="1" dirty="0" smtClean="0"/>
              <a:t> </a:t>
            </a:r>
            <a:r>
              <a:rPr lang="ru-RU" sz="3600" b="1" dirty="0"/>
              <a:t>«</a:t>
            </a:r>
            <a:r>
              <a:rPr lang="ru-RU" sz="3600" b="1" dirty="0" smtClean="0"/>
              <a:t>жертвы» </a:t>
            </a:r>
          </a:p>
          <a:p>
            <a:r>
              <a:rPr lang="ru-RU" sz="3600" b="1" dirty="0" smtClean="0"/>
              <a:t>«</a:t>
            </a:r>
            <a:r>
              <a:rPr lang="ru-RU" sz="3600" b="1" dirty="0"/>
              <a:t>свидетелей» </a:t>
            </a:r>
          </a:p>
        </p:txBody>
      </p:sp>
      <p:pic>
        <p:nvPicPr>
          <p:cNvPr id="4" name="Picture 2" descr="https://avatars.mds.yandex.net/get-zen_doc/1579326/pub_5ece110f1a1e4b6950d12615_5ece14e6035c6f3405192659/scale_2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36971"/>
            <a:ext cx="95250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352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828" y="365125"/>
            <a:ext cx="8988972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компоненты 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Это агрессивное и негативное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1848" y="1366344"/>
            <a:ext cx="11416862" cy="5391807"/>
          </a:xfrm>
        </p:spPr>
        <p:txBody>
          <a:bodyPr>
            <a:normAutofit fontScale="55000" lnSpcReduction="2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(микроклимат класса, школы). Не последнюю роль здесь играет позиция учителя. Ребёнок с большей вероятностью подвергнется травле в той обстановке, где и сами педагоги позволяют себе насмешки и унижения в адрес учеников. Кроме того, учитель может занимать в ситуации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стороннюю позицию, зная о проблеме, но не вмешиваясь в неё;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(личность агрессора, так называемого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буллера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жертвы);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(пропаганда и поощрение доминирующего 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агрессивного поведения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обществе: на телевидении, в интернете, компьютерных играх);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(недостаток родительской любви и внимания, физическая и вербальная агрессия со стороны родителей, чрезмерный контроль).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мотивам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отнести: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зависть;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месть (когда жертва травли сама становится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буллером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стремясь наказать обидчиков за причинённые страдания);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самоутверждение в коллективе;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быть в центре внимания, выглядеть «круто»;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нейтрализовать соперника посредством его унижения.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329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6662" y="365125"/>
            <a:ext cx="9157138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Признаки </a:t>
            </a:r>
            <a:r>
              <a:rPr lang="ru-RU" b="1" dirty="0" err="1" smtClean="0">
                <a:solidFill>
                  <a:srgbClr val="FF0000"/>
                </a:solidFill>
              </a:rPr>
              <a:t>буллинга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smtClean="0"/>
              <a:t>на которые педагогам и родителям необходимо обратить внимание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-ребенок притворяется больным, чтобы не идти в школу</a:t>
            </a:r>
          </a:p>
          <a:p>
            <a:r>
              <a:rPr lang="ru-RU" dirty="0"/>
              <a:t>-ребенок боится идти в школу и домой один, просит проводить его на занятия, опаздывает</a:t>
            </a:r>
          </a:p>
          <a:p>
            <a:r>
              <a:rPr lang="ru-RU" dirty="0"/>
              <a:t>-у ребенка меняются поведение и темперамент</a:t>
            </a:r>
          </a:p>
          <a:p>
            <a:r>
              <a:rPr lang="ru-RU" dirty="0"/>
              <a:t>-у ребенка наблюдаются симптомы страха: нарушение сна, аппетита, заикание, нервный тик, ночной </a:t>
            </a:r>
            <a:r>
              <a:rPr lang="ru-RU" dirty="0" err="1"/>
              <a:t>энурез</a:t>
            </a:r>
            <a:r>
              <a:rPr lang="ru-RU" dirty="0"/>
              <a:t>, нелюдимость, скрытность;</a:t>
            </a:r>
          </a:p>
          <a:p>
            <a:r>
              <a:rPr lang="ru-RU" dirty="0"/>
              <a:t>-ребенок часто просит деньги, появились случаи воровства;</a:t>
            </a:r>
          </a:p>
          <a:p>
            <a:r>
              <a:rPr lang="ru-RU" dirty="0"/>
              <a:t>-снизилось качество учебы, он потерял интерес к любимым занятиям;</a:t>
            </a:r>
          </a:p>
          <a:p>
            <a:r>
              <a:rPr lang="ru-RU" dirty="0"/>
              <a:t>-на теле ребенка заметны постоянные ссадины, синяки, травмы, после школы у него бывает порвана одежда;</a:t>
            </a:r>
          </a:p>
          <a:p>
            <a:r>
              <a:rPr lang="ru-RU" dirty="0"/>
              <a:t>-ребенок необычно молчалив, не желает идти на разговор с родителями, учителями;</a:t>
            </a:r>
          </a:p>
          <a:p>
            <a:r>
              <a:rPr lang="ru-RU" dirty="0"/>
              <a:t>-у ребенка проявляются симптомы депрессии, признаки суицидальных намерений.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5196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757</Words>
  <Application>Microsoft Office PowerPoint</Application>
  <PresentationFormat>Широкоэкранный</PresentationFormat>
  <Paragraphs>75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Профилактика буллинга как актуальное направление работы психолога в школе</vt:lpstr>
      <vt:lpstr>Актуальность темы</vt:lpstr>
      <vt:lpstr>С 2011 года количество преступлений против детей выросло на 60%</vt:lpstr>
      <vt:lpstr>Презентация PowerPoint</vt:lpstr>
      <vt:lpstr>Буллинг – это </vt:lpstr>
      <vt:lpstr>Формы буллинга:</vt:lpstr>
      <vt:lpstr>Социальных роли в ситуации булинга </vt:lpstr>
      <vt:lpstr>Главные компоненты буллинга: Это агрессивное и негативное поведение  </vt:lpstr>
      <vt:lpstr>Признаки буллинга, на которые педагогам и родителям необходимо обратить внимание</vt:lpstr>
      <vt:lpstr>Конкретные действия, которые должен быть готов осуществить любой сотрудник образовательной организации, если травля происходит сейчас: </vt:lpstr>
      <vt:lpstr>Схема работы  по кокретному случаю буллинга</vt:lpstr>
      <vt:lpstr>Профилактика буллинга в школе –  это системная работа </vt:lpstr>
      <vt:lpstr>Профилактика буллинга своевременна уже в начальной школе</vt:lpstr>
      <vt:lpstr>Медиация как метод разрешения конфликтов </vt:lpstr>
      <vt:lpstr>Литература по медиации</vt:lpstr>
      <vt:lpstr>Профилактика буллинга с привлечением инициативных групп старшеклассников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Пользователь Windows</cp:lastModifiedBy>
  <cp:revision>30</cp:revision>
  <dcterms:created xsi:type="dcterms:W3CDTF">2020-01-16T11:23:26Z</dcterms:created>
  <dcterms:modified xsi:type="dcterms:W3CDTF">2020-08-26T17:37:52Z</dcterms:modified>
</cp:coreProperties>
</file>