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444" r:id="rId3"/>
    <p:sldId id="445" r:id="rId4"/>
    <p:sldId id="358" r:id="rId5"/>
    <p:sldId id="372" r:id="rId6"/>
    <p:sldId id="373" r:id="rId7"/>
    <p:sldId id="447" r:id="rId8"/>
    <p:sldId id="370" r:id="rId9"/>
    <p:sldId id="368" r:id="rId10"/>
    <p:sldId id="376" r:id="rId11"/>
    <p:sldId id="288" r:id="rId12"/>
    <p:sldId id="383" r:id="rId13"/>
    <p:sldId id="384" r:id="rId14"/>
    <p:sldId id="386" r:id="rId15"/>
    <p:sldId id="389" r:id="rId16"/>
    <p:sldId id="390" r:id="rId17"/>
    <p:sldId id="392" r:id="rId18"/>
    <p:sldId id="401" r:id="rId19"/>
    <p:sldId id="402" r:id="rId20"/>
    <p:sldId id="403" r:id="rId21"/>
    <p:sldId id="404" r:id="rId22"/>
    <p:sldId id="415" r:id="rId23"/>
    <p:sldId id="446" r:id="rId24"/>
    <p:sldId id="431" r:id="rId25"/>
    <p:sldId id="448" r:id="rId26"/>
    <p:sldId id="430" r:id="rId27"/>
    <p:sldId id="449" r:id="rId28"/>
    <p:sldId id="451" r:id="rId29"/>
    <p:sldId id="453" r:id="rId30"/>
    <p:sldId id="454" r:id="rId31"/>
    <p:sldId id="455" r:id="rId32"/>
    <p:sldId id="457" r:id="rId33"/>
    <p:sldId id="456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6"/>
    <a:srgbClr val="9E224E"/>
    <a:srgbClr val="B7C5D1"/>
    <a:srgbClr val="EAEFF2"/>
    <a:srgbClr val="DBE3E9"/>
    <a:srgbClr val="BAD4BA"/>
    <a:srgbClr val="B0CCC4"/>
    <a:srgbClr val="DEE4D2"/>
    <a:srgbClr val="DCE3CF"/>
    <a:srgbClr val="CFD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71620-8609-4E98-B72C-F9B78DF5DDDC}" type="doc">
      <dgm:prSet loTypeId="urn:microsoft.com/office/officeart/2005/8/layout/vList2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81308D-7248-44CE-BF92-13F381332D5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 rtl="0">
            <a:spcAft>
              <a:spcPts val="0"/>
            </a:spcAft>
          </a:pP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санитарно-гигиеническое состояние жилого помещения, его безопасность для жизни и здоровья ребенка</a:t>
          </a:r>
          <a:endParaRPr lang="en-US" sz="2400" b="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89D85-31FD-4FAE-BD62-95B785101250}" type="parTrans" cxnId="{55A1352A-6DE2-4646-96B9-DADA4BA45C6F}">
      <dgm:prSet/>
      <dgm:spPr/>
      <dgm:t>
        <a:bodyPr/>
        <a:lstStyle/>
        <a:p>
          <a:endParaRPr lang="ru-RU"/>
        </a:p>
      </dgm:t>
    </dgm:pt>
    <dgm:pt modelId="{93964E39-956E-48A2-AC4B-3BC7F65F058B}" type="sibTrans" cxnId="{55A1352A-6DE2-4646-96B9-DADA4BA45C6F}">
      <dgm:prSet/>
      <dgm:spPr/>
      <dgm:t>
        <a:bodyPr/>
        <a:lstStyle/>
        <a:p>
          <a:endParaRPr lang="ru-RU"/>
        </a:p>
      </dgm:t>
    </dgm:pt>
    <dgm:pt modelId="{5B80C8FA-0C8D-4098-9157-C33EF0A3095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 rtl="0">
            <a:spcAft>
              <a:spcPts val="0"/>
            </a:spcAft>
          </a:pP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ребенка предметами первой необходимости (одежда, обувь по сезону, предметы личной гигиены, школьные принадлежности)</a:t>
          </a:r>
          <a:endParaRPr lang="en-US" sz="2400" b="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BDCDA-3F78-4011-AA2E-16CBEFE96F1E}" type="parTrans" cxnId="{78743DD7-B4C6-42EE-889E-A3D1283702B4}">
      <dgm:prSet/>
      <dgm:spPr/>
      <dgm:t>
        <a:bodyPr/>
        <a:lstStyle/>
        <a:p>
          <a:endParaRPr lang="ru-RU"/>
        </a:p>
      </dgm:t>
    </dgm:pt>
    <dgm:pt modelId="{C02CC4F0-F500-4AAF-84D4-2ED22221B83F}" type="sibTrans" cxnId="{78743DD7-B4C6-42EE-889E-A3D1283702B4}">
      <dgm:prSet/>
      <dgm:spPr/>
      <dgm:t>
        <a:bodyPr/>
        <a:lstStyle/>
        <a:p>
          <a:endParaRPr lang="ru-RU"/>
        </a:p>
      </dgm:t>
    </dgm:pt>
    <dgm:pt modelId="{86154623-5E47-4F5C-8379-08B5A4BE228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 rtl="0">
            <a:spcAft>
              <a:spcPts val="0"/>
            </a:spcAft>
          </a:pPr>
          <a:r>
            <a: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места для приготовления уроков, для сна и отдыха</a:t>
          </a:r>
          <a:endParaRPr lang="en-US" sz="2400" b="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C25F6-6152-4F23-B947-FB7AF892186C}" type="parTrans" cxnId="{057B4DB6-DAF4-4BF2-84CE-7EBAC46DB076}">
      <dgm:prSet/>
      <dgm:spPr/>
      <dgm:t>
        <a:bodyPr/>
        <a:lstStyle/>
        <a:p>
          <a:endParaRPr lang="ru-RU"/>
        </a:p>
      </dgm:t>
    </dgm:pt>
    <dgm:pt modelId="{73D1D931-E4A8-46BD-9744-A56AC9B75F5E}" type="sibTrans" cxnId="{057B4DB6-DAF4-4BF2-84CE-7EBAC46DB076}">
      <dgm:prSet/>
      <dgm:spPr/>
      <dgm:t>
        <a:bodyPr/>
        <a:lstStyle/>
        <a:p>
          <a:endParaRPr lang="ru-RU"/>
        </a:p>
      </dgm:t>
    </dgm:pt>
    <dgm:pt modelId="{5C2EC5AF-C081-4A9E-B179-565A5ADAA2F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just" rtl="0">
            <a:spcAft>
              <a:spcPts val="0"/>
            </a:spcAft>
          </a:pPr>
          <a:r>
            <a:rPr lang="ru-RU" altLang="ru-RU" sz="24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взаимоотношения между членами семьи </a:t>
          </a:r>
          <a:r>
            <a:rPr lang="ru-RU" altLang="ru-RU" sz="2000" b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родителей в воспитании </a:t>
          </a:r>
          <a:r>
            <a:rPr lang="ru-RU" altLang="ru-RU" sz="2400" b="1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!!!)</a:t>
          </a:r>
          <a:r>
            <a:rPr lang="ru-RU" altLang="ru-RU" sz="2400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b="0" u="none" cap="none" baseline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E205F-46CA-4012-BD12-25538851A629}" type="parTrans" cxnId="{FB716ACB-0E38-4BCF-89AC-09B925FAA2D3}">
      <dgm:prSet/>
      <dgm:spPr/>
      <dgm:t>
        <a:bodyPr/>
        <a:lstStyle/>
        <a:p>
          <a:endParaRPr lang="ru-RU"/>
        </a:p>
      </dgm:t>
    </dgm:pt>
    <dgm:pt modelId="{E29225B4-760B-43C9-A09D-3C7F9BF8873E}" type="sibTrans" cxnId="{FB716ACB-0E38-4BCF-89AC-09B925FAA2D3}">
      <dgm:prSet/>
      <dgm:spPr/>
      <dgm:t>
        <a:bodyPr/>
        <a:lstStyle/>
        <a:p>
          <a:endParaRPr lang="ru-RU"/>
        </a:p>
      </dgm:t>
    </dgm:pt>
    <dgm:pt modelId="{88DE06E8-9CB7-43D5-A213-B4492D78636A}" type="pres">
      <dgm:prSet presAssocID="{FCB71620-8609-4E98-B72C-F9B78DF5D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7B4BC-ACE6-4D2D-A1AF-A5565A1A8D15}" type="pres">
      <dgm:prSet presAssocID="{0681308D-7248-44CE-BF92-13F381332D5B}" presName="parentText" presStyleLbl="node1" presStyleIdx="0" presStyleCnt="4" custLinFactY="-8300" custLinFactNeighborX="11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09485-9D6E-45D2-A15B-5CCC831641C3}" type="pres">
      <dgm:prSet presAssocID="{93964E39-956E-48A2-AC4B-3BC7F65F058B}" presName="spacer" presStyleCnt="0"/>
      <dgm:spPr/>
      <dgm:t>
        <a:bodyPr/>
        <a:lstStyle/>
        <a:p>
          <a:endParaRPr lang="ru-RU"/>
        </a:p>
      </dgm:t>
    </dgm:pt>
    <dgm:pt modelId="{56F679A1-5B0E-43D1-9414-1AE1861E9FC4}" type="pres">
      <dgm:prSet presAssocID="{5B80C8FA-0C8D-4098-9157-C33EF0A3095E}" presName="parentText" presStyleLbl="node1" presStyleIdx="1" presStyleCnt="4" custLinFactNeighborX="-306" custLinFactNeighborY="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37058-CBD6-487E-9CD3-1B168617315E}" type="pres">
      <dgm:prSet presAssocID="{C02CC4F0-F500-4AAF-84D4-2ED22221B83F}" presName="spacer" presStyleCnt="0"/>
      <dgm:spPr/>
      <dgm:t>
        <a:bodyPr/>
        <a:lstStyle/>
        <a:p>
          <a:endParaRPr lang="ru-RU"/>
        </a:p>
      </dgm:t>
    </dgm:pt>
    <dgm:pt modelId="{D4975FEF-68ED-49B8-8408-C47F195B42F6}" type="pres">
      <dgm:prSet presAssocID="{86154623-5E47-4F5C-8379-08B5A4BE2282}" presName="parentText" presStyleLbl="node1" presStyleIdx="2" presStyleCnt="4" custLinFactNeighborX="-1123" custLinFactNeighborY="13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CFA49-B074-427A-BA36-0A857FD896E3}" type="pres">
      <dgm:prSet presAssocID="{73D1D931-E4A8-46BD-9744-A56AC9B75F5E}" presName="spacer" presStyleCnt="0"/>
      <dgm:spPr/>
      <dgm:t>
        <a:bodyPr/>
        <a:lstStyle/>
        <a:p>
          <a:endParaRPr lang="ru-RU"/>
        </a:p>
      </dgm:t>
    </dgm:pt>
    <dgm:pt modelId="{CDDB721A-118F-4234-9893-4ED63F4BF67E}" type="pres">
      <dgm:prSet presAssocID="{5C2EC5AF-C081-4A9E-B179-565A5ADAA2F3}" presName="parentText" presStyleLbl="node1" presStyleIdx="3" presStyleCnt="4" custLinFactNeighborX="-822" custLinFactNeighborY="48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58498-84E5-474B-9958-4D1A1C2F2DD7}" type="presOf" srcId="{5B80C8FA-0C8D-4098-9157-C33EF0A3095E}" destId="{56F679A1-5B0E-43D1-9414-1AE1861E9FC4}" srcOrd="0" destOrd="0" presId="urn:microsoft.com/office/officeart/2005/8/layout/vList2"/>
    <dgm:cxn modelId="{FB716ACB-0E38-4BCF-89AC-09B925FAA2D3}" srcId="{FCB71620-8609-4E98-B72C-F9B78DF5DDDC}" destId="{5C2EC5AF-C081-4A9E-B179-565A5ADAA2F3}" srcOrd="3" destOrd="0" parTransId="{287E205F-46CA-4012-BD12-25538851A629}" sibTransId="{E29225B4-760B-43C9-A09D-3C7F9BF8873E}"/>
    <dgm:cxn modelId="{486C8C30-21D1-41CF-A6CF-87F940B3C37B}" type="presOf" srcId="{5C2EC5AF-C081-4A9E-B179-565A5ADAA2F3}" destId="{CDDB721A-118F-4234-9893-4ED63F4BF67E}" srcOrd="0" destOrd="0" presId="urn:microsoft.com/office/officeart/2005/8/layout/vList2"/>
    <dgm:cxn modelId="{7A09831F-B45A-4CDD-B766-D8D442D61B2A}" type="presOf" srcId="{86154623-5E47-4F5C-8379-08B5A4BE2282}" destId="{D4975FEF-68ED-49B8-8408-C47F195B42F6}" srcOrd="0" destOrd="0" presId="urn:microsoft.com/office/officeart/2005/8/layout/vList2"/>
    <dgm:cxn modelId="{057B4DB6-DAF4-4BF2-84CE-7EBAC46DB076}" srcId="{FCB71620-8609-4E98-B72C-F9B78DF5DDDC}" destId="{86154623-5E47-4F5C-8379-08B5A4BE2282}" srcOrd="2" destOrd="0" parTransId="{1ABC25F6-6152-4F23-B947-FB7AF892186C}" sibTransId="{73D1D931-E4A8-46BD-9744-A56AC9B75F5E}"/>
    <dgm:cxn modelId="{0696DD05-907E-4879-AC90-4D2B82C901A6}" type="presOf" srcId="{0681308D-7248-44CE-BF92-13F381332D5B}" destId="{4517B4BC-ACE6-4D2D-A1AF-A5565A1A8D15}" srcOrd="0" destOrd="0" presId="urn:microsoft.com/office/officeart/2005/8/layout/vList2"/>
    <dgm:cxn modelId="{6D366F00-5CA0-4029-B4F9-1CD4E37DABC2}" type="presOf" srcId="{FCB71620-8609-4E98-B72C-F9B78DF5DDDC}" destId="{88DE06E8-9CB7-43D5-A213-B4492D78636A}" srcOrd="0" destOrd="0" presId="urn:microsoft.com/office/officeart/2005/8/layout/vList2"/>
    <dgm:cxn modelId="{78743DD7-B4C6-42EE-889E-A3D1283702B4}" srcId="{FCB71620-8609-4E98-B72C-F9B78DF5DDDC}" destId="{5B80C8FA-0C8D-4098-9157-C33EF0A3095E}" srcOrd="1" destOrd="0" parTransId="{AC9BDCDA-3F78-4011-AA2E-16CBEFE96F1E}" sibTransId="{C02CC4F0-F500-4AAF-84D4-2ED22221B83F}"/>
    <dgm:cxn modelId="{55A1352A-6DE2-4646-96B9-DADA4BA45C6F}" srcId="{FCB71620-8609-4E98-B72C-F9B78DF5DDDC}" destId="{0681308D-7248-44CE-BF92-13F381332D5B}" srcOrd="0" destOrd="0" parTransId="{23789D85-31FD-4FAE-BD62-95B785101250}" sibTransId="{93964E39-956E-48A2-AC4B-3BC7F65F058B}"/>
    <dgm:cxn modelId="{6815C70A-A902-4AE4-BD2B-7EB2BC191E4A}" type="presParOf" srcId="{88DE06E8-9CB7-43D5-A213-B4492D78636A}" destId="{4517B4BC-ACE6-4D2D-A1AF-A5565A1A8D15}" srcOrd="0" destOrd="0" presId="urn:microsoft.com/office/officeart/2005/8/layout/vList2"/>
    <dgm:cxn modelId="{0B70C3A9-CB17-438B-9FE3-C96881F3054B}" type="presParOf" srcId="{88DE06E8-9CB7-43D5-A213-B4492D78636A}" destId="{F6009485-9D6E-45D2-A15B-5CCC831641C3}" srcOrd="1" destOrd="0" presId="urn:microsoft.com/office/officeart/2005/8/layout/vList2"/>
    <dgm:cxn modelId="{8DB48ED2-9712-4371-B1FA-EDDCE87A7BD1}" type="presParOf" srcId="{88DE06E8-9CB7-43D5-A213-B4492D78636A}" destId="{56F679A1-5B0E-43D1-9414-1AE1861E9FC4}" srcOrd="2" destOrd="0" presId="urn:microsoft.com/office/officeart/2005/8/layout/vList2"/>
    <dgm:cxn modelId="{927488A8-F4FC-40AB-B902-3F43A7C79991}" type="presParOf" srcId="{88DE06E8-9CB7-43D5-A213-B4492D78636A}" destId="{F6637058-CBD6-487E-9CD3-1B168617315E}" srcOrd="3" destOrd="0" presId="urn:microsoft.com/office/officeart/2005/8/layout/vList2"/>
    <dgm:cxn modelId="{8BE2D0FC-FC15-4E3C-8745-18CFD8C23564}" type="presParOf" srcId="{88DE06E8-9CB7-43D5-A213-B4492D78636A}" destId="{D4975FEF-68ED-49B8-8408-C47F195B42F6}" srcOrd="4" destOrd="0" presId="urn:microsoft.com/office/officeart/2005/8/layout/vList2"/>
    <dgm:cxn modelId="{24478907-2B47-4281-A81B-D5D74F16D32E}" type="presParOf" srcId="{88DE06E8-9CB7-43D5-A213-B4492D78636A}" destId="{055CFA49-B074-427A-BA36-0A857FD896E3}" srcOrd="5" destOrd="0" presId="urn:microsoft.com/office/officeart/2005/8/layout/vList2"/>
    <dgm:cxn modelId="{C752ED4F-03CD-4205-95ED-CEE7C44571A3}" type="presParOf" srcId="{88DE06E8-9CB7-43D5-A213-B4492D78636A}" destId="{CDDB721A-118F-4234-9893-4ED63F4BF6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EC3CA-A58B-4B55-8784-2A6396CE54DB}" type="doc">
      <dgm:prSet loTypeId="urn:microsoft.com/office/officeart/2005/8/layout/process4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3D5A49-A1B3-43E0-A5AD-974A1A302529}">
      <dgm:prSet custT="1"/>
      <dgm:spPr/>
      <dgm:t>
        <a:bodyPr/>
        <a:lstStyle/>
        <a:p>
          <a:pPr algn="ctr"/>
          <a:r>
            <a:rPr lang="ru-RU" sz="1800" b="1" i="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Отдел образования:</a:t>
          </a:r>
        </a:p>
        <a:p>
          <a:pPr algn="just"/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позднее 1-го рабочего дня,</a:t>
          </a: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следующего за днем поступления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информации о неблагоприятной для детей обстановке,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направляет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ее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учреждение образования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i="1" u="sng" dirty="0" smtClean="0">
              <a:latin typeface="Times New Roman" pitchFamily="18" charset="0"/>
              <a:cs typeface="Times New Roman" pitchFamily="18" charset="0"/>
            </a:rPr>
            <a:t>в котором обучается (воспитывается) ребенок (дети).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случае обучения (воспитания) несовершеннолетних из одной семьи в разных учреждениях образования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b="1" i="1" dirty="0" smtClean="0">
              <a:solidFill>
                <a:srgbClr val="AC144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информация направляется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в одно из них для проведения социального расследования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копии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– в другие учреждения; при раздельном проживании несовершеннолетнего с родителями в период обучения – по месту проживания родителей.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39256AD-B0DF-46EA-BE55-582CDD015EAF}" type="parTrans" cxnId="{AB5173CA-873F-483C-8D33-90EFE5E6FD22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3660071-B126-4535-A48A-AC952FF43E3A}" type="sibTrans" cxnId="{AB5173CA-873F-483C-8D33-90EFE5E6FD22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D27B5C-12CA-4117-A971-DA5E0240F8F8}">
      <dgm:prSet custT="1"/>
      <dgm:spPr/>
      <dgm:t>
        <a:bodyPr/>
        <a:lstStyle/>
        <a:p>
          <a:pPr algn="just"/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незамедлительно</a:t>
          </a:r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информируют об этом отдел образованию </a:t>
          </a: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по месту нахождения детей.</a:t>
          </a:r>
        </a:p>
      </dgm:t>
    </dgm:pt>
    <dgm:pt modelId="{0EF849E2-8284-4309-9513-5A64138894C6}" type="sibTrans" cxnId="{2CC90EBA-1880-4108-AA29-68D0CA91487E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67AAC18-89A6-4E79-8162-D4DE1E3D956F}" type="parTrans" cxnId="{2CC90EBA-1880-4108-AA29-68D0CA91487E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1B23D52-4708-4E74-938F-B1C319936C5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 органы, государственные и иные организации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том числе и учреждения образования) </a:t>
          </a:r>
          <a:endParaRPr lang="ru-RU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42A411-A670-416D-B3A4-2FD5C99DD3B3}" type="sibTrans" cxnId="{5A973E43-9C52-4F1E-8E76-71AC35E90E52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33744F5-4CAB-42E3-9D40-B38A285DD8FC}" type="parTrans" cxnId="{5A973E43-9C52-4F1E-8E76-71AC35E90E52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3541831-DF4B-47F1-8F57-3ECD04C05ECD}" type="pres">
      <dgm:prSet presAssocID="{90BEC3CA-A58B-4B55-8784-2A6396CE54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6EF14-374C-4B4C-AAEA-A312DE2A0DB4}" type="pres">
      <dgm:prSet presAssocID="{0D3D5A49-A1B3-43E0-A5AD-974A1A302529}" presName="boxAndChildren" presStyleCnt="0"/>
      <dgm:spPr/>
    </dgm:pt>
    <dgm:pt modelId="{E4CF2FDF-2329-423E-A8BC-00426C72B4EA}" type="pres">
      <dgm:prSet presAssocID="{0D3D5A49-A1B3-43E0-A5AD-974A1A302529}" presName="parentTextBox" presStyleLbl="node1" presStyleIdx="0" presStyleCnt="2"/>
      <dgm:spPr/>
      <dgm:t>
        <a:bodyPr/>
        <a:lstStyle/>
        <a:p>
          <a:endParaRPr lang="ru-RU"/>
        </a:p>
      </dgm:t>
    </dgm:pt>
    <dgm:pt modelId="{41E0C297-B6E4-4F2F-84FC-5043E0E27DBE}" type="pres">
      <dgm:prSet presAssocID="{D142A411-A670-416D-B3A4-2FD5C99DD3B3}" presName="sp" presStyleCnt="0"/>
      <dgm:spPr/>
    </dgm:pt>
    <dgm:pt modelId="{14C5EE08-3682-4B4B-8079-6D7C0683A063}" type="pres">
      <dgm:prSet presAssocID="{31B23D52-4708-4E74-938F-B1C319936C5B}" presName="arrowAndChildren" presStyleCnt="0"/>
      <dgm:spPr/>
    </dgm:pt>
    <dgm:pt modelId="{AFD56C69-8BA1-43BE-83E3-3274DE992D0F}" type="pres">
      <dgm:prSet presAssocID="{31B23D52-4708-4E74-938F-B1C319936C5B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8994C808-E763-4FFF-9F07-7D79813D9679}" type="pres">
      <dgm:prSet presAssocID="{31B23D52-4708-4E74-938F-B1C319936C5B}" presName="arrow" presStyleLbl="node1" presStyleIdx="1" presStyleCnt="2" custScaleY="85530" custLinFactNeighborX="-1181" custLinFactNeighborY="-22"/>
      <dgm:spPr/>
      <dgm:t>
        <a:bodyPr/>
        <a:lstStyle/>
        <a:p>
          <a:endParaRPr lang="ru-RU"/>
        </a:p>
      </dgm:t>
    </dgm:pt>
    <dgm:pt modelId="{A1EFBCB6-B84A-42FB-A300-07FB6EEAF236}" type="pres">
      <dgm:prSet presAssocID="{31B23D52-4708-4E74-938F-B1C319936C5B}" presName="descendantArrow" presStyleCnt="0"/>
      <dgm:spPr/>
    </dgm:pt>
    <dgm:pt modelId="{397B51B6-FB44-4523-9CC7-7F6FBC2AABC1}" type="pres">
      <dgm:prSet presAssocID="{7AD27B5C-12CA-4117-A971-DA5E0240F8F8}" presName="childTextArrow" presStyleLbl="fgAccFollowNode1" presStyleIdx="0" presStyleCnt="1" custScaleY="71072" custLinFactNeighborY="-16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0F739F-F74F-496D-9EAE-6DFE691D5070}" type="presOf" srcId="{7AD27B5C-12CA-4117-A971-DA5E0240F8F8}" destId="{397B51B6-FB44-4523-9CC7-7F6FBC2AABC1}" srcOrd="0" destOrd="0" presId="urn:microsoft.com/office/officeart/2005/8/layout/process4"/>
    <dgm:cxn modelId="{AB5173CA-873F-483C-8D33-90EFE5E6FD22}" srcId="{90BEC3CA-A58B-4B55-8784-2A6396CE54DB}" destId="{0D3D5A49-A1B3-43E0-A5AD-974A1A302529}" srcOrd="1" destOrd="0" parTransId="{E39256AD-B0DF-46EA-BE55-582CDD015EAF}" sibTransId="{A3660071-B126-4535-A48A-AC952FF43E3A}"/>
    <dgm:cxn modelId="{2CC90EBA-1880-4108-AA29-68D0CA91487E}" srcId="{31B23D52-4708-4E74-938F-B1C319936C5B}" destId="{7AD27B5C-12CA-4117-A971-DA5E0240F8F8}" srcOrd="0" destOrd="0" parTransId="{367AAC18-89A6-4E79-8162-D4DE1E3D956F}" sibTransId="{0EF849E2-8284-4309-9513-5A64138894C6}"/>
    <dgm:cxn modelId="{344ED9AB-60A6-4405-9389-61A497DD5A91}" type="presOf" srcId="{0D3D5A49-A1B3-43E0-A5AD-974A1A302529}" destId="{E4CF2FDF-2329-423E-A8BC-00426C72B4EA}" srcOrd="0" destOrd="0" presId="urn:microsoft.com/office/officeart/2005/8/layout/process4"/>
    <dgm:cxn modelId="{6B42F321-EFEA-460F-A471-8E441B3F6450}" type="presOf" srcId="{31B23D52-4708-4E74-938F-B1C319936C5B}" destId="{8994C808-E763-4FFF-9F07-7D79813D9679}" srcOrd="1" destOrd="0" presId="urn:microsoft.com/office/officeart/2005/8/layout/process4"/>
    <dgm:cxn modelId="{51607BC6-C8B6-4C55-830D-3EFC2B72B23E}" type="presOf" srcId="{90BEC3CA-A58B-4B55-8784-2A6396CE54DB}" destId="{73541831-DF4B-47F1-8F57-3ECD04C05ECD}" srcOrd="0" destOrd="0" presId="urn:microsoft.com/office/officeart/2005/8/layout/process4"/>
    <dgm:cxn modelId="{0D46FB91-A9F3-483B-B562-90F55EADF5A5}" type="presOf" srcId="{31B23D52-4708-4E74-938F-B1C319936C5B}" destId="{AFD56C69-8BA1-43BE-83E3-3274DE992D0F}" srcOrd="0" destOrd="0" presId="urn:microsoft.com/office/officeart/2005/8/layout/process4"/>
    <dgm:cxn modelId="{5A973E43-9C52-4F1E-8E76-71AC35E90E52}" srcId="{90BEC3CA-A58B-4B55-8784-2A6396CE54DB}" destId="{31B23D52-4708-4E74-938F-B1C319936C5B}" srcOrd="0" destOrd="0" parTransId="{233744F5-4CAB-42E3-9D40-B38A285DD8FC}" sibTransId="{D142A411-A670-416D-B3A4-2FD5C99DD3B3}"/>
    <dgm:cxn modelId="{DA1F0157-9094-4C8A-A4B0-D7FD685DBF6E}" type="presParOf" srcId="{73541831-DF4B-47F1-8F57-3ECD04C05ECD}" destId="{7836EF14-374C-4B4C-AAEA-A312DE2A0DB4}" srcOrd="0" destOrd="0" presId="urn:microsoft.com/office/officeart/2005/8/layout/process4"/>
    <dgm:cxn modelId="{8CFB8E7E-7F06-4073-B116-1AE37E8F4D54}" type="presParOf" srcId="{7836EF14-374C-4B4C-AAEA-A312DE2A0DB4}" destId="{E4CF2FDF-2329-423E-A8BC-00426C72B4EA}" srcOrd="0" destOrd="0" presId="urn:microsoft.com/office/officeart/2005/8/layout/process4"/>
    <dgm:cxn modelId="{D41AEC68-404B-411F-8ABC-B67C94C4C90D}" type="presParOf" srcId="{73541831-DF4B-47F1-8F57-3ECD04C05ECD}" destId="{41E0C297-B6E4-4F2F-84FC-5043E0E27DBE}" srcOrd="1" destOrd="0" presId="urn:microsoft.com/office/officeart/2005/8/layout/process4"/>
    <dgm:cxn modelId="{5AF145EB-91FC-435B-89EF-5117669477A9}" type="presParOf" srcId="{73541831-DF4B-47F1-8F57-3ECD04C05ECD}" destId="{14C5EE08-3682-4B4B-8079-6D7C0683A063}" srcOrd="2" destOrd="0" presId="urn:microsoft.com/office/officeart/2005/8/layout/process4"/>
    <dgm:cxn modelId="{44A15654-2BF5-4615-8446-5DC5CC268B75}" type="presParOf" srcId="{14C5EE08-3682-4B4B-8079-6D7C0683A063}" destId="{AFD56C69-8BA1-43BE-83E3-3274DE992D0F}" srcOrd="0" destOrd="0" presId="urn:microsoft.com/office/officeart/2005/8/layout/process4"/>
    <dgm:cxn modelId="{1CEF0CBC-CF4C-41F3-9DD8-4573A3D0D5EC}" type="presParOf" srcId="{14C5EE08-3682-4B4B-8079-6D7C0683A063}" destId="{8994C808-E763-4FFF-9F07-7D79813D9679}" srcOrd="1" destOrd="0" presId="urn:microsoft.com/office/officeart/2005/8/layout/process4"/>
    <dgm:cxn modelId="{10D18395-9E70-45E4-AE03-4C1E26079EBB}" type="presParOf" srcId="{14C5EE08-3682-4B4B-8079-6D7C0683A063}" destId="{A1EFBCB6-B84A-42FB-A300-07FB6EEAF236}" srcOrd="2" destOrd="0" presId="urn:microsoft.com/office/officeart/2005/8/layout/process4"/>
    <dgm:cxn modelId="{BF47C3BF-F92F-4F41-ACE7-A08D9B56E234}" type="presParOf" srcId="{A1EFBCB6-B84A-42FB-A300-07FB6EEAF236}" destId="{397B51B6-FB44-4523-9CC7-7F6FBC2AAB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97AE5-B936-409C-92FD-61970B40453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8BC96F-8E39-4D5F-BDB0-FB649E64898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indent="0" algn="just">
            <a:lnSpc>
              <a:spcPct val="8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 поступлении информации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организаций, осуществляющих эксплуатацию жилищного фонда и (или) предоставляющих жилищно-коммунальные услуги…,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 наличии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собственников (нанимателей) 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задолженности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оплате жилищно-коммунальных услуг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0595E1-D71F-428C-A9C5-64F65A99E2ED}" type="parTrans" cxnId="{CBA44F82-4D89-4F56-9D98-819D6351EB38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5FA3BFF-FEED-479E-B682-536734B2FDCB}" type="sibTrans" cxnId="{CBA44F82-4D89-4F56-9D98-819D6351EB38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8EF4B19-6B60-4710-9EBA-2EBD709B32E0}">
      <dgm:prSet phldrT="[Текст]" custT="1"/>
      <dgm:spPr>
        <a:noFill/>
      </dgm:spPr>
      <dgm:t>
        <a:bodyPr/>
        <a:lstStyle/>
        <a:p>
          <a:pPr marL="0" indent="0" algn="just">
            <a:lnSpc>
              <a:spcPct val="80000"/>
            </a:lnSpc>
            <a:spcAft>
              <a:spcPts val="0"/>
            </a:spcAft>
          </a:pP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регистрация сообщений о задолженности 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в Журнале учета </a:t>
          </a:r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осуществляется только в случае, 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когда содержит сведения о проживании в жилых помещениях </a:t>
          </a:r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детей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наличии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неблагоприятной для них обстановки 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(что влечет за собой проведение социальных расследований).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466895B1-53B8-4DA4-B099-C5CA00928481}" type="parTrans" cxnId="{22952425-51FB-464C-B41D-914F470447ED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215E22C-176B-4009-8CB8-845D1588F4C0}" type="sibTrans" cxnId="{22952425-51FB-464C-B41D-914F470447ED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C671A94-50D0-4080-8A23-389EE283F88E}">
      <dgm:prSet phldrT="[Текст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marL="0" indent="0" algn="just">
            <a:lnSpc>
              <a:spcPct val="8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 иных случаях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(сообщение не содержит сведения о проживающих в жилых помещениях детях, </a:t>
          </a:r>
          <a:r>
            <a: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представлена в виде списка фамилий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адресов и пр.)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FDB672-C842-4DA1-A608-FAA9D4855F26}" type="parTrans" cxnId="{B284EC5B-7BC1-4249-9BAF-333E8B7B863B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084F24F-09F8-4440-8D21-D918BB975974}" type="sibTrans" cxnId="{B284EC5B-7BC1-4249-9BAF-333E8B7B863B}">
      <dgm:prSet/>
      <dgm:spPr/>
      <dgm:t>
        <a:bodyPr/>
        <a:lstStyle/>
        <a:p>
          <a:pPr algn="just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FD0A74-E0AE-46A7-BD53-320DA0FC1C25}" type="pres">
      <dgm:prSet presAssocID="{DBF97AE5-B936-409C-92FD-61970B404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5F119-6803-4450-99A7-99AA4AB0CF73}" type="pres">
      <dgm:prSet presAssocID="{1D8BC96F-8E39-4D5F-BDB0-FB649E648983}" presName="parentLin" presStyleCnt="0"/>
      <dgm:spPr/>
    </dgm:pt>
    <dgm:pt modelId="{7FDBC2E2-FF45-4D5E-B9C5-0CE8124A6693}" type="pres">
      <dgm:prSet presAssocID="{1D8BC96F-8E39-4D5F-BDB0-FB649E64898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F45753B-15E0-4573-87A9-117F7989CA1B}" type="pres">
      <dgm:prSet presAssocID="{1D8BC96F-8E39-4D5F-BDB0-FB649E648983}" presName="parentText" presStyleLbl="node1" presStyleIdx="0" presStyleCnt="2" custScaleX="145536" custScaleY="121501" custLinFactNeighborX="-13704" custLinFactNeighborY="2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F9DFB-F316-46F9-A4C7-A62B574E921B}" type="pres">
      <dgm:prSet presAssocID="{1D8BC96F-8E39-4D5F-BDB0-FB649E648983}" presName="negativeSpace" presStyleCnt="0"/>
      <dgm:spPr/>
    </dgm:pt>
    <dgm:pt modelId="{5059C853-FB4E-4002-8707-E93777E35603}" type="pres">
      <dgm:prSet presAssocID="{1D8BC96F-8E39-4D5F-BDB0-FB649E64898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F425A-A1F7-414F-88F0-C7D5BF3C2D2A}" type="pres">
      <dgm:prSet presAssocID="{95FA3BFF-FEED-479E-B682-536734B2FDCB}" presName="spaceBetweenRectangles" presStyleCnt="0"/>
      <dgm:spPr/>
    </dgm:pt>
    <dgm:pt modelId="{35644B98-12DF-4119-98BF-2126AC6A0015}" type="pres">
      <dgm:prSet presAssocID="{7C671A94-50D0-4080-8A23-389EE283F88E}" presName="parentLin" presStyleCnt="0"/>
      <dgm:spPr/>
    </dgm:pt>
    <dgm:pt modelId="{0D0B91AB-1E9C-4880-95F3-ED1982A0BFE8}" type="pres">
      <dgm:prSet presAssocID="{7C671A94-50D0-4080-8A23-389EE283F8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3025362-F2C9-420E-9FF4-56B11E88A929}" type="pres">
      <dgm:prSet presAssocID="{7C671A94-50D0-4080-8A23-389EE283F88E}" presName="parentText" presStyleLbl="node1" presStyleIdx="1" presStyleCnt="2" custScaleX="142595" custLinFactNeighborX="-14687" custLinFactNeighborY="-4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EB64D-F8C2-493C-AF44-C6FF95BCCEE9}" type="pres">
      <dgm:prSet presAssocID="{7C671A94-50D0-4080-8A23-389EE283F88E}" presName="negativeSpace" presStyleCnt="0"/>
      <dgm:spPr/>
    </dgm:pt>
    <dgm:pt modelId="{ECFC2C3B-4C7C-4D83-B7A3-41C62C94EE68}" type="pres">
      <dgm:prSet presAssocID="{7C671A94-50D0-4080-8A23-389EE283F88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7D8E3-4D9C-47F7-9CE8-39EA0D32E5F4}" type="presOf" srcId="{7C671A94-50D0-4080-8A23-389EE283F88E}" destId="{0D0B91AB-1E9C-4880-95F3-ED1982A0BFE8}" srcOrd="0" destOrd="0" presId="urn:microsoft.com/office/officeart/2005/8/layout/list1"/>
    <dgm:cxn modelId="{669181F6-2191-43A3-A0BA-8DF9D381BCFE}" type="presOf" srcId="{1D8BC96F-8E39-4D5F-BDB0-FB649E648983}" destId="{4F45753B-15E0-4573-87A9-117F7989CA1B}" srcOrd="1" destOrd="0" presId="urn:microsoft.com/office/officeart/2005/8/layout/list1"/>
    <dgm:cxn modelId="{B284EC5B-7BC1-4249-9BAF-333E8B7B863B}" srcId="{DBF97AE5-B936-409C-92FD-61970B404535}" destId="{7C671A94-50D0-4080-8A23-389EE283F88E}" srcOrd="1" destOrd="0" parTransId="{C5FDB672-C842-4DA1-A608-FAA9D4855F26}" sibTransId="{B084F24F-09F8-4440-8D21-D918BB975974}"/>
    <dgm:cxn modelId="{36B3ECCB-AA06-4183-AFF8-E8406319DEED}" type="presOf" srcId="{7C671A94-50D0-4080-8A23-389EE283F88E}" destId="{03025362-F2C9-420E-9FF4-56B11E88A929}" srcOrd="1" destOrd="0" presId="urn:microsoft.com/office/officeart/2005/8/layout/list1"/>
    <dgm:cxn modelId="{88A8FD24-9D0E-4840-910A-259F1887D704}" type="presOf" srcId="{18EF4B19-6B60-4710-9EBA-2EBD709B32E0}" destId="{5059C853-FB4E-4002-8707-E93777E35603}" srcOrd="0" destOrd="0" presId="urn:microsoft.com/office/officeart/2005/8/layout/list1"/>
    <dgm:cxn modelId="{22952425-51FB-464C-B41D-914F470447ED}" srcId="{1D8BC96F-8E39-4D5F-BDB0-FB649E648983}" destId="{18EF4B19-6B60-4710-9EBA-2EBD709B32E0}" srcOrd="0" destOrd="0" parTransId="{466895B1-53B8-4DA4-B099-C5CA00928481}" sibTransId="{8215E22C-176B-4009-8CB8-845D1588F4C0}"/>
    <dgm:cxn modelId="{F4079DA5-E965-4EFA-8025-1CBE1A93726B}" type="presOf" srcId="{1D8BC96F-8E39-4D5F-BDB0-FB649E648983}" destId="{7FDBC2E2-FF45-4D5E-B9C5-0CE8124A6693}" srcOrd="0" destOrd="0" presId="urn:microsoft.com/office/officeart/2005/8/layout/list1"/>
    <dgm:cxn modelId="{CBA44F82-4D89-4F56-9D98-819D6351EB38}" srcId="{DBF97AE5-B936-409C-92FD-61970B404535}" destId="{1D8BC96F-8E39-4D5F-BDB0-FB649E648983}" srcOrd="0" destOrd="0" parTransId="{4B0595E1-D71F-428C-A9C5-64F65A99E2ED}" sibTransId="{95FA3BFF-FEED-479E-B682-536734B2FDCB}"/>
    <dgm:cxn modelId="{EE1BFE6E-628F-4595-AB6C-10A4E7247F33}" type="presOf" srcId="{DBF97AE5-B936-409C-92FD-61970B404535}" destId="{22FD0A74-E0AE-46A7-BD53-320DA0FC1C25}" srcOrd="0" destOrd="0" presId="urn:microsoft.com/office/officeart/2005/8/layout/list1"/>
    <dgm:cxn modelId="{366B78B5-2A23-493C-9540-60CB55A86FF8}" type="presParOf" srcId="{22FD0A74-E0AE-46A7-BD53-320DA0FC1C25}" destId="{6725F119-6803-4450-99A7-99AA4AB0CF73}" srcOrd="0" destOrd="0" presId="urn:microsoft.com/office/officeart/2005/8/layout/list1"/>
    <dgm:cxn modelId="{71671939-0733-486F-9495-1F5EA71C0E20}" type="presParOf" srcId="{6725F119-6803-4450-99A7-99AA4AB0CF73}" destId="{7FDBC2E2-FF45-4D5E-B9C5-0CE8124A6693}" srcOrd="0" destOrd="0" presId="urn:microsoft.com/office/officeart/2005/8/layout/list1"/>
    <dgm:cxn modelId="{4DCF0E7B-AD6D-4C22-B633-647507094D20}" type="presParOf" srcId="{6725F119-6803-4450-99A7-99AA4AB0CF73}" destId="{4F45753B-15E0-4573-87A9-117F7989CA1B}" srcOrd="1" destOrd="0" presId="urn:microsoft.com/office/officeart/2005/8/layout/list1"/>
    <dgm:cxn modelId="{757025C3-52DC-467F-B7FD-73B7A67159A5}" type="presParOf" srcId="{22FD0A74-E0AE-46A7-BD53-320DA0FC1C25}" destId="{C29F9DFB-F316-46F9-A4C7-A62B574E921B}" srcOrd="1" destOrd="0" presId="urn:microsoft.com/office/officeart/2005/8/layout/list1"/>
    <dgm:cxn modelId="{6CB7F2DD-FD95-4447-802A-3735412D0F02}" type="presParOf" srcId="{22FD0A74-E0AE-46A7-BD53-320DA0FC1C25}" destId="{5059C853-FB4E-4002-8707-E93777E35603}" srcOrd="2" destOrd="0" presId="urn:microsoft.com/office/officeart/2005/8/layout/list1"/>
    <dgm:cxn modelId="{49868E65-B69C-47BD-8D90-B8789022659A}" type="presParOf" srcId="{22FD0A74-E0AE-46A7-BD53-320DA0FC1C25}" destId="{31EF425A-A1F7-414F-88F0-C7D5BF3C2D2A}" srcOrd="3" destOrd="0" presId="urn:microsoft.com/office/officeart/2005/8/layout/list1"/>
    <dgm:cxn modelId="{662F2818-4986-440B-A478-7EE1A3F3898C}" type="presParOf" srcId="{22FD0A74-E0AE-46A7-BD53-320DA0FC1C25}" destId="{35644B98-12DF-4119-98BF-2126AC6A0015}" srcOrd="4" destOrd="0" presId="urn:microsoft.com/office/officeart/2005/8/layout/list1"/>
    <dgm:cxn modelId="{FF47ED8C-52EF-4B42-940C-F52742C3C751}" type="presParOf" srcId="{35644B98-12DF-4119-98BF-2126AC6A0015}" destId="{0D0B91AB-1E9C-4880-95F3-ED1982A0BFE8}" srcOrd="0" destOrd="0" presId="urn:microsoft.com/office/officeart/2005/8/layout/list1"/>
    <dgm:cxn modelId="{78EE7488-724D-4692-8025-E51BEA1696F2}" type="presParOf" srcId="{35644B98-12DF-4119-98BF-2126AC6A0015}" destId="{03025362-F2C9-420E-9FF4-56B11E88A929}" srcOrd="1" destOrd="0" presId="urn:microsoft.com/office/officeart/2005/8/layout/list1"/>
    <dgm:cxn modelId="{C89ECB8A-257B-40D3-9371-5AF32CF255F8}" type="presParOf" srcId="{22FD0A74-E0AE-46A7-BD53-320DA0FC1C25}" destId="{6A4EB64D-F8C2-493C-AF44-C6FF95BCCEE9}" srcOrd="5" destOrd="0" presId="urn:microsoft.com/office/officeart/2005/8/layout/list1"/>
    <dgm:cxn modelId="{5367A869-A2F6-4CA6-B3A2-72A7A3686951}" type="presParOf" srcId="{22FD0A74-E0AE-46A7-BD53-320DA0FC1C25}" destId="{ECFC2C3B-4C7C-4D83-B7A3-41C62C94EE6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863C9-2E37-4000-94F4-8CD10D7A699D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F63B093-B45F-486A-85C6-2CDF308B0D72}">
      <dgm:prSet custT="1"/>
      <dgm:spPr>
        <a:ln w="38100">
          <a:solidFill>
            <a:srgbClr val="B7C5D1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Ведем журнал 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учета информации о</a:t>
          </a:r>
          <a:br>
            <a:rPr lang="ru-RU" sz="2400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детях, оказавшихся в неблагоприятной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обстановке </a:t>
          </a:r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согласно </a:t>
          </a:r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приложению 1 к МР</a:t>
          </a:r>
        </a:p>
        <a:p>
          <a:pPr algn="l">
            <a:lnSpc>
              <a:spcPct val="90000"/>
            </a:lnSpc>
            <a:spcAft>
              <a:spcPts val="600"/>
            </a:spcAft>
          </a:pPr>
          <a:endParaRPr lang="ru-RU" sz="2000" i="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(журнал должен быть включен в номенклатуру дел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учреждения образования под резервным номером) 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A3F84C0A-ADEF-4D6C-BD64-04F074765DA2}" type="parTrans" cxnId="{2055D486-73E0-4D3D-AD6C-5812D88DCC75}">
      <dgm:prSet/>
      <dgm:spPr/>
      <dgm:t>
        <a:bodyPr/>
        <a:lstStyle/>
        <a:p>
          <a:endParaRPr lang="ru-RU"/>
        </a:p>
      </dgm:t>
    </dgm:pt>
    <dgm:pt modelId="{BAF4DA29-5928-4E52-AFB0-705922A2C667}" type="sibTrans" cxnId="{2055D486-73E0-4D3D-AD6C-5812D88DCC75}">
      <dgm:prSet/>
      <dgm:spPr/>
      <dgm:t>
        <a:bodyPr/>
        <a:lstStyle/>
        <a:p>
          <a:endParaRPr lang="ru-RU"/>
        </a:p>
      </dgm:t>
    </dgm:pt>
    <dgm:pt modelId="{5FE173AB-8B56-4B5B-AAE5-34AFFA600665}">
      <dgm:prSet custT="1"/>
      <dgm:spPr>
        <a:ln w="38100">
          <a:solidFill>
            <a:srgbClr val="B7C5D1"/>
          </a:solidFill>
        </a:ln>
      </dgm:spPr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ru-RU" sz="2400" i="0" dirty="0">
              <a:latin typeface="Times New Roman" pitchFamily="18" charset="0"/>
              <a:cs typeface="Times New Roman" pitchFamily="18" charset="0"/>
            </a:rPr>
            <a:t>Издаем приказ о назначении ответственного за учет поступающей информации, ее рассмотрение и информирование о </a:t>
          </a:r>
          <a:r>
            <a:rPr lang="ru-RU" sz="2400" i="0" dirty="0" smtClean="0">
              <a:latin typeface="Times New Roman" pitchFamily="18" charset="0"/>
              <a:cs typeface="Times New Roman" pitchFamily="18" charset="0"/>
            </a:rPr>
            <a:t>результатах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CD72A162-C7F3-4732-AC18-4189369B0071}" type="parTrans" cxnId="{4FD8E538-B2C5-4DC0-9DF4-5BC64F121F5A}">
      <dgm:prSet/>
      <dgm:spPr/>
      <dgm:t>
        <a:bodyPr/>
        <a:lstStyle/>
        <a:p>
          <a:endParaRPr lang="ru-RU"/>
        </a:p>
      </dgm:t>
    </dgm:pt>
    <dgm:pt modelId="{6D21415A-B2FD-4EF4-A5C9-57BB0B7EC099}" type="sibTrans" cxnId="{4FD8E538-B2C5-4DC0-9DF4-5BC64F121F5A}">
      <dgm:prSet/>
      <dgm:spPr/>
      <dgm:t>
        <a:bodyPr/>
        <a:lstStyle/>
        <a:p>
          <a:endParaRPr lang="ru-RU"/>
        </a:p>
      </dgm:t>
    </dgm:pt>
    <dgm:pt modelId="{AFF598CC-A99E-491F-9C13-1DA3096A619F}">
      <dgm:prSet custT="1"/>
      <dgm:spPr>
        <a:ln w="38100">
          <a:solidFill>
            <a:srgbClr val="B7C5D1"/>
          </a:solidFill>
        </a:ln>
      </dgm:spPr>
      <dgm:t>
        <a:bodyPr/>
        <a:lstStyle/>
        <a:p>
          <a:pPr algn="just">
            <a:lnSpc>
              <a:spcPct val="90000"/>
            </a:lnSpc>
            <a:spcAft>
              <a:spcPts val="600"/>
            </a:spcAft>
          </a:pPr>
          <a:r>
            <a:rPr lang="ru-RU" sz="2400" i="0" dirty="0" smtClean="0">
              <a:latin typeface="Times New Roman" pitchFamily="18" charset="0"/>
              <a:cs typeface="Times New Roman" pitchFamily="18" charset="0"/>
            </a:rPr>
            <a:t>Информацию об отработанном сигнале </a:t>
          </a:r>
          <a:r>
            <a:rPr lang="ru-RU" sz="2400" i="0" dirty="0">
              <a:latin typeface="Times New Roman" pitchFamily="18" charset="0"/>
              <a:cs typeface="Times New Roman" pitchFamily="18" charset="0"/>
            </a:rPr>
            <a:t>оформляем как исходящее </a:t>
          </a:r>
          <a:r>
            <a:rPr lang="ru-RU" sz="2400" i="0" dirty="0" smtClean="0">
              <a:latin typeface="Times New Roman" pitchFamily="18" charset="0"/>
              <a:cs typeface="Times New Roman" pitchFamily="18" charset="0"/>
            </a:rPr>
            <a:t>письмо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0B275880-9DEC-4242-B477-B3D01358E7ED}" type="sibTrans" cxnId="{C1F23DE9-DCB3-4A8F-A8C0-41E4B358AC65}">
      <dgm:prSet/>
      <dgm:spPr/>
      <dgm:t>
        <a:bodyPr/>
        <a:lstStyle/>
        <a:p>
          <a:endParaRPr lang="ru-RU"/>
        </a:p>
      </dgm:t>
    </dgm:pt>
    <dgm:pt modelId="{D83C77E9-3434-4A23-B649-0E1E80F40310}" type="parTrans" cxnId="{C1F23DE9-DCB3-4A8F-A8C0-41E4B358AC65}">
      <dgm:prSet/>
      <dgm:spPr/>
      <dgm:t>
        <a:bodyPr/>
        <a:lstStyle/>
        <a:p>
          <a:endParaRPr lang="ru-RU"/>
        </a:p>
      </dgm:t>
    </dgm:pt>
    <dgm:pt modelId="{C87B5D30-306B-429F-A9BC-D5826A7AF760}">
      <dgm:prSet custT="1"/>
      <dgm:spPr>
        <a:ln w="38100">
          <a:solidFill>
            <a:srgbClr val="B7C5D1"/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ru-RU" sz="2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Ежемесячно на заседании </a:t>
          </a:r>
          <a:r>
            <a:rPr lang="ru-RU" sz="2400" b="0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Совета профилактики 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проводим анализ поступающих сигналов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43AC1B1-E062-4FB1-9088-D38F27D50039}" type="sibTrans" cxnId="{86B366E8-F372-4C5B-8B63-E8255D4C160F}">
      <dgm:prSet/>
      <dgm:spPr/>
      <dgm:t>
        <a:bodyPr/>
        <a:lstStyle/>
        <a:p>
          <a:endParaRPr lang="ru-RU"/>
        </a:p>
      </dgm:t>
    </dgm:pt>
    <dgm:pt modelId="{A74370E7-93BE-47E1-8D4C-8AD348759AE1}" type="parTrans" cxnId="{86B366E8-F372-4C5B-8B63-E8255D4C160F}">
      <dgm:prSet/>
      <dgm:spPr/>
      <dgm:t>
        <a:bodyPr/>
        <a:lstStyle/>
        <a:p>
          <a:endParaRPr lang="ru-RU"/>
        </a:p>
      </dgm:t>
    </dgm:pt>
    <dgm:pt modelId="{2F0B1EA9-8121-4646-8ADD-5AED3466FADF}" type="pres">
      <dgm:prSet presAssocID="{377863C9-2E37-4000-94F4-8CD10D7A6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8994D-D2B6-4D28-BE32-0FA9EC0B775F}" type="pres">
      <dgm:prSet presAssocID="{AF63B093-B45F-486A-85C6-2CDF308B0D72}" presName="parentText" presStyleLbl="node1" presStyleIdx="0" presStyleCnt="4" custScaleY="311313" custLinFactY="-9849" custLinFactNeighborX="-6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B363A-BD48-408C-B7D9-9B4428F86733}" type="pres">
      <dgm:prSet presAssocID="{BAF4DA29-5928-4E52-AFB0-705922A2C667}" presName="spacer" presStyleCnt="0"/>
      <dgm:spPr/>
      <dgm:t>
        <a:bodyPr/>
        <a:lstStyle/>
        <a:p>
          <a:endParaRPr lang="ru-RU"/>
        </a:p>
      </dgm:t>
    </dgm:pt>
    <dgm:pt modelId="{4A6A9910-EEFE-4546-AC41-EDFBCDC6627D}" type="pres">
      <dgm:prSet presAssocID="{5FE173AB-8B56-4B5B-AAE5-34AFFA6006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ADC1-465F-4E9F-8D00-2948400A3D2A}" type="pres">
      <dgm:prSet presAssocID="{6D21415A-B2FD-4EF4-A5C9-57BB0B7EC099}" presName="spacer" presStyleCnt="0"/>
      <dgm:spPr/>
      <dgm:t>
        <a:bodyPr/>
        <a:lstStyle/>
        <a:p>
          <a:endParaRPr lang="ru-RU"/>
        </a:p>
      </dgm:t>
    </dgm:pt>
    <dgm:pt modelId="{F909D569-ADC7-47EB-9D8D-9E4E5C3E8E4C}" type="pres">
      <dgm:prSet presAssocID="{AFF598CC-A99E-491F-9C13-1DA3096A619F}" presName="parentText" presStyleLbl="node1" presStyleIdx="2" presStyleCnt="4" custLinFactNeighborX="0" custLinFactNeighborY="-26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18A13-DA16-4385-BA08-63E24749460A}" type="pres">
      <dgm:prSet presAssocID="{0B275880-9DEC-4242-B477-B3D01358E7ED}" presName="spacer" presStyleCnt="0"/>
      <dgm:spPr/>
      <dgm:t>
        <a:bodyPr/>
        <a:lstStyle/>
        <a:p>
          <a:endParaRPr lang="ru-RU"/>
        </a:p>
      </dgm:t>
    </dgm:pt>
    <dgm:pt modelId="{07BCBFB6-7E09-4D53-92BB-DAF6E76C885F}" type="pres">
      <dgm:prSet presAssocID="{C87B5D30-306B-429F-A9BC-D5826A7AF76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366E8-F372-4C5B-8B63-E8255D4C160F}" srcId="{377863C9-2E37-4000-94F4-8CD10D7A699D}" destId="{C87B5D30-306B-429F-A9BC-D5826A7AF760}" srcOrd="3" destOrd="0" parTransId="{A74370E7-93BE-47E1-8D4C-8AD348759AE1}" sibTransId="{743AC1B1-E062-4FB1-9088-D38F27D50039}"/>
    <dgm:cxn modelId="{4FD8E538-B2C5-4DC0-9DF4-5BC64F121F5A}" srcId="{377863C9-2E37-4000-94F4-8CD10D7A699D}" destId="{5FE173AB-8B56-4B5B-AAE5-34AFFA600665}" srcOrd="1" destOrd="0" parTransId="{CD72A162-C7F3-4732-AC18-4189369B0071}" sibTransId="{6D21415A-B2FD-4EF4-A5C9-57BB0B7EC099}"/>
    <dgm:cxn modelId="{17959B69-6D13-46A2-99B3-3679883EB738}" type="presOf" srcId="{C87B5D30-306B-429F-A9BC-D5826A7AF760}" destId="{07BCBFB6-7E09-4D53-92BB-DAF6E76C885F}" srcOrd="0" destOrd="0" presId="urn:microsoft.com/office/officeart/2005/8/layout/vList2"/>
    <dgm:cxn modelId="{C1F23DE9-DCB3-4A8F-A8C0-41E4B358AC65}" srcId="{377863C9-2E37-4000-94F4-8CD10D7A699D}" destId="{AFF598CC-A99E-491F-9C13-1DA3096A619F}" srcOrd="2" destOrd="0" parTransId="{D83C77E9-3434-4A23-B649-0E1E80F40310}" sibTransId="{0B275880-9DEC-4242-B477-B3D01358E7ED}"/>
    <dgm:cxn modelId="{323BF148-560A-4591-A66C-188616FCFF9C}" type="presOf" srcId="{AF63B093-B45F-486A-85C6-2CDF308B0D72}" destId="{6968994D-D2B6-4D28-BE32-0FA9EC0B775F}" srcOrd="0" destOrd="0" presId="urn:microsoft.com/office/officeart/2005/8/layout/vList2"/>
    <dgm:cxn modelId="{10DB5FC9-4FC4-4463-90F3-BF0E8B5865DA}" type="presOf" srcId="{5FE173AB-8B56-4B5B-AAE5-34AFFA600665}" destId="{4A6A9910-EEFE-4546-AC41-EDFBCDC6627D}" srcOrd="0" destOrd="0" presId="urn:microsoft.com/office/officeart/2005/8/layout/vList2"/>
    <dgm:cxn modelId="{2055D486-73E0-4D3D-AD6C-5812D88DCC75}" srcId="{377863C9-2E37-4000-94F4-8CD10D7A699D}" destId="{AF63B093-B45F-486A-85C6-2CDF308B0D72}" srcOrd="0" destOrd="0" parTransId="{A3F84C0A-ADEF-4D6C-BD64-04F074765DA2}" sibTransId="{BAF4DA29-5928-4E52-AFB0-705922A2C667}"/>
    <dgm:cxn modelId="{D3196A6C-870B-4BFB-95F0-A5B726D9C505}" type="presOf" srcId="{AFF598CC-A99E-491F-9C13-1DA3096A619F}" destId="{F909D569-ADC7-47EB-9D8D-9E4E5C3E8E4C}" srcOrd="0" destOrd="0" presId="urn:microsoft.com/office/officeart/2005/8/layout/vList2"/>
    <dgm:cxn modelId="{484307C4-256E-4BFE-AA44-26BA6C9E5E3B}" type="presOf" srcId="{377863C9-2E37-4000-94F4-8CD10D7A699D}" destId="{2F0B1EA9-8121-4646-8ADD-5AED3466FADF}" srcOrd="0" destOrd="0" presId="urn:microsoft.com/office/officeart/2005/8/layout/vList2"/>
    <dgm:cxn modelId="{C723DAC1-8490-4B27-B598-6FA9E7005E3C}" type="presParOf" srcId="{2F0B1EA9-8121-4646-8ADD-5AED3466FADF}" destId="{6968994D-D2B6-4D28-BE32-0FA9EC0B775F}" srcOrd="0" destOrd="0" presId="urn:microsoft.com/office/officeart/2005/8/layout/vList2"/>
    <dgm:cxn modelId="{25612611-96F8-4D10-B712-6B5D275A4776}" type="presParOf" srcId="{2F0B1EA9-8121-4646-8ADD-5AED3466FADF}" destId="{85CB363A-BD48-408C-B7D9-9B4428F86733}" srcOrd="1" destOrd="0" presId="urn:microsoft.com/office/officeart/2005/8/layout/vList2"/>
    <dgm:cxn modelId="{D782A842-A71B-4F95-A7A1-A4431F8F1E67}" type="presParOf" srcId="{2F0B1EA9-8121-4646-8ADD-5AED3466FADF}" destId="{4A6A9910-EEFE-4546-AC41-EDFBCDC6627D}" srcOrd="2" destOrd="0" presId="urn:microsoft.com/office/officeart/2005/8/layout/vList2"/>
    <dgm:cxn modelId="{E2E385C2-EB71-4AED-A687-06E468FE175A}" type="presParOf" srcId="{2F0B1EA9-8121-4646-8ADD-5AED3466FADF}" destId="{E4F1ADC1-465F-4E9F-8D00-2948400A3D2A}" srcOrd="3" destOrd="0" presId="urn:microsoft.com/office/officeart/2005/8/layout/vList2"/>
    <dgm:cxn modelId="{074D7B9E-A5C0-4D04-8DA8-B2FD8CF6CB51}" type="presParOf" srcId="{2F0B1EA9-8121-4646-8ADD-5AED3466FADF}" destId="{F909D569-ADC7-47EB-9D8D-9E4E5C3E8E4C}" srcOrd="4" destOrd="0" presId="urn:microsoft.com/office/officeart/2005/8/layout/vList2"/>
    <dgm:cxn modelId="{E09DD176-0CAC-40D1-BFE5-803A1EEFA367}" type="presParOf" srcId="{2F0B1EA9-8121-4646-8ADD-5AED3466FADF}" destId="{3F018A13-DA16-4385-BA08-63E24749460A}" srcOrd="5" destOrd="0" presId="urn:microsoft.com/office/officeart/2005/8/layout/vList2"/>
    <dgm:cxn modelId="{90EB1401-C17C-408E-A549-5CBF24B4C6C9}" type="presParOf" srcId="{2F0B1EA9-8121-4646-8ADD-5AED3466FADF}" destId="{07BCBFB6-7E09-4D53-92BB-DAF6E76C885F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863C9-2E37-4000-94F4-8CD10D7A699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F63B093-B45F-486A-85C6-2CDF308B0D72}">
      <dgm:prSet custT="1"/>
      <dgm:spPr>
        <a:xfrm>
          <a:off x="232656" y="0"/>
          <a:ext cx="8774618" cy="602813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F2337"/>
          </a:solidFill>
          <a:prstDash val="solid"/>
        </a:ln>
        <a:effectLst/>
      </dgm:spPr>
      <dgm:t>
        <a:bodyPr/>
        <a:lstStyle/>
        <a:p>
          <a:pPr algn="just">
            <a:lnSpc>
              <a:spcPct val="80000"/>
            </a:lnSpc>
          </a:pPr>
          <a:endParaRPr lang="ru-RU" sz="15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3F84C0A-ADEF-4D6C-BD64-04F074765DA2}" type="parTrans" cxnId="{2055D486-73E0-4D3D-AD6C-5812D88DCC75}">
      <dgm:prSet/>
      <dgm:spPr/>
      <dgm:t>
        <a:bodyPr/>
        <a:lstStyle/>
        <a:p>
          <a:endParaRPr lang="ru-RU"/>
        </a:p>
      </dgm:t>
    </dgm:pt>
    <dgm:pt modelId="{BAF4DA29-5928-4E52-AFB0-705922A2C667}" type="sibTrans" cxnId="{2055D486-73E0-4D3D-AD6C-5812D88DCC75}">
      <dgm:prSet/>
      <dgm:spPr/>
      <dgm:t>
        <a:bodyPr/>
        <a:lstStyle/>
        <a:p>
          <a:endParaRPr lang="ru-RU"/>
        </a:p>
      </dgm:t>
    </dgm:pt>
    <dgm:pt modelId="{2F0B1EA9-8121-4646-8ADD-5AED3466FADF}" type="pres">
      <dgm:prSet presAssocID="{377863C9-2E37-4000-94F4-8CD10D7A6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8994D-D2B6-4D28-BE32-0FA9EC0B775F}" type="pres">
      <dgm:prSet presAssocID="{AF63B093-B45F-486A-85C6-2CDF308B0D72}" presName="parentText" presStyleLbl="node1" presStyleIdx="0" presStyleCnt="1" custScaleX="96286" custScaleY="495409" custLinFactNeighborX="1486" custLinFactNeighborY="-37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5D486-73E0-4D3D-AD6C-5812D88DCC75}" srcId="{377863C9-2E37-4000-94F4-8CD10D7A699D}" destId="{AF63B093-B45F-486A-85C6-2CDF308B0D72}" srcOrd="0" destOrd="0" parTransId="{A3F84C0A-ADEF-4D6C-BD64-04F074765DA2}" sibTransId="{BAF4DA29-5928-4E52-AFB0-705922A2C667}"/>
    <dgm:cxn modelId="{990119F4-8E5B-4668-8FC6-5BEFA0A04DB2}" type="presOf" srcId="{377863C9-2E37-4000-94F4-8CD10D7A699D}" destId="{2F0B1EA9-8121-4646-8ADD-5AED3466FADF}" srcOrd="0" destOrd="0" presId="urn:microsoft.com/office/officeart/2005/8/layout/vList2"/>
    <dgm:cxn modelId="{72E520CE-3B0C-428B-8592-BA9049EE7288}" type="presOf" srcId="{AF63B093-B45F-486A-85C6-2CDF308B0D72}" destId="{6968994D-D2B6-4D28-BE32-0FA9EC0B775F}" srcOrd="0" destOrd="0" presId="urn:microsoft.com/office/officeart/2005/8/layout/vList2"/>
    <dgm:cxn modelId="{90A2CE31-5A6B-4637-B17B-9E4AFFAE2441}" type="presParOf" srcId="{2F0B1EA9-8121-4646-8ADD-5AED3466FADF}" destId="{6968994D-D2B6-4D28-BE32-0FA9EC0B775F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863C9-2E37-4000-94F4-8CD10D7A699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F63B093-B45F-486A-85C6-2CDF308B0D72}">
      <dgm:prSet custT="1"/>
      <dgm:spPr>
        <a:xfrm>
          <a:off x="0" y="202795"/>
          <a:ext cx="8749636" cy="572691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gm:spPr>
      <dgm:t>
        <a:bodyPr/>
        <a:lstStyle/>
        <a:p>
          <a:pPr algn="just">
            <a:lnSpc>
              <a:spcPct val="80000"/>
            </a:lnSpc>
          </a:pPr>
          <a:endParaRPr lang="ru-RU" sz="15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3F84C0A-ADEF-4D6C-BD64-04F074765DA2}" type="parTrans" cxnId="{2055D486-73E0-4D3D-AD6C-5812D88DCC75}">
      <dgm:prSet/>
      <dgm:spPr/>
      <dgm:t>
        <a:bodyPr/>
        <a:lstStyle/>
        <a:p>
          <a:endParaRPr lang="ru-RU"/>
        </a:p>
      </dgm:t>
    </dgm:pt>
    <dgm:pt modelId="{BAF4DA29-5928-4E52-AFB0-705922A2C667}" type="sibTrans" cxnId="{2055D486-73E0-4D3D-AD6C-5812D88DCC75}">
      <dgm:prSet/>
      <dgm:spPr/>
      <dgm:t>
        <a:bodyPr/>
        <a:lstStyle/>
        <a:p>
          <a:endParaRPr lang="ru-RU"/>
        </a:p>
      </dgm:t>
    </dgm:pt>
    <dgm:pt modelId="{2F0B1EA9-8121-4646-8ADD-5AED3466FADF}" type="pres">
      <dgm:prSet presAssocID="{377863C9-2E37-4000-94F4-8CD10D7A6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8994D-D2B6-4D28-BE32-0FA9EC0B775F}" type="pres">
      <dgm:prSet presAssocID="{AF63B093-B45F-486A-85C6-2CDF308B0D72}" presName="parentText" presStyleLbl="node1" presStyleIdx="0" presStyleCnt="1" custScaleY="493481" custLinFactNeighborX="-1055" custLinFactNeighborY="1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5D486-73E0-4D3D-AD6C-5812D88DCC75}" srcId="{377863C9-2E37-4000-94F4-8CD10D7A699D}" destId="{AF63B093-B45F-486A-85C6-2CDF308B0D72}" srcOrd="0" destOrd="0" parTransId="{A3F84C0A-ADEF-4D6C-BD64-04F074765DA2}" sibTransId="{BAF4DA29-5928-4E52-AFB0-705922A2C667}"/>
    <dgm:cxn modelId="{8EEDE7B4-1771-4254-8239-0572ADD1AF33}" type="presOf" srcId="{AF63B093-B45F-486A-85C6-2CDF308B0D72}" destId="{6968994D-D2B6-4D28-BE32-0FA9EC0B775F}" srcOrd="0" destOrd="0" presId="urn:microsoft.com/office/officeart/2005/8/layout/vList2"/>
    <dgm:cxn modelId="{E45450AB-E2AB-4541-9003-31F9F81B6EC3}" type="presOf" srcId="{377863C9-2E37-4000-94F4-8CD10D7A699D}" destId="{2F0B1EA9-8121-4646-8ADD-5AED3466FADF}" srcOrd="0" destOrd="0" presId="urn:microsoft.com/office/officeart/2005/8/layout/vList2"/>
    <dgm:cxn modelId="{20632AFE-E9B0-4A71-A9B7-0210380CF201}" type="presParOf" srcId="{2F0B1EA9-8121-4646-8ADD-5AED3466FADF}" destId="{6968994D-D2B6-4D28-BE32-0FA9EC0B775F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7863C9-2E37-4000-94F4-8CD10D7A699D}" type="doc">
      <dgm:prSet loTypeId="urn:microsoft.com/office/officeart/2005/8/layout/v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F63B093-B45F-486A-85C6-2CDF308B0D72}">
      <dgm:prSet custT="1"/>
      <dgm:spPr>
        <a:ln w="38100">
          <a:solidFill>
            <a:srgbClr val="B7C5D1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i="0" dirty="0">
              <a:latin typeface="Times New Roman" pitchFamily="18" charset="0"/>
              <a:cs typeface="Times New Roman" pitchFamily="18" charset="0"/>
            </a:rPr>
            <a:t>Ведем </a:t>
          </a:r>
          <a:endParaRPr lang="ru-RU" sz="2800" b="1" i="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сведений об обучающихся,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признанных находящимися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социально опасном положении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(согласно приложению 6 к МР)</a:t>
          </a:r>
        </a:p>
        <a:p>
          <a:pPr algn="l">
            <a:lnSpc>
              <a:spcPct val="90000"/>
            </a:lnSpc>
            <a:spcAft>
              <a:spcPts val="600"/>
            </a:spcAft>
          </a:pPr>
          <a:endParaRPr lang="ru-RU" sz="2000" i="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журнал должен быть включен в номенклатуру дел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1800" i="0" dirty="0" smtClean="0">
              <a:latin typeface="Times New Roman" pitchFamily="18" charset="0"/>
              <a:cs typeface="Times New Roman" pitchFamily="18" charset="0"/>
            </a:rPr>
            <a:t>учреждения образования под резервным номером) </a:t>
          </a:r>
          <a:endParaRPr lang="ru-RU" sz="1800" b="0" i="0" dirty="0">
            <a:latin typeface="Times New Roman" pitchFamily="18" charset="0"/>
            <a:cs typeface="Times New Roman" pitchFamily="18" charset="0"/>
          </a:endParaRPr>
        </a:p>
      </dgm:t>
    </dgm:pt>
    <dgm:pt modelId="{A3F84C0A-ADEF-4D6C-BD64-04F074765DA2}" type="parTrans" cxnId="{2055D486-73E0-4D3D-AD6C-5812D88DCC75}">
      <dgm:prSet/>
      <dgm:spPr/>
      <dgm:t>
        <a:bodyPr/>
        <a:lstStyle/>
        <a:p>
          <a:endParaRPr lang="ru-RU"/>
        </a:p>
      </dgm:t>
    </dgm:pt>
    <dgm:pt modelId="{BAF4DA29-5928-4E52-AFB0-705922A2C667}" type="sibTrans" cxnId="{2055D486-73E0-4D3D-AD6C-5812D88DCC75}">
      <dgm:prSet/>
      <dgm:spPr/>
      <dgm:t>
        <a:bodyPr/>
        <a:lstStyle/>
        <a:p>
          <a:endParaRPr lang="ru-RU"/>
        </a:p>
      </dgm:t>
    </dgm:pt>
    <dgm:pt modelId="{2F0B1EA9-8121-4646-8ADD-5AED3466FADF}" type="pres">
      <dgm:prSet presAssocID="{377863C9-2E37-4000-94F4-8CD10D7A69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8994D-D2B6-4D28-BE32-0FA9EC0B775F}" type="pres">
      <dgm:prSet presAssocID="{AF63B093-B45F-486A-85C6-2CDF308B0D72}" presName="parentText" presStyleLbl="node1" presStyleIdx="0" presStyleCnt="1" custScaleY="674159" custLinFactNeighborY="-2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BF148-560A-4591-A66C-188616FCFF9C}" type="presOf" srcId="{AF63B093-B45F-486A-85C6-2CDF308B0D72}" destId="{6968994D-D2B6-4D28-BE32-0FA9EC0B775F}" srcOrd="0" destOrd="0" presId="urn:microsoft.com/office/officeart/2005/8/layout/vList2"/>
    <dgm:cxn modelId="{2055D486-73E0-4D3D-AD6C-5812D88DCC75}" srcId="{377863C9-2E37-4000-94F4-8CD10D7A699D}" destId="{AF63B093-B45F-486A-85C6-2CDF308B0D72}" srcOrd="0" destOrd="0" parTransId="{A3F84C0A-ADEF-4D6C-BD64-04F074765DA2}" sibTransId="{BAF4DA29-5928-4E52-AFB0-705922A2C667}"/>
    <dgm:cxn modelId="{484307C4-256E-4BFE-AA44-26BA6C9E5E3B}" type="presOf" srcId="{377863C9-2E37-4000-94F4-8CD10D7A699D}" destId="{2F0B1EA9-8121-4646-8ADD-5AED3466FADF}" srcOrd="0" destOrd="0" presId="urn:microsoft.com/office/officeart/2005/8/layout/vList2"/>
    <dgm:cxn modelId="{C723DAC1-8490-4B27-B598-6FA9E7005E3C}" type="presParOf" srcId="{2F0B1EA9-8121-4646-8ADD-5AED3466FADF}" destId="{6968994D-D2B6-4D28-BE32-0FA9EC0B775F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7B4BC-ACE6-4D2D-A1AF-A5565A1A8D15}">
      <dsp:nvSpPr>
        <dsp:cNvPr id="0" name=""/>
        <dsp:cNvSpPr/>
      </dsp:nvSpPr>
      <dsp:spPr>
        <a:xfrm>
          <a:off x="0" y="0"/>
          <a:ext cx="10107827" cy="110448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санитарно-гигиеническое состояние жилого помещения, его безопасность для жизни и здоровья ребенка</a:t>
          </a:r>
          <a:endParaRPr lang="en-US" sz="2400" b="0" kern="120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53916"/>
        <a:ext cx="9999995" cy="996648"/>
      </dsp:txXfrm>
    </dsp:sp>
    <dsp:sp modelId="{56F679A1-5B0E-43D1-9414-1AE1861E9FC4}">
      <dsp:nvSpPr>
        <dsp:cNvPr id="0" name=""/>
        <dsp:cNvSpPr/>
      </dsp:nvSpPr>
      <dsp:spPr>
        <a:xfrm>
          <a:off x="0" y="1296144"/>
          <a:ext cx="10107827" cy="110448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ребенка предметами первой необходимости (одежда, обувь по сезону, предметы личной гигиены, школьные принадлежности)</a:t>
          </a:r>
          <a:endParaRPr lang="en-US" sz="2400" b="0" kern="120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1350060"/>
        <a:ext cx="9999995" cy="996648"/>
      </dsp:txXfrm>
    </dsp:sp>
    <dsp:sp modelId="{D4975FEF-68ED-49B8-8408-C47F195B42F6}">
      <dsp:nvSpPr>
        <dsp:cNvPr id="0" name=""/>
        <dsp:cNvSpPr/>
      </dsp:nvSpPr>
      <dsp:spPr>
        <a:xfrm>
          <a:off x="0" y="2592289"/>
          <a:ext cx="10107827" cy="110448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места для приготовления уроков, для сна и отдыха</a:t>
          </a:r>
          <a:endParaRPr lang="en-US" sz="2400" b="0" kern="120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2646205"/>
        <a:ext cx="9999995" cy="996648"/>
      </dsp:txXfrm>
    </dsp:sp>
    <dsp:sp modelId="{CDDB721A-118F-4234-9893-4ED63F4BF67E}">
      <dsp:nvSpPr>
        <dsp:cNvPr id="0" name=""/>
        <dsp:cNvSpPr/>
      </dsp:nvSpPr>
      <dsp:spPr>
        <a:xfrm>
          <a:off x="0" y="3864072"/>
          <a:ext cx="10107827" cy="110448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взаимоотношения между членами семьи </a:t>
          </a:r>
          <a:r>
            <a:rPr lang="ru-RU" altLang="ru-RU" sz="2000" b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24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родителей в воспитании </a:t>
          </a:r>
          <a:r>
            <a:rPr lang="ru-RU" altLang="ru-RU" sz="2400" b="1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!!!)</a:t>
          </a:r>
          <a:r>
            <a:rPr lang="ru-RU" altLang="ru-RU" sz="2400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b="0" u="none" kern="1200" cap="none" baseline="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3917988"/>
        <a:ext cx="9999995" cy="99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F2FDF-2329-423E-A8BC-00426C72B4EA}">
      <dsp:nvSpPr>
        <dsp:cNvPr id="0" name=""/>
        <dsp:cNvSpPr/>
      </dsp:nvSpPr>
      <dsp:spPr>
        <a:xfrm>
          <a:off x="0" y="3052319"/>
          <a:ext cx="8128000" cy="2346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Отдел образования: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позднее 1-го рабочего дня,</a:t>
          </a: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следующего за днем поступления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информации о неблагоприятной для детей обстановке,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направляет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ее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учреждение образования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i="1" u="sng" kern="1200" dirty="0" smtClean="0">
              <a:latin typeface="Times New Roman" pitchFamily="18" charset="0"/>
              <a:cs typeface="Times New Roman" pitchFamily="18" charset="0"/>
            </a:rPr>
            <a:t>в котором обучается (воспитывается) ребенок (дети).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случае обучения (воспитания) несовершеннолетних из одной семьи в разных учреждениях образования</a:t>
          </a: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1800" b="1" i="1" kern="1200" dirty="0" smtClean="0">
              <a:solidFill>
                <a:srgbClr val="AC144E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информация направляется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в одно из них для проведения социального расследования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800" u="sng" kern="1200" dirty="0" smtClean="0">
              <a:latin typeface="Times New Roman" pitchFamily="18" charset="0"/>
              <a:cs typeface="Times New Roman" pitchFamily="18" charset="0"/>
            </a:rPr>
            <a:t>копии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– в другие учреждения; при раздельном проживании несовершеннолетнего с родителями в период обучения – по месту проживания родителей.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52319"/>
        <a:ext cx="8128000" cy="2346516"/>
      </dsp:txXfrm>
    </dsp:sp>
    <dsp:sp modelId="{8994C808-E763-4FFF-9F07-7D79813D9679}">
      <dsp:nvSpPr>
        <dsp:cNvPr id="0" name=""/>
        <dsp:cNvSpPr/>
      </dsp:nvSpPr>
      <dsp:spPr>
        <a:xfrm rot="10800000">
          <a:off x="0" y="0"/>
          <a:ext cx="8128000" cy="308672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государственные органы, государственные и иные организации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том числе и учреждения образования) </a:t>
          </a:r>
          <a:endParaRPr lang="ru-RU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0"/>
        <a:ext cx="8128000" cy="1083441"/>
      </dsp:txXfrm>
    </dsp:sp>
    <dsp:sp modelId="{397B51B6-FB44-4523-9CC7-7F6FBC2AABC1}">
      <dsp:nvSpPr>
        <dsp:cNvPr id="0" name=""/>
        <dsp:cNvSpPr/>
      </dsp:nvSpPr>
      <dsp:spPr>
        <a:xfrm>
          <a:off x="0" y="983900"/>
          <a:ext cx="8128000" cy="7669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незамедлительно</a:t>
          </a: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информируют об этом отдел образованию </a:t>
          </a: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по месту нахождения детей.</a:t>
          </a:r>
        </a:p>
      </dsp:txBody>
      <dsp:txXfrm>
        <a:off x="0" y="983900"/>
        <a:ext cx="8128000" cy="766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9C853-FB4E-4002-8707-E93777E35603}">
      <dsp:nvSpPr>
        <dsp:cNvPr id="0" name=""/>
        <dsp:cNvSpPr/>
      </dsp:nvSpPr>
      <dsp:spPr>
        <a:xfrm>
          <a:off x="0" y="899302"/>
          <a:ext cx="11527126" cy="1937250"/>
        </a:xfrm>
        <a:prstGeom prst="rect">
          <a:avLst/>
        </a:pr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633" tIns="853948" rIns="894633" bIns="128016" numCol="1" spcCol="1270" anchor="t" anchorCtr="0">
          <a:noAutofit/>
        </a:bodyPr>
        <a:lstStyle/>
        <a:p>
          <a:pPr marL="0" lvl="1" indent="0" algn="just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регистрация сообщений о задолженности 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в Журнале учета </a:t>
          </a: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осуществляется только в случае, 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когда содержит сведения о проживании в жилых помещениях </a:t>
          </a: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детей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наличии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неблагоприятной для них обстановки </a:t>
          </a: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(что влечет за собой проведение социальных расследований).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99302"/>
        <a:ext cx="11527126" cy="1937250"/>
      </dsp:txXfrm>
    </dsp:sp>
    <dsp:sp modelId="{4F45753B-15E0-4573-87A9-117F7989CA1B}">
      <dsp:nvSpPr>
        <dsp:cNvPr id="0" name=""/>
        <dsp:cNvSpPr/>
      </dsp:nvSpPr>
      <dsp:spPr>
        <a:xfrm>
          <a:off x="465315" y="66372"/>
          <a:ext cx="10986391" cy="147055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989" tIns="0" rIns="304989" bIns="0" numCol="1" spcCol="1270" anchor="ctr" anchorCtr="0">
          <a:noAutofit/>
        </a:bodyPr>
        <a:lstStyle/>
        <a:p>
          <a:pPr marL="0" lvl="0" indent="0" algn="just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 поступлении информации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организаций, осуществляющих эксплуатацию жилищного фонда и (или) предоставляющих жилищно-коммунальные услуги…,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 наличии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собственников (нанимателей) </a:t>
          </a: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задолженности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оплате жилищно-коммунальных услуг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101" y="138158"/>
        <a:ext cx="10842819" cy="1326978"/>
      </dsp:txXfrm>
    </dsp:sp>
    <dsp:sp modelId="{ECFC2C3B-4C7C-4D83-B7A3-41C62C94EE68}">
      <dsp:nvSpPr>
        <dsp:cNvPr id="0" name=""/>
        <dsp:cNvSpPr/>
      </dsp:nvSpPr>
      <dsp:spPr>
        <a:xfrm>
          <a:off x="0" y="3663112"/>
          <a:ext cx="1152712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9644969"/>
              <a:satOff val="-8667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25362-F2C9-420E-9FF4-56B11E88A929}">
      <dsp:nvSpPr>
        <dsp:cNvPr id="0" name=""/>
        <dsp:cNvSpPr/>
      </dsp:nvSpPr>
      <dsp:spPr>
        <a:xfrm>
          <a:off x="468658" y="2999918"/>
          <a:ext cx="10966631" cy="121032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989" tIns="0" rIns="304989" bIns="0" numCol="1" spcCol="1270" anchor="ctr" anchorCtr="0">
          <a:noAutofit/>
        </a:bodyPr>
        <a:lstStyle/>
        <a:p>
          <a:pPr marL="0" lvl="0" indent="0" algn="just" defTabSz="8890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 иных случаях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(сообщение не содержит сведения о проживающих в жилых помещениях детях, </a:t>
          </a:r>
          <a:r>
            <a:rPr lang="ru-RU" sz="200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представлена в виде списка фамилий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адресов и пр.)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741" y="3059001"/>
        <a:ext cx="10848465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994D-D2B6-4D28-BE32-0FA9EC0B775F}">
      <dsp:nvSpPr>
        <dsp:cNvPr id="0" name=""/>
        <dsp:cNvSpPr/>
      </dsp:nvSpPr>
      <dsp:spPr>
        <a:xfrm>
          <a:off x="0" y="0"/>
          <a:ext cx="11666181" cy="27869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7C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Ведем журнал 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учета информации о</a:t>
          </a:r>
          <a:b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детях, оказавшихся в неблагоприятной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обстановке </a:t>
          </a: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согласно </a:t>
          </a: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приложению 1 к МР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(журнал должен быть включен в номенклатуру дел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учреждения образования под резервным номером) 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050" y="136050"/>
        <a:ext cx="11394081" cy="2514893"/>
      </dsp:txXfrm>
    </dsp:sp>
    <dsp:sp modelId="{4A6A9910-EEFE-4546-AC41-EDFBCDC6627D}">
      <dsp:nvSpPr>
        <dsp:cNvPr id="0" name=""/>
        <dsp:cNvSpPr/>
      </dsp:nvSpPr>
      <dsp:spPr>
        <a:xfrm>
          <a:off x="0" y="2801518"/>
          <a:ext cx="11666181" cy="895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7C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i="0" kern="1200" dirty="0">
              <a:latin typeface="Times New Roman" pitchFamily="18" charset="0"/>
              <a:cs typeface="Times New Roman" pitchFamily="18" charset="0"/>
            </a:rPr>
            <a:t>Издаем приказ о назначении ответственного за учет поступающей информации, ее рассмотрение и информирование о </a:t>
          </a:r>
          <a:r>
            <a:rPr lang="ru-RU" sz="2400" i="0" kern="1200" dirty="0" smtClean="0">
              <a:latin typeface="Times New Roman" pitchFamily="18" charset="0"/>
              <a:cs typeface="Times New Roman" pitchFamily="18" charset="0"/>
            </a:rPr>
            <a:t>результатах 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02" y="2845220"/>
        <a:ext cx="11578777" cy="807834"/>
      </dsp:txXfrm>
    </dsp:sp>
    <dsp:sp modelId="{F909D569-ADC7-47EB-9D8D-9E4E5C3E8E4C}">
      <dsp:nvSpPr>
        <dsp:cNvPr id="0" name=""/>
        <dsp:cNvSpPr/>
      </dsp:nvSpPr>
      <dsp:spPr>
        <a:xfrm>
          <a:off x="0" y="3707170"/>
          <a:ext cx="11666181" cy="895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7C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i="0" kern="1200" dirty="0" smtClean="0">
              <a:latin typeface="Times New Roman" pitchFamily="18" charset="0"/>
              <a:cs typeface="Times New Roman" pitchFamily="18" charset="0"/>
            </a:rPr>
            <a:t>Информацию об отработанном сигнале </a:t>
          </a:r>
          <a:r>
            <a:rPr lang="ru-RU" sz="2400" i="0" kern="1200" dirty="0">
              <a:latin typeface="Times New Roman" pitchFamily="18" charset="0"/>
              <a:cs typeface="Times New Roman" pitchFamily="18" charset="0"/>
            </a:rPr>
            <a:t>оформляем как исходящее </a:t>
          </a:r>
          <a:r>
            <a:rPr lang="ru-RU" sz="2400" i="0" kern="1200" dirty="0" smtClean="0">
              <a:latin typeface="Times New Roman" pitchFamily="18" charset="0"/>
              <a:cs typeface="Times New Roman" pitchFamily="18" charset="0"/>
            </a:rPr>
            <a:t>письмо 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02" y="3750872"/>
        <a:ext cx="11578777" cy="807834"/>
      </dsp:txXfrm>
    </dsp:sp>
    <dsp:sp modelId="{07BCBFB6-7E09-4D53-92BB-DAF6E76C885F}">
      <dsp:nvSpPr>
        <dsp:cNvPr id="0" name=""/>
        <dsp:cNvSpPr/>
      </dsp:nvSpPr>
      <dsp:spPr>
        <a:xfrm>
          <a:off x="0" y="4620429"/>
          <a:ext cx="11666181" cy="895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7C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Ежемесячно на заседании </a:t>
          </a:r>
          <a:r>
            <a:rPr lang="ru-RU" sz="2400" b="0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Совета профилактики 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проводим анализ поступающих сигналов</a:t>
          </a: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02" y="4664131"/>
        <a:ext cx="11578777" cy="80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994D-D2B6-4D28-BE32-0FA9EC0B775F}">
      <dsp:nvSpPr>
        <dsp:cNvPr id="0" name=""/>
        <dsp:cNvSpPr/>
      </dsp:nvSpPr>
      <dsp:spPr>
        <a:xfrm>
          <a:off x="317517" y="0"/>
          <a:ext cx="9145238" cy="602813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F23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5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11786" y="294269"/>
        <a:ext cx="8556700" cy="5439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994D-D2B6-4D28-BE32-0FA9EC0B775F}">
      <dsp:nvSpPr>
        <dsp:cNvPr id="0" name=""/>
        <dsp:cNvSpPr/>
      </dsp:nvSpPr>
      <dsp:spPr>
        <a:xfrm>
          <a:off x="0" y="63915"/>
          <a:ext cx="8749636" cy="6004676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500" b="0" i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3124" y="357039"/>
        <a:ext cx="8163388" cy="54184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8994D-D2B6-4D28-BE32-0FA9EC0B775F}">
      <dsp:nvSpPr>
        <dsp:cNvPr id="0" name=""/>
        <dsp:cNvSpPr/>
      </dsp:nvSpPr>
      <dsp:spPr>
        <a:xfrm>
          <a:off x="0" y="0"/>
          <a:ext cx="9421092" cy="55105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B7C5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i="0" kern="1200" dirty="0">
              <a:latin typeface="Times New Roman" pitchFamily="18" charset="0"/>
              <a:cs typeface="Times New Roman" pitchFamily="18" charset="0"/>
            </a:rPr>
            <a:t>Ведем </a:t>
          </a:r>
          <a:endParaRPr lang="ru-RU" sz="2800" b="1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Журнал учета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сведений об обучающихся,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признанных находящимися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социально опасном положении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(согласно приложению 6 к МР)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ru-RU" sz="200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журнал должен быть включен в номенклатуру дел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i="0" kern="1200" dirty="0" smtClean="0">
              <a:latin typeface="Times New Roman" pitchFamily="18" charset="0"/>
              <a:cs typeface="Times New Roman" pitchFamily="18" charset="0"/>
            </a:rPr>
            <a:t>учреждения образования под резервным номером) </a:t>
          </a:r>
          <a:endParaRPr lang="ru-RU" sz="18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005" y="269005"/>
        <a:ext cx="8883082" cy="497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DB65-F975-44A7-AA9C-CEA3CA721F1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6EB3E-9A70-4A99-8E35-9B63235CE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CBF-95D7-43E8-8CEC-B2F4AD656B85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949B-0FD9-4ABB-9EC1-534C8F45A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4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6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62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9BDF-8156-4803-AC60-204ABD50D419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2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104" y="1143001"/>
            <a:ext cx="11333185" cy="328108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работы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и дальнейшему сопровождению несовершеннолетних, находящихся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опасном положении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24.02.2021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Школа </a:t>
            </a:r>
            <a:r>
              <a:rPr lang="ru-RU" sz="1800" dirty="0">
                <a:solidFill>
                  <a:srgbClr val="FF0000"/>
                </a:solidFill>
                <a:effectLst/>
              </a:rPr>
              <a:t>начинающего педагога социального и 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педагога-психолога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9904" y="4625789"/>
            <a:ext cx="553589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Кисель Светлана Николаевна, </a:t>
            </a:r>
          </a:p>
          <a:p>
            <a:pPr>
              <a:lnSpc>
                <a:spcPct val="90000"/>
              </a:lnSpc>
            </a:pPr>
            <a:r>
              <a:rPr lang="ru-RU" sz="2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отдела профилактики семейного неблагополучия, социального сиротства ГСПЦ</a:t>
            </a:r>
          </a:p>
          <a:p>
            <a:pPr lvl="0" algn="just" defTabSz="914400">
              <a:lnSpc>
                <a:spcPct val="90000"/>
              </a:lnSpc>
            </a:pPr>
            <a:endParaRPr lang="ru-RU" sz="2000" b="1" i="1" spc="50" dirty="0">
              <a:ln w="1143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4">
            <a:extLst>
              <a:ext uri="{FF2B5EF4-FFF2-40B4-BE49-F238E27FC236}">
                <a16:creationId xmlns:a16="http://schemas.microsoft.com/office/drawing/2014/main" id="{D94C0094-65C0-438C-AD77-28DA7C320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638963"/>
              </p:ext>
            </p:extLst>
          </p:nvPr>
        </p:nvGraphicFramePr>
        <p:xfrm>
          <a:off x="335360" y="1052736"/>
          <a:ext cx="11666181" cy="551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" descr="E:\DCIM\100OLYMP\P1010266.JPG">
            <a:extLst>
              <a:ext uri="{FF2B5EF4-FFF2-40B4-BE49-F238E27FC236}">
                <a16:creationId xmlns:a16="http://schemas.microsoft.com/office/drawing/2014/main" id="{8EC2066C-72B8-40EF-9799-8AE61CDE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978" t="9439" r="11219" b="20175"/>
          <a:stretch>
            <a:fillRect/>
          </a:stretch>
        </p:blipFill>
        <p:spPr bwMode="auto">
          <a:xfrm>
            <a:off x="9028806" y="2308418"/>
            <a:ext cx="2800853" cy="111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97535"/>
            <a:ext cx="12192000" cy="866291"/>
            <a:chOff x="0" y="97536"/>
            <a:chExt cx="12192000" cy="93878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 посещения обучающихся на дому отражаются педагогическими работниками: </a:t>
              </a: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D792E6-75E1-48AA-AD31-63F3EE39C9F1}"/>
              </a:ext>
            </a:extLst>
          </p:cNvPr>
          <p:cNvGrpSpPr/>
          <p:nvPr/>
        </p:nvGrpSpPr>
        <p:grpSpPr>
          <a:xfrm>
            <a:off x="6328593" y="1035373"/>
            <a:ext cx="3103218" cy="2026861"/>
            <a:chOff x="173459" y="3501008"/>
            <a:chExt cx="4958976" cy="3151822"/>
          </a:xfrm>
        </p:grpSpPr>
        <p:pic>
          <p:nvPicPr>
            <p:cNvPr id="16" name="Picture 2" descr="E:\DCIM\100OLYMP\P1010263.JPG">
              <a:extLst>
                <a:ext uri="{FF2B5EF4-FFF2-40B4-BE49-F238E27FC236}">
                  <a16:creationId xmlns:a16="http://schemas.microsoft.com/office/drawing/2014/main" id="{21D66AD4-9C1A-419F-BE9B-3BE54F238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17176" t="19085" r="18416" b="19843"/>
            <a:stretch>
              <a:fillRect/>
            </a:stretch>
          </p:blipFill>
          <p:spPr bwMode="auto">
            <a:xfrm>
              <a:off x="173459" y="3706409"/>
              <a:ext cx="4143404" cy="2946421"/>
            </a:xfrm>
            <a:prstGeom prst="rect">
              <a:avLst/>
            </a:prstGeom>
            <a:noFill/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D6286A8-7A76-41EF-BB99-B37BD907E586}"/>
                </a:ext>
              </a:extLst>
            </p:cNvPr>
            <p:cNvSpPr/>
            <p:nvPr/>
          </p:nvSpPr>
          <p:spPr>
            <a:xfrm flipH="1">
              <a:off x="476401" y="5480626"/>
              <a:ext cx="1785950" cy="1077840"/>
            </a:xfrm>
            <a:prstGeom prst="ellipse">
              <a:avLst/>
            </a:prstGeom>
            <a:noFill/>
            <a:ln w="25400" cap="flat" cmpd="sng" algn="ctr">
              <a:solidFill>
                <a:srgbClr val="6600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  <p:pic>
          <p:nvPicPr>
            <p:cNvPr id="20" name="Picture 2" descr="C:\Users\Дмитрий\Desktop\P1010261 (2).JPG">
              <a:extLst>
                <a:ext uri="{FF2B5EF4-FFF2-40B4-BE49-F238E27FC236}">
                  <a16:creationId xmlns:a16="http://schemas.microsoft.com/office/drawing/2014/main" id="{D5B01268-946C-4B76-B064-2A1CC127E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3" t="8496" r="21303" b="4038"/>
            <a:stretch>
              <a:fillRect/>
            </a:stretch>
          </p:blipFill>
          <p:spPr bwMode="auto">
            <a:xfrm>
              <a:off x="3203609" y="3501008"/>
              <a:ext cx="1928826" cy="2864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2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социального </a:t>
              </a: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расследования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54545" y="753760"/>
            <a:ext cx="9497994" cy="6456682"/>
            <a:chOff x="107504" y="893643"/>
            <a:chExt cx="9113078" cy="6480720"/>
          </a:xfrm>
        </p:grpSpPr>
        <p:graphicFrame>
          <p:nvGraphicFramePr>
            <p:cNvPr id="26" name="Объект 4">
              <a:extLst>
                <a:ext uri="{FF2B5EF4-FFF2-40B4-BE49-F238E27FC236}">
                  <a16:creationId xmlns:a16="http://schemas.microsoft.com/office/drawing/2014/main" id="{9A552469-C803-460D-BD4B-6C20C6F216A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9395161"/>
                </p:ext>
              </p:extLst>
            </p:nvPr>
          </p:nvGraphicFramePr>
          <p:xfrm>
            <a:off x="107504" y="893643"/>
            <a:ext cx="9113078" cy="64807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69575-5D02-4497-9206-33DD41DBCF67}"/>
                </a:ext>
              </a:extLst>
            </p:cNvPr>
            <p:cNvSpPr txBox="1"/>
            <p:nvPr/>
          </p:nvSpPr>
          <p:spPr>
            <a:xfrm>
              <a:off x="4833934" y="963194"/>
              <a:ext cx="3289551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Примерный образец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приказа</a:t>
              </a:r>
              <a:endParaRPr kumimoji="0" 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9B0126-6F8E-4A70-B577-32D4D009F0E4}"/>
                </a:ext>
              </a:extLst>
            </p:cNvPr>
            <p:cNvSpPr txBox="1"/>
            <p:nvPr/>
          </p:nvSpPr>
          <p:spPr>
            <a:xfrm>
              <a:off x="922497" y="1306799"/>
              <a:ext cx="2518746" cy="45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 проведении 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социального расследования</a:t>
              </a:r>
              <a:endParaRPr kumimoji="0" lang="x-non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1720" y="2707979"/>
              <a:ext cx="5184576" cy="432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9632" y="1797160"/>
              <a:ext cx="7200800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связи с поступившей информацией  от  20.01.2020 №… из ______________и  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 целях раннего выявления детей, оказавшихся в неблагоприятной обстановке,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7544" y="2287521"/>
              <a:ext cx="17281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ПРИКАЗЫВАЮ: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2497" y="2571889"/>
              <a:ext cx="7753959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Провести в срок до 00.00.2020 </a:t>
              </a:r>
              <a:r>
                <a:rPr kumimoji="0" lang="ru-RU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E22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 более 15 рабочих дней</a:t>
              </a:r>
              <a:r>
                <a:rPr kumimoji="0" lang="ru-RU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E22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расследование в отношении семьи несовершеннолетнего</a:t>
              </a:r>
              <a:r>
                <a:rPr kumimoji="0" lang="ru-RU" sz="15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Ф.И.О., дата рождения, класс (группа), адрес проживания.</a:t>
              </a:r>
            </a:p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0229" y="3170622"/>
              <a:ext cx="8181179" cy="153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проведения социального расследования назначить комиссию в следующем составе:</a:t>
              </a:r>
            </a:p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Ф.И.О, должность (член администрации);</a:t>
              </a:r>
            </a:p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Ф.И.О., должность (специалист СППС);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Ф.И.О., должность (классный руководитель, воспитатель, куратор учебной группы). 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kumimoji="0" lang="ru-RU" alt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Направить уведомление с приглашением для участия в проведении социального расследования  следующим государственным органам, государственным и иным </a:t>
              </a:r>
              <a:r>
                <a:rPr kumimoji="0" lang="ru-RU" alt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организациям……</a:t>
              </a:r>
            </a:p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Обследование условий жизни и воспитания несовершеннолетнего провести в срок до 00.00.2020 </a:t>
              </a:r>
              <a:r>
                <a:rPr kumimoji="0" lang="ru-RU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E22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 позднее 3 рабочих дней).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0229" y="4878838"/>
              <a:ext cx="795043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5.  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Ответственным за подготовку обобщенной информации по результатам социального расследования назначить Ф.И.О., должность.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8857" y="5301208"/>
              <a:ext cx="7849166" cy="63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6.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Рассмотреть результаты социального расследования на заседании совета по профилактике безнадзорности и правонарушений несовершеннолетних не позднее 00.00.2019 </a:t>
              </a:r>
              <a:r>
                <a:rPr kumimoji="0" lang="ru-RU" sz="15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9E224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 позднее 15 рабочего дня). </a:t>
              </a:r>
              <a:endPara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9E224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0229" y="6487130"/>
              <a:ext cx="2491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 ГУО «     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0990185">
              <a:off x="2766682" y="6523690"/>
              <a:ext cx="23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06409" y="6487130"/>
              <a:ext cx="1561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И.И.Иванов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8857" y="5994638"/>
              <a:ext cx="7747599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7. 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 выполнения приказа возложить на заместителя директора по воспитательной работе Ф.И.О.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7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548900" y="217828"/>
            <a:ext cx="11264458" cy="635250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15263" lvl="8" indent="269875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52850" algn="l"/>
              </a:tabLst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Начальнику РОВД</a:t>
            </a:r>
          </a:p>
          <a:p>
            <a:pPr marL="7515263" lvl="8" indent="269875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52850" algn="l"/>
              </a:tabLst>
              <a:defRPr/>
            </a:pP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</a:t>
            </a:r>
          </a:p>
          <a:p>
            <a:pPr marL="88900" indent="196850" algn="just">
              <a:buFont typeface="Wingdings 2" panose="05020102010507070707" pitchFamily="18" charset="2"/>
              <a:buNone/>
              <a:tabLst>
                <a:tab pos="533400" algn="l"/>
              </a:tabLs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Администрация ГУО «Средняя школа №1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г.п.Корма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уведомляет Вас, что в связи с поступившей информацией о…(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указываем причину) с … числа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(указываем дату)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социальное расследование в отношении семьи несовершеннолетнего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 обучающегося),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г.р.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(указываем дату рождения)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зарегистрированного по адресу: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д…., кв. ...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(указываем адрес).</a:t>
            </a:r>
            <a:endPara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 algn="just"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Согласно Положению о порядке признания детей находящимися в социально опасном положении, утвержденному Постановлением Совета Министров Республики Беларусь 15.01.2019 №22 (далее – Постановление №22) просим направить сотрудника Вашей организации для участия в социальном расследовании, обследовании условий жизни и воспитания ребенка (детей), в заседании совета профилактики учреждения образования, а также в пределах компетенции изучить информацию о несовершеннолетнем и его законных представителях. </a:t>
            </a:r>
          </a:p>
          <a:p>
            <a:pPr marL="88900" indent="0" algn="just"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Информируем, что в случае принятия по итогам социального расследования решения обратиться в координационный совет для принятия решения о признании ребенка (детей) находящимся в социально опасном положении, на основании гл.6 Постановления №22 необходимо разработать мероприятия по устранению причин и условий, повлекших создание неблагоприятной для ребенка (детей) обстановки и направить их в адрес учреждения образования.</a:t>
            </a:r>
          </a:p>
          <a:p>
            <a:pPr marL="88900" indent="196850" algn="just">
              <a:buFont typeface="Wingdings 2" panose="05020102010507070707" pitchFamily="18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Обследование условий жизни и воспитания несовершеннолетнего состоится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(указываем дату).</a:t>
            </a:r>
            <a:endPara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196850" algn="just">
              <a:buFont typeface="Wingdings 2" panose="05020102010507070707" pitchFamily="18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Заседание совета учреждения образования по профилактике безнадзорности и правонарушений несовершеннолетних состоится «___» ____ 2019 года в _____ по адресу: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г.п.Корма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ул._____, д…., 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</a:p>
          <a:p>
            <a:pPr marL="88900" indent="196850" algn="just">
              <a:buFont typeface="Wingdings 2" panose="05020102010507070707" pitchFamily="18" charset="2"/>
              <a:buNone/>
              <a:tabLst>
                <a:tab pos="533400" algn="l"/>
              </a:tabLs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получении данного уведомления просим в течение 1 рабочего дня подтвердить участие сотрудника Вашей организации по электронной почте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</a:t>
            </a:r>
            <a:r>
              <a:rPr lang="en-US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либо по факсу </a:t>
            </a:r>
            <a:r>
              <a:rPr lang="ru-RU" sz="1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номер).</a:t>
            </a:r>
          </a:p>
          <a:p>
            <a:pPr marL="88900" indent="0" algn="just">
              <a:buNone/>
              <a:tabLst>
                <a:tab pos="533400" algn="l"/>
              </a:tabLs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В случае отсутствия возможности участия Вашего сотрудника в заседании совета профилактики просим к указанной дате заседания в пределах компетенции предоставить информацию  о наличии либо отсутствии критерия социально опасного положения несовершеннолетнего </a:t>
            </a:r>
            <a:b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(-них) в адрес учреждения образования.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Благодарим за сотрудничество!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Директор школы						                                                 ФИО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 0000000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 bwMode="auto">
          <a:xfrm>
            <a:off x="4223792" y="108989"/>
            <a:ext cx="3744416" cy="68289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  <a:defRPr/>
            </a:pPr>
            <a:r>
              <a:rPr lang="ru-RU" sz="3200" b="1" dirty="0">
                <a:ln w="10541" cmpd="sng">
                  <a:solidFill>
                    <a:srgbClr val="9E224E"/>
                  </a:solidFill>
                  <a:prstDash val="solid"/>
                </a:ln>
                <a:solidFill>
                  <a:srgbClr val="9E224E"/>
                </a:solidFill>
                <a:latin typeface="Franklin Gothic Medium"/>
                <a:cs typeface="Times New Roman" pitchFamily="18" charset="0"/>
              </a:rPr>
              <a:t>Уведомление</a:t>
            </a:r>
            <a:endParaRPr lang="ru-RU" sz="3200" b="1" kern="0" dirty="0">
              <a:ln w="10541" cmpd="sng">
                <a:solidFill>
                  <a:srgbClr val="9E224E"/>
                </a:solidFill>
                <a:prstDash val="solid"/>
              </a:ln>
              <a:solidFill>
                <a:srgbClr val="9E224E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606275" y="517870"/>
            <a:ext cx="2065673" cy="2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1100" b="1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 БЛАНКЕ </a:t>
            </a:r>
            <a:r>
              <a:rPr lang="ru-RU" altLang="ru-RU" sz="1100" b="1" u="sng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УЧРЕЖДЕНИЯ</a:t>
            </a:r>
            <a:endParaRPr lang="ru-RU" altLang="ru-RU" sz="1100" b="1" u="sng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771" y="108989"/>
            <a:ext cx="2411413" cy="338554"/>
          </a:xfrm>
          <a:prstGeom prst="rect">
            <a:avLst/>
          </a:prstGeom>
          <a:gradFill rotWithShape="1">
            <a:gsLst>
              <a:gs pos="0">
                <a:srgbClr val="918485">
                  <a:tint val="50000"/>
                  <a:satMod val="300000"/>
                </a:srgbClr>
              </a:gs>
              <a:gs pos="35000">
                <a:srgbClr val="918485">
                  <a:tint val="37000"/>
                  <a:satMod val="300000"/>
                </a:srgbClr>
              </a:gs>
              <a:gs pos="100000">
                <a:srgbClr val="91848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184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образец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993285" y="425055"/>
            <a:ext cx="1295400" cy="733663"/>
          </a:xfrm>
          <a:prstGeom prst="leftArrow">
            <a:avLst/>
          </a:prstGeom>
          <a:solidFill>
            <a:srgbClr val="9E224E"/>
          </a:solidFill>
          <a:ln w="9525" cap="flat" cmpd="sng" algn="ctr">
            <a:solidFill>
              <a:srgbClr val="9E224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4021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0263" y="421517"/>
            <a:ext cx="11944865" cy="2191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7164" y="1067935"/>
            <a:ext cx="26323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 defTabSz="914400">
              <a:defRPr/>
            </a:pPr>
            <a:r>
              <a:rPr lang="ru-RU" sz="1600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порядке признания детей находящимися </a:t>
            </a:r>
            <a:br>
              <a:rPr lang="ru-RU" sz="1600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социально опасном положении</a:t>
            </a:r>
          </a:p>
          <a:p>
            <a:pPr algn="ctr" defTabSz="914400">
              <a:defRPr/>
            </a:pPr>
            <a:r>
              <a:rPr lang="ru-RU" b="1" i="1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Гл.4, </a:t>
            </a:r>
            <a:r>
              <a:rPr lang="ru-RU" b="1" i="1" dirty="0" smtClean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Пт.11</a:t>
            </a:r>
            <a:endParaRPr lang="ru-RU" b="1" i="1" dirty="0">
              <a:solidFill>
                <a:srgbClr val="9E224E"/>
              </a:solidFill>
              <a:latin typeface="Franklin Gothic Book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46124" y="498862"/>
            <a:ext cx="10257238" cy="5975829"/>
            <a:chOff x="3020844" y="190122"/>
            <a:chExt cx="8945124" cy="610044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17135" y="190122"/>
              <a:ext cx="7648833" cy="632427"/>
            </a:xfrm>
            <a:prstGeom prst="roundRect">
              <a:avLst/>
            </a:prstGeom>
            <a:solidFill>
              <a:srgbClr val="DCE3CF"/>
            </a:solidFill>
            <a:ln>
              <a:solidFill>
                <a:srgbClr val="CFD8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488" lvl="0" algn="ctr">
                <a:lnSpc>
                  <a:spcPct val="80000"/>
                </a:lnSpc>
                <a:buClr>
                  <a:srgbClr val="7030A0"/>
                </a:buClr>
                <a:buSzPct val="110000"/>
                <a:defRPr/>
              </a:pPr>
              <a:r>
                <a:rPr lang="ru-RU" b="1" cap="all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Алгоритм деятельности при выявлении </a:t>
              </a:r>
              <a:endPara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90488" lvl="0" algn="ctr">
                <a:lnSpc>
                  <a:spcPct val="80000"/>
                </a:lnSpc>
                <a:buClr>
                  <a:srgbClr val="7030A0"/>
                </a:buClr>
                <a:buSzPct val="110000"/>
                <a:defRPr/>
              </a:pPr>
              <a:r>
                <a:rPr lang="ru-RU" b="1" cap="all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неблагоприятной </a:t>
              </a:r>
              <a:r>
                <a:rPr lang="ru-RU" b="1" cap="all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для детей обстановки</a:t>
              </a:r>
              <a:endPara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40087" y="988864"/>
              <a:ext cx="6216256" cy="494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BE3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17463" algn="ctr">
                <a:buClr>
                  <a:srgbClr val="7030A0"/>
                </a:buClr>
                <a:buSzPct val="110000"/>
                <a:defRPr/>
              </a:pPr>
              <a:r>
                <a:rPr lang="ru-RU" sz="2000" b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Обследование условий жизни и воспитания ребенка (детей) </a:t>
              </a:r>
              <a:endParaRPr lang="ru-RU" sz="2000" b="1" i="1" u="sng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020844" y="1608140"/>
              <a:ext cx="8945124" cy="4682430"/>
              <a:chOff x="3020844" y="1771771"/>
              <a:chExt cx="8945124" cy="468243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317135" y="1771771"/>
                <a:ext cx="7648833" cy="1136528"/>
              </a:xfrm>
              <a:prstGeom prst="roundRect">
                <a:avLst/>
              </a:prstGeom>
              <a:solidFill>
                <a:srgbClr val="EAEFF2"/>
              </a:solidFill>
              <a:ln>
                <a:solidFill>
                  <a:srgbClr val="DBE3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914400">
                  <a:lnSpc>
                    <a:spcPct val="90000"/>
                  </a:lnSpc>
                  <a:defRPr/>
                </a:pPr>
                <a:r>
                  <a:rPr lang="ru-RU" sz="1900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Проводится комиссией </a:t>
                </a:r>
                <a:r>
                  <a:rPr lang="ru-RU" sz="1900" b="1" kern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не позднее трех рабочих дней </a:t>
                </a:r>
                <a:r>
                  <a:rPr lang="ru-RU" sz="1900" u="sng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со дня, следующего за днем принятия </a:t>
                </a:r>
                <a:r>
                  <a:rPr lang="ru-RU" sz="1900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руководителем учреждения образования (социально-педагогического центра) </a:t>
                </a:r>
                <a:r>
                  <a:rPr lang="ru-RU" sz="1900" u="sng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решения, </a:t>
                </a:r>
                <a:r>
                  <a:rPr lang="ru-RU" sz="1900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указанного в пункте 9 настоящего Положения 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3020844" y="3742312"/>
                <a:ext cx="8634790" cy="27118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DBE3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defRPr/>
                </a:pPr>
                <a:r>
                  <a:rPr lang="ru-RU" sz="20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Составляется </a:t>
                </a:r>
                <a:r>
                  <a:rPr lang="ru-RU" sz="20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акт обследования условий жизни и воспитания ребенка (детей)</a:t>
                </a:r>
              </a:p>
              <a:p>
                <a:pPr lvl="0" algn="just">
                  <a:defRPr/>
                </a:pPr>
                <a:r>
                  <a:rPr lang="ru-RU" altLang="ru-RU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20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заполняется непосредственно </a:t>
                </a:r>
                <a:r>
                  <a:rPr lang="ru-RU" altLang="ru-RU" sz="2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ходе посещения </a:t>
                </a:r>
                <a:r>
                  <a:rPr lang="ru-RU" altLang="ru-RU" sz="20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семьи;</a:t>
                </a:r>
                <a:endPara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defRPr/>
                </a:pPr>
                <a:r>
                  <a:rPr lang="ru-RU" alt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при наличии в семье нескольких несовершеннолетних составляется </a:t>
                </a:r>
                <a:r>
                  <a:rPr lang="ru-RU" altLang="ru-RU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 акт</a:t>
                </a:r>
                <a:r>
                  <a:rPr lang="ru-RU" alt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копия которого направляется в каждое из учреждений, в котором они обучаются (воспитываются);</a:t>
                </a:r>
              </a:p>
              <a:p>
                <a:pPr lvl="0" algn="just">
                  <a:defRPr/>
                </a:pPr>
                <a:r>
                  <a:rPr lang="ru-RU" alt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отказе родителей </a:t>
                </a:r>
                <a:r>
                  <a:rPr lang="ru-RU" altLang="ru-RU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ознакомления с актом в нем  делается отметка об этом с указанием причин отказа</a:t>
                </a:r>
                <a:r>
                  <a:rPr lang="ru-RU" altLang="ru-RU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prstClr val="black"/>
                  </a:solidFill>
                  <a:latin typeface="Franklin Gothic Book"/>
                </a:endParaRPr>
              </a:p>
            </p:txBody>
          </p:sp>
        </p:grpSp>
      </p:grpSp>
      <p:sp>
        <p:nvSpPr>
          <p:cNvPr id="14" name="Прямоугольная выноска 13"/>
          <p:cNvSpPr/>
          <p:nvPr/>
        </p:nvSpPr>
        <p:spPr>
          <a:xfrm>
            <a:off x="6571861" y="2954306"/>
            <a:ext cx="2036891" cy="825626"/>
          </a:xfrm>
          <a:prstGeom prst="wedgeRectCallout">
            <a:avLst/>
          </a:prstGeom>
          <a:solidFill>
            <a:srgbClr val="FFFF00"/>
          </a:solidFill>
          <a:ln w="25400" cap="flat" cmpd="sng" algn="ctr">
            <a:solidFill>
              <a:srgbClr val="9E224E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Обращаем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244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 обследования условий жизни </a:t>
              </a:r>
              <a:endPara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воспитания несовершеннолетнего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87146" y="892619"/>
            <a:ext cx="1001770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8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 и мотивированное заключение</a:t>
            </a:r>
            <a:r>
              <a:rPr lang="ru-RU" sz="2000" b="1" dirty="0">
                <a:solidFill>
                  <a:srgbClr val="9E224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9E224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914400">
              <a:spcBef>
                <a:spcPts val="800"/>
              </a:spcBef>
            </a:pPr>
            <a:endParaRPr lang="ru-RU" sz="2000" b="1" dirty="0">
              <a:solidFill>
                <a:srgbClr val="9E224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914400">
              <a:spcBef>
                <a:spcPts val="8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посещения семьи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(родителями не удовлетворяются основные жизненные потребности несовершеннолетнего):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двух лет отсутствовало питание, отвечающее соответствующим физиологическим потребностям детского организма и не причиняющее вред здоровью ребенка,   имелись в наличии хлеб, квашеная капуста, другие продукты питания отсутствуют, в холодильнике – пусто; и т.д.</a:t>
            </a:r>
          </a:p>
          <a:p>
            <a:pPr lvl="0" algn="just" defTabSz="914400">
              <a:spcBef>
                <a:spcPts val="800"/>
              </a:spcBef>
            </a:pP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/>
            <a:r>
              <a:rPr lang="ru-RU" sz="2000" b="1" dirty="0">
                <a:solidFill>
                  <a:srgbClr val="9E2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Критерий указывать полностью и раскрывать его суть показателем, который конкретно характеризует ситуацию в семье.</a:t>
            </a:r>
          </a:p>
          <a:p>
            <a:pPr lvl="0" defTabSz="914400">
              <a:lnSpc>
                <a:spcPct val="50000"/>
              </a:lnSpc>
              <a:spcBef>
                <a:spcPts val="800"/>
              </a:spcBef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>
              <a:spcBef>
                <a:spcPts val="8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Подписи членов комиссии</a:t>
            </a:r>
          </a:p>
          <a:p>
            <a:pPr lvl="0" defTabSz="914400">
              <a:spcBef>
                <a:spcPts val="8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Подписи законных представителей 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43" y="4448175"/>
            <a:ext cx="1694650" cy="21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>
          <a:xfrm>
            <a:off x="1508166" y="83128"/>
            <a:ext cx="8730456" cy="6745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ОБОБЩЕННАЯ ИНФОРМАЦИЯ</a:t>
            </a:r>
          </a:p>
          <a:p>
            <a:pPr marL="3429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по результатам социального расследования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(приложение 4 к МР)</a:t>
            </a:r>
            <a:endParaRPr kumimoji="0" lang="ru-RU" sz="1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Информация,  на  основании  которой  начато социальное расследование в отношении  несовершеннолетнего,  оказавшегося  в  неблагополучной ситуации: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Комиссией в составе 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 посещена семья несовершеннолетнего (несовершеннолетних).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(дата)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 ходе  посещения  сделаны следующие  выводы и мотивированное заключение с указанием целесообразной  помощи несовершеннолетнему  (несовершеннолетним):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На   основании   информации,   полученной  от  субъектов  профилактики семейного неблагополучия, иных заинтересованных, установлено: 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На  основании  информации,  полученной  от ближайшего окружения семьи, установлено: __________________________________________________________________________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На  основании  информации, предоставленной педагогическими работниками учреждений     образования,    в    которых    воспитываются    (обучаются) несовершеннолетние, установлено: 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По    результатам     психологической     диагностики     установлено: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Приложение: на ___________ л. в 1 экз. </a:t>
            </a: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(прикладываются все поступившие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материалы).</a:t>
            </a: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Дата,  подпись  ответственного  за  подготовку  обобщенной информации</a:t>
            </a:r>
          </a:p>
          <a:p>
            <a:pPr marL="3429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(согласно приказу руководителя учреждения образования).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9941564" y="687862"/>
            <a:ext cx="1862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</a:p>
          <a:p>
            <a:pPr algn="ctr" defTabSz="914400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01.10.2019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7135" y="190125"/>
            <a:ext cx="11944865" cy="119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34" y="1638940"/>
            <a:ext cx="315097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порядке </a:t>
            </a:r>
            <a:endParaRPr lang="ru-RU" b="1" cap="all" dirty="0" smtClean="0">
              <a:solidFill>
                <a:srgbClr val="6964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признания </a:t>
            </a: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детей находящимися </a:t>
            </a:r>
            <a:b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социально опасном </a:t>
            </a:r>
            <a:endParaRPr lang="ru-RU" b="1" cap="all" dirty="0" smtClean="0">
              <a:solidFill>
                <a:srgbClr val="6964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положении</a:t>
            </a:r>
            <a:endParaRPr lang="ru-RU" b="1" cap="all" dirty="0">
              <a:solidFill>
                <a:srgbClr val="6964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2000" b="1" i="1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Гл.4, </a:t>
            </a:r>
            <a:r>
              <a:rPr lang="ru-RU" sz="2000" b="1" i="1" dirty="0" smtClean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Пт.13</a:t>
            </a:r>
            <a:endParaRPr lang="ru-RU" sz="2000" b="1" i="1" dirty="0">
              <a:solidFill>
                <a:srgbClr val="9E224E"/>
              </a:solidFill>
              <a:latin typeface="Franklin Gothic Book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91893" y="603504"/>
            <a:ext cx="8770801" cy="5720835"/>
            <a:chOff x="4317135" y="299047"/>
            <a:chExt cx="7648833" cy="595841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17135" y="299047"/>
              <a:ext cx="7648833" cy="10216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ru-RU" sz="2000" b="1" cap="all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Проводится совет профилактики, на </a:t>
              </a:r>
              <a:r>
                <a:rPr lang="ru-RU" sz="2000" b="1" cap="all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котором </a:t>
              </a:r>
              <a:r>
                <a:rPr lang="ru-RU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рассматривается: </a:t>
              </a:r>
              <a:r>
                <a:rPr lang="ru-RU" sz="2000" b="1" cap="all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17135" y="1638989"/>
              <a:ext cx="7648833" cy="4618471"/>
              <a:chOff x="4317135" y="1802620"/>
              <a:chExt cx="7648833" cy="4618471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317135" y="1802620"/>
                <a:ext cx="7648833" cy="1704060"/>
              </a:xfrm>
              <a:prstGeom prst="roundRect">
                <a:avLst/>
              </a:prstGeom>
              <a:solidFill>
                <a:srgbClr val="EAEFF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400"/>
                <a:endParaRPr lang="ru-RU" b="1" kern="0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317135" y="4066202"/>
                <a:ext cx="7648833" cy="23548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400">
                  <a:lnSpc>
                    <a:spcPct val="90000"/>
                  </a:lnSpc>
                  <a:buClr>
                    <a:srgbClr val="9E224E"/>
                  </a:buClr>
                  <a:defRPr/>
                </a:pP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принимается </a:t>
                </a:r>
                <a:r>
                  <a:rPr lang="ru-RU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одно из следующих решений:</a:t>
                </a:r>
              </a:p>
              <a:p>
                <a:pPr marL="342900" indent="-342900" algn="just" defTabSz="914400">
                  <a:lnSpc>
                    <a:spcPct val="90000"/>
                  </a:lnSpc>
                  <a:buClr>
                    <a:srgbClr val="9E224E"/>
                  </a:buClr>
                  <a:buFont typeface="+mj-lt"/>
                  <a:buAutoNum type="arabicPeriod"/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обратиться в координационный совет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для принятия решения о признании ребенка (детей) находящимся в социально опасном положении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ru-RU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 defTabSz="914400">
                  <a:lnSpc>
                    <a:spcPct val="90000"/>
                  </a:lnSpc>
                  <a:buClr>
                    <a:srgbClr val="9E224E"/>
                  </a:buClr>
                  <a:buFont typeface="+mj-lt"/>
                  <a:buAutoNum type="arabicPeriod"/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рекомендовать родителям в течение трех рабочих </a:t>
                </a:r>
                <a:r>
                  <a:rPr lang="ru-RU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дней обратиться за оказанием социальных услуг по устранению трудной жизненной ситуации в соответствии с </a:t>
                </a:r>
                <a:r>
                  <a:rPr lang="ru-RU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законодательством</a:t>
                </a:r>
                <a:endParaRPr lang="ru-RU" dirty="0">
                  <a:solidFill>
                    <a:prstClr val="black"/>
                  </a:solidFill>
                  <a:latin typeface="Franklin Gothic Book"/>
                </a:endParaRPr>
              </a:p>
            </p:txBody>
          </p:sp>
        </p:grpSp>
        <p:sp>
          <p:nvSpPr>
            <p:cNvPr id="6" name="Нашивка 5"/>
            <p:cNvSpPr/>
            <p:nvPr/>
          </p:nvSpPr>
          <p:spPr>
            <a:xfrm rot="5400000">
              <a:off x="7940754" y="3287599"/>
              <a:ext cx="401592" cy="514519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063240" y="1972754"/>
            <a:ext cx="83941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E2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жизни и воспитания ребенка (детей)</a:t>
            </a:r>
          </a:p>
          <a:p>
            <a:r>
              <a:rPr lang="ru-RU" sz="2400" b="1" dirty="0">
                <a:solidFill>
                  <a:srgbClr val="9E2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информация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социального расследовани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4287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804083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Образец приглашения законных представителей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заседание Совета  профилактики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E537C9-B71E-478F-A97B-59BA13909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0" t="29576" r="31502" b="17072"/>
          <a:stretch/>
        </p:blipFill>
        <p:spPr>
          <a:xfrm>
            <a:off x="3331890" y="901618"/>
            <a:ext cx="5528219" cy="569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6"/>
            <a:ext cx="12192000" cy="678320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1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</a:t>
              </a: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Совета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профилактики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541222" y="757201"/>
            <a:ext cx="9074216" cy="6100799"/>
            <a:chOff x="89230" y="1571612"/>
            <a:chExt cx="9074216" cy="5617932"/>
          </a:xfrm>
        </p:grpSpPr>
        <p:graphicFrame>
          <p:nvGraphicFramePr>
            <p:cNvPr id="37" name="Объект 4">
              <a:extLst>
                <a:ext uri="{FF2B5EF4-FFF2-40B4-BE49-F238E27FC236}">
                  <a16:creationId xmlns:a16="http://schemas.microsoft.com/office/drawing/2014/main" id="{7E90BA71-C924-4950-809F-F495D0E5FB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2483792"/>
                </p:ext>
              </p:extLst>
            </p:nvPr>
          </p:nvGraphicFramePr>
          <p:xfrm>
            <a:off x="251520" y="1571612"/>
            <a:ext cx="8749636" cy="56179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55D8BE-815B-447B-BF4D-7164712C8654}"/>
                </a:ext>
              </a:extLst>
            </p:cNvPr>
            <p:cNvSpPr txBox="1"/>
            <p:nvPr/>
          </p:nvSpPr>
          <p:spPr>
            <a:xfrm>
              <a:off x="1475656" y="1630470"/>
              <a:ext cx="697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Образец протокола совместного заседания совета профилактики</a:t>
              </a:r>
              <a:endParaRPr kumimoji="0" lang="x-non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53498" y="2005458"/>
              <a:ext cx="5082998" cy="157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директора ГУО «Средняя школа №1 </a:t>
              </a:r>
              <a:r>
                <a:rPr kumimoji="0" lang="ru-RU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г.Гомеля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28.10.2020   № 58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заведующего ГУО «Ясли-сад №15 </a:t>
              </a:r>
              <a:r>
                <a:rPr kumimoji="0" lang="ru-RU" sz="15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г.Гомеля</a:t>
              </a: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28.10.2020    № 35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директора ГУО «Гомельский городской СПЦ»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28.10.2020    № 47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230" y="3771778"/>
              <a:ext cx="9074216" cy="167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Протокол от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28.10.2020г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11/10/40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заседания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совета </a:t>
              </a:r>
              <a:r>
                <a:rPr lang="ru-RU" sz="16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ГУО </a:t>
              </a:r>
              <a:r>
                <a:rPr lang="ru-RU" sz="16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«Средняя школа №1 г.Гомеля</a:t>
              </a:r>
              <a:r>
                <a:rPr lang="ru-RU" sz="16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профилактике безнадзорности и правонарушений несовершеннолетних, </a:t>
              </a:r>
              <a:endPara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совета ГУО «Ясли-сад №15 г.Гомеля» по профилактике безнадзорности и правонарушений несовершеннолетних</a:t>
              </a:r>
              <a:endPara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совета ГУО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«Гомельский городской социально-педагогический центр» по профилактике безнадзорности и правонарушений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несовершеннолетних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3480" y="5419256"/>
              <a:ext cx="3856512" cy="127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председателя совета профилактики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ГУО «Средняя школа №1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г.Гомеля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председателя совета профилактики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ГУО «Ясли-сад №15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г.Гомеля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председателя совета профилактики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ГУО «Гомельский городской СПЦ»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24702" y="5334618"/>
              <a:ext cx="2459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инициалы, фамилия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91998" y="5533809"/>
              <a:ext cx="882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подпись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63499" y="5898689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подпись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27948" y="6338675"/>
              <a:ext cx="811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подпись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38815" y="5877010"/>
              <a:ext cx="1723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инициалы, фамилия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80601" y="6338674"/>
              <a:ext cx="1723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инициалы, фамилия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4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r="8348"/>
          <a:stretch/>
        </p:blipFill>
        <p:spPr bwMode="auto">
          <a:xfrm>
            <a:off x="8768918" y="4888170"/>
            <a:ext cx="2965879" cy="19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0" y="97536"/>
            <a:ext cx="12192000" cy="1278040"/>
            <a:chOff x="0" y="97536"/>
            <a:chExt cx="12192000" cy="176879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655829"/>
              <a:ext cx="12192000" cy="12104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</a:t>
              </a: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Совета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профилактики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9456" r="5400" b="68479"/>
          <a:stretch/>
        </p:blipFill>
        <p:spPr bwMode="auto">
          <a:xfrm>
            <a:off x="0" y="6599310"/>
            <a:ext cx="12192000" cy="2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86028" y="962636"/>
            <a:ext cx="10311463" cy="397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9E2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решение:</a:t>
            </a:r>
          </a:p>
          <a:p>
            <a:endParaRPr lang="ru-RU" sz="2800" b="1" dirty="0" smtClean="0">
              <a:solidFill>
                <a:srgbClr val="9E2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9E224E"/>
              </a:buCl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координационный совет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решения 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признании ребенка (детей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находящимся в социально опасном положении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90000"/>
              </a:lnSpc>
              <a:buClr>
                <a:srgbClr val="9E224E"/>
              </a:buCl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 течение трех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обратиться за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оказанием социальных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устранению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жизненной ситуации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146" y="1291370"/>
            <a:ext cx="338336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Вступило </a:t>
            </a:r>
          </a:p>
          <a:p>
            <a:pPr algn="ctr">
              <a:defRPr/>
            </a:pPr>
            <a:r>
              <a:rPr lang="ru-RU" sz="2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силу</a:t>
            </a:r>
          </a:p>
          <a:p>
            <a:pPr algn="ctr">
              <a:defRPr/>
            </a:pP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 с </a:t>
            </a:r>
            <a:b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1 февраля 2019 </a:t>
            </a:r>
            <a:r>
              <a:rPr lang="ru-RU" sz="26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88992" y="551330"/>
            <a:ext cx="6682522" cy="3375212"/>
          </a:xfrm>
          <a:prstGeom prst="rect">
            <a:avLst/>
          </a:prstGeom>
          <a:ln w="38100" cmpd="sng">
            <a:solidFill>
              <a:srgbClr val="A1B4C3"/>
            </a:solidFill>
            <a:prstDash val="sysDot"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Министров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15.01.2019 №22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признании детей находящимися в социально опасном положении»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0" y="6025393"/>
            <a:ext cx="12192000" cy="847679"/>
            <a:chOff x="0" y="188641"/>
            <a:chExt cx="12192000" cy="84767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188641"/>
              <a:ext cx="12192000" cy="847679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flipV="1">
              <a:off x="0" y="188641"/>
              <a:ext cx="1316736" cy="847679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flipH="1">
              <a:off x="10875264" y="188641"/>
              <a:ext cx="1316736" cy="847679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142128" y="4208493"/>
            <a:ext cx="740036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с неблагополучными семьями определяет Правительство.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Утверждено Положение о порядке признания детей находящимися в СОП.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критерии и показатели СОП.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7135" y="190124"/>
            <a:ext cx="11944865" cy="2191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7105" y="1075997"/>
            <a:ext cx="315097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порядке</a:t>
            </a: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признания детей находящимися </a:t>
            </a:r>
            <a:b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социально опасном </a:t>
            </a:r>
            <a:endParaRPr lang="ru-RU" b="1" cap="all" dirty="0" smtClean="0">
              <a:solidFill>
                <a:srgbClr val="6964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положении</a:t>
            </a:r>
            <a:endParaRPr lang="ru-RU" b="1" cap="all" dirty="0">
              <a:solidFill>
                <a:srgbClr val="6964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2000" b="1" i="1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Гл.4, </a:t>
            </a:r>
            <a:r>
              <a:rPr lang="ru-RU" sz="2000" b="1" i="1" dirty="0" smtClean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Пт.14</a:t>
            </a:r>
            <a:endParaRPr lang="ru-RU" sz="2000" b="1" i="1" dirty="0">
              <a:solidFill>
                <a:srgbClr val="9E224E"/>
              </a:solidFill>
              <a:latin typeface="Franklin Gothic Book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97428" y="842555"/>
            <a:ext cx="8770801" cy="5236960"/>
            <a:chOff x="4310613" y="792504"/>
            <a:chExt cx="7648833" cy="52369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816633" y="792504"/>
              <a:ext cx="6540530" cy="1034987"/>
            </a:xfrm>
            <a:prstGeom prst="roundRect">
              <a:avLst/>
            </a:prstGeom>
            <a:solidFill>
              <a:srgbClr val="DBE3E9"/>
            </a:solidFill>
            <a:ln>
              <a:solidFill>
                <a:srgbClr val="DBE3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ru-RU" sz="1600" b="1" cap="all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 соответствии с принятым решением </a:t>
              </a:r>
            </a:p>
            <a:p>
              <a:pPr algn="ctr" defTabSz="914400">
                <a:defRPr/>
              </a:pPr>
              <a:r>
                <a:rPr lang="ru-RU" sz="1600" b="1" cap="all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совета профилактики готовится и направляется следующая документация: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310613" y="2593033"/>
              <a:ext cx="7648833" cy="34364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BE3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lnSpc>
                  <a:spcPct val="90000"/>
                </a:lnSpc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sz="1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 координационный совет (</a:t>
              </a:r>
              <a:r>
                <a:rPr lang="ru-RU" sz="1900" b="1" i="1" u="sng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не позднее трех рабочих дней</a:t>
              </a:r>
              <a:r>
                <a:rPr lang="ru-RU" sz="1900" b="1" i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после проведения заседания совета профилактики)</a:t>
              </a:r>
              <a:r>
                <a:rPr lang="ru-RU" sz="1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457200" lvl="0" indent="-457200" algn="just">
                <a:lnSpc>
                  <a:spcPct val="90000"/>
                </a:lnSpc>
                <a:buClr>
                  <a:srgbClr val="9E224E"/>
                </a:buClr>
                <a:buSzPct val="106000"/>
                <a:buFont typeface="+mj-lt"/>
                <a:buAutoNum type="arabicPeriod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выписка из решения совета профилактики</a:t>
              </a:r>
            </a:p>
            <a:p>
              <a:pPr marL="457200" lvl="0" indent="-457200" algn="just">
                <a:lnSpc>
                  <a:spcPct val="90000"/>
                </a:lnSpc>
                <a:buClr>
                  <a:srgbClr val="9E224E"/>
                </a:buClr>
                <a:buSzPct val="106000"/>
                <a:buFont typeface="+mj-lt"/>
                <a:buAutoNum type="arabicPeriod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акт обследования условий жизни и воспитания ребенка (детей)</a:t>
              </a:r>
            </a:p>
            <a:p>
              <a:pPr marL="457200" lvl="0" indent="-457200" algn="just">
                <a:lnSpc>
                  <a:spcPct val="90000"/>
                </a:lnSpc>
                <a:buClr>
                  <a:srgbClr val="9E224E"/>
                </a:buClr>
                <a:buSzPct val="106000"/>
                <a:buFont typeface="+mj-lt"/>
                <a:buAutoNum type="arabicPeriod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обобщенная информация по результатам социального расследования</a:t>
              </a:r>
            </a:p>
            <a:p>
              <a:pPr marL="457200" lvl="0" indent="-457200" algn="just">
                <a:lnSpc>
                  <a:spcPct val="90000"/>
                </a:lnSpc>
                <a:spcAft>
                  <a:spcPts val="1800"/>
                </a:spcAft>
                <a:buClr>
                  <a:srgbClr val="9E224E"/>
                </a:buClr>
                <a:buSzPct val="106000"/>
                <a:buFont typeface="+mj-lt"/>
                <a:buAutoNum type="arabicPeriod"/>
                <a:defRPr/>
              </a:pP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предложения о мероприятиях.</a:t>
              </a:r>
            </a:p>
            <a:p>
              <a:pPr marL="342900" lvl="0" indent="-342900" algn="just">
                <a:lnSpc>
                  <a:spcPct val="90000"/>
                </a:lnSpc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sz="19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В государственный орган, государственную и иную организацию</a:t>
              </a:r>
              <a:r>
                <a:rPr lang="ru-RU" sz="19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9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которые  будут оказывать социальные услуги </a:t>
              </a: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900" b="1" i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в течение одного рабочего дня</a:t>
              </a: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после проведения заседания совета профилактики):</a:t>
              </a:r>
            </a:p>
            <a:p>
              <a:pPr marL="457200" lvl="0" indent="-457200" algn="just">
                <a:lnSpc>
                  <a:spcPct val="90000"/>
                </a:lnSpc>
                <a:buClr>
                  <a:srgbClr val="9E224E"/>
                </a:buClr>
                <a:buFont typeface="+mj-lt"/>
                <a:buAutoNum type="arabicPeriod"/>
                <a:defRPr/>
              </a:pPr>
              <a:r>
                <a:rPr lang="ru-RU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выписка </a:t>
              </a:r>
              <a:r>
                <a:rPr lang="ru-RU" sz="19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из решения совета </a:t>
              </a:r>
              <a:r>
                <a:rPr lang="ru-RU" sz="19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профилактики (с сопроводительным письмом)</a:t>
              </a:r>
              <a:endPara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 defTabSz="914400"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endParaRPr lang="ru-RU" dirty="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6" name="Нашивка 5"/>
            <p:cNvSpPr/>
            <p:nvPr/>
          </p:nvSpPr>
          <p:spPr>
            <a:xfrm rot="5400000">
              <a:off x="7934234" y="2082168"/>
              <a:ext cx="401592" cy="514519"/>
            </a:xfrm>
            <a:prstGeom prst="chevron">
              <a:avLst/>
            </a:prstGeom>
            <a:solidFill>
              <a:srgbClr val="9E224E"/>
            </a:solidFill>
            <a:ln>
              <a:solidFill>
                <a:srgbClr val="9E2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160277" y="3662146"/>
            <a:ext cx="3044630" cy="2937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«Мероприятия…» документально оформляются УО и включают мероприятия родителей, гос. органов…!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10974" y="122604"/>
            <a:ext cx="2036891" cy="825626"/>
          </a:xfrm>
          <a:prstGeom prst="wedgeRectCallout">
            <a:avLst/>
          </a:prstGeom>
          <a:solidFill>
            <a:srgbClr val="FFFF00"/>
          </a:solidFill>
          <a:ln w="25400" cap="flat" cmpd="sng" algn="ctr">
            <a:solidFill>
              <a:srgbClr val="9E224E"/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b="1" i="1" kern="0" dirty="0">
                <a:latin typeface="Times New Roman" pitchFamily="18" charset="0"/>
                <a:cs typeface="Times New Roman" pitchFamily="18" charset="0"/>
              </a:rPr>
              <a:t>Обращаем</a:t>
            </a:r>
            <a:r>
              <a:rPr lang="ru-RU" b="1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kern="0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46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6"/>
            <a:ext cx="12192000" cy="678320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1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документов на координационный совет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9456" r="5400" b="68479"/>
          <a:stretch/>
        </p:blipFill>
        <p:spPr bwMode="auto">
          <a:xfrm>
            <a:off x="0" y="6599310"/>
            <a:ext cx="12192000" cy="2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752" y="1171287"/>
            <a:ext cx="1082649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marL="5761038" lvl="3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Председателю Координационного совета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____________райисполкома</a:t>
            </a:r>
          </a:p>
          <a:p>
            <a:pPr marL="5761038" lvl="3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«_____________________________» на основании результатов проведенного социального расследования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№, дата)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учреждения образования по профилактике безнадзорности и правонарушений несовершеннолетних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№_, дата)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вопрос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признании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(-их) ФИО _______года рождения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опасном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положении. Критерий № …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 экз.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(заведующий)           ______________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52" y="1171287"/>
            <a:ext cx="2976033" cy="369332"/>
          </a:xfrm>
          <a:prstGeom prst="rect">
            <a:avLst/>
          </a:prstGeom>
          <a:solidFill>
            <a:srgbClr val="9E224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образец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0677226" y="1115463"/>
            <a:ext cx="1412876" cy="733663"/>
          </a:xfrm>
          <a:prstGeom prst="leftArrow">
            <a:avLst/>
          </a:prstGeom>
          <a:solidFill>
            <a:srgbClr val="9E224E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2561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7135" y="190124"/>
            <a:ext cx="11944865" cy="2191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50982" y="1075997"/>
            <a:ext cx="25892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2000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</a:p>
          <a:p>
            <a:pPr algn="ctr" defTabSz="914400">
              <a:defRPr/>
            </a:pPr>
            <a:r>
              <a:rPr lang="ru-RU" b="1" cap="all" dirty="0" smtClean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порядке признания детей находящимися </a:t>
            </a:r>
            <a:b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социально опасном </a:t>
            </a:r>
            <a:r>
              <a:rPr lang="ru-RU" sz="2000" b="1" cap="all" dirty="0">
                <a:solidFill>
                  <a:srgbClr val="6964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положении</a:t>
            </a:r>
          </a:p>
          <a:p>
            <a:pPr algn="ctr" defTabSz="914400">
              <a:defRPr/>
            </a:pPr>
            <a:r>
              <a:rPr lang="ru-RU" sz="2000" b="1" i="1" dirty="0" smtClean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Гл.6, Пт.22</a:t>
            </a:r>
            <a:endParaRPr lang="ru-RU" sz="2000" b="1" i="1" dirty="0">
              <a:solidFill>
                <a:srgbClr val="9E224E"/>
              </a:solidFill>
              <a:latin typeface="Franklin Gothic Book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29892" y="659025"/>
            <a:ext cx="8872401" cy="5497154"/>
            <a:chOff x="4251716" y="608974"/>
            <a:chExt cx="7737436" cy="549715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51716" y="608974"/>
              <a:ext cx="7602463" cy="1034987"/>
            </a:xfrm>
            <a:prstGeom prst="roundRect">
              <a:avLst/>
            </a:prstGeom>
            <a:solidFill>
              <a:srgbClr val="DBE3E9"/>
            </a:solidFill>
            <a:ln>
              <a:solidFill>
                <a:srgbClr val="DBE3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3" algn="ctr">
                <a:lnSpc>
                  <a:spcPct val="90000"/>
                </a:lnSpc>
                <a:buClr>
                  <a:srgbClr val="7030A0"/>
                </a:buClr>
                <a:buSzPct val="110000"/>
                <a:defRPr/>
              </a:pPr>
              <a:r>
                <a:rPr lang="ru-RU" sz="2400" b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Мероприятия</a:t>
              </a:r>
              <a:r>
                <a:rPr lang="ru-RU" sz="2400" b="1" i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9E224E"/>
                  </a:solidFill>
                  <a:latin typeface="Times New Roman" pitchFamily="18" charset="0"/>
                  <a:cs typeface="Times New Roman" pitchFamily="18" charset="0"/>
                </a:rPr>
                <a:t>по устранению причин и условий, повлекших создание неблагоприятной для детей обстановки </a:t>
              </a:r>
              <a:endParaRPr lang="ru-RU" sz="2400" b="1" i="1" u="sng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340319" y="1888797"/>
              <a:ext cx="7648833" cy="42173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DBE3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Aft>
                  <a:spcPts val="1200"/>
                </a:spcAft>
                <a:defRPr/>
              </a:pPr>
              <a:r>
                <a:rPr lang="ru-RU" sz="2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Учреждения образования</a:t>
              </a:r>
              <a:r>
                <a:rPr lang="ru-RU" sz="20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lvl="0" algn="just">
                <a:defRPr/>
              </a:pPr>
              <a:endParaRPr lang="ru-RU" sz="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1200"/>
                </a:spcAft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sz="2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создают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специальные условия </a:t>
              </a:r>
              <a:r>
                <a:rPr lang="ru-RU" sz="2200" u="sn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для получения образования лицами с особенностями психофизического развития и оказания им коррекционно-педагогической помощи</a:t>
              </a:r>
              <a:r>
                <a:rPr lang="ru-RU" sz="2200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sz="2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1200"/>
                </a:spcAft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sz="2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оказывают</a:t>
              </a:r>
              <a:r>
                <a:rPr lang="ru-RU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психологическую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помощь и</a:t>
              </a:r>
              <a:r>
                <a:rPr lang="ru-RU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социально-педагогическую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поддержку ребенку </a:t>
              </a:r>
              <a:r>
                <a:rPr lang="ru-RU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(детям)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и родителям</a:t>
              </a:r>
              <a:r>
                <a:rPr lang="ru-RU" sz="2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 algn="just">
                <a:lnSpc>
                  <a:spcPct val="90000"/>
                </a:lnSpc>
                <a:spcAft>
                  <a:spcPts val="1200"/>
                </a:spcAft>
                <a:buClr>
                  <a:srgbClr val="9E224E"/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sz="2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осуществляют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контроль </a:t>
              </a:r>
              <a:r>
                <a:rPr lang="ru-RU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за условиями </a:t>
              </a:r>
              <a:r>
                <a:rPr lang="ru-RU" sz="2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содержания, воспитания и образования ребенка </a:t>
              </a:r>
              <a:r>
                <a:rPr lang="ru-RU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(детей), </a:t>
              </a:r>
              <a:r>
                <a:rPr lang="ru-RU" sz="2200" u="sng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признанного находящимся в социально опасном положении.</a:t>
              </a: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247135" y="3968801"/>
            <a:ext cx="3044630" cy="18796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Компетенции учреждений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318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64186"/>
              </p:ext>
            </p:extLst>
          </p:nvPr>
        </p:nvGraphicFramePr>
        <p:xfrm>
          <a:off x="285751" y="151261"/>
          <a:ext cx="11144249" cy="5952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5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1110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Поступило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сообщение в</a:t>
                      </a:r>
                      <a:r>
                        <a:rPr lang="ru-RU" sz="2000" b="0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u="none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учреждениеобразования</a:t>
                      </a:r>
                      <a:endParaRPr lang="ru-RU" sz="2000" b="0" u="non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</a:p>
                    <a:p>
                      <a:r>
                        <a:rPr lang="ru-RU" sz="16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0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sng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проведении </a:t>
                      </a:r>
                      <a:r>
                        <a:rPr lang="ru-RU" sz="1800" b="0" u="non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расследования</a:t>
                      </a:r>
                      <a:endParaRPr lang="ru-RU" sz="1800" b="0" u="non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 обследования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жизни и воспитания </a:t>
                      </a:r>
                      <a:r>
                        <a:rPr lang="ru-RU" sz="1600" b="0" u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1600" b="0" u="non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ВЫХОДНОЙ ДЕНЬ</a:t>
                      </a:r>
                    </a:p>
                    <a:p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  <a:p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ВЫХОДНОЙ ДЕНЬ</a:t>
                      </a:r>
                    </a:p>
                    <a:p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  <a:p>
                      <a:endParaRPr lang="ru-RU" sz="1400" b="0" u="sng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05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endParaRPr lang="ru-RU" sz="1600" b="1" u="sng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 профилактики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15-й день)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sng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ВЫПИСКА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совета 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проф. </a:t>
                      </a:r>
                      <a:r>
                        <a:rPr lang="ru-RU" sz="1600" b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направляется 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госучреждение для оказанием </a:t>
                      </a:r>
                      <a:r>
                        <a:rPr lang="ru-RU" sz="1600" b="0" u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соцуслуг</a:t>
                      </a:r>
                      <a:endParaRPr lang="ru-RU" sz="1600" b="1" u="non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направляются в координационный совет (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регистриуются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рассматриваются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14 дней.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ВЫХОДНОЙ  ДЕНЬ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>
            <a:off x="5711957" y="4985533"/>
            <a:ext cx="747252" cy="272646"/>
          </a:xfrm>
          <a:prstGeom prst="downArrow">
            <a:avLst/>
          </a:prstGeom>
          <a:solidFill>
            <a:srgbClr val="9E224E"/>
          </a:solidFill>
          <a:ln>
            <a:solidFill>
              <a:srgbClr val="9E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722373" y="3569175"/>
            <a:ext cx="747252" cy="272646"/>
          </a:xfrm>
          <a:prstGeom prst="downArrow">
            <a:avLst/>
          </a:prstGeom>
          <a:solidFill>
            <a:srgbClr val="9E224E"/>
          </a:solidFill>
          <a:ln>
            <a:solidFill>
              <a:srgbClr val="9E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5711957" y="2602580"/>
            <a:ext cx="768085" cy="265302"/>
          </a:xfrm>
          <a:prstGeom prst="downArrow">
            <a:avLst/>
          </a:prstGeom>
          <a:solidFill>
            <a:srgbClr val="9E224E"/>
          </a:solidFill>
          <a:ln>
            <a:solidFill>
              <a:srgbClr val="9E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711957" y="1653735"/>
            <a:ext cx="768085" cy="265302"/>
          </a:xfrm>
          <a:prstGeom prst="downArrow">
            <a:avLst/>
          </a:prstGeom>
          <a:solidFill>
            <a:srgbClr val="9E224E"/>
          </a:solidFill>
          <a:ln>
            <a:solidFill>
              <a:srgbClr val="9E2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97536"/>
            <a:ext cx="12192000" cy="775921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при переезде семьи на новое место жительства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9037" y="1009934"/>
            <a:ext cx="11329261" cy="5477379"/>
            <a:chOff x="636559" y="370688"/>
            <a:chExt cx="11329261" cy="611662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44674" y="370688"/>
              <a:ext cx="9313035" cy="701025"/>
            </a:xfrm>
            <a:prstGeom prst="roundRect">
              <a:avLst/>
            </a:prstGeom>
            <a:ln w="38100">
              <a:solidFill>
                <a:srgbClr val="B7C5D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 образования в течение 1 рабочего дня информирует секретаря КС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36561" y="1442401"/>
              <a:ext cx="11329259" cy="706805"/>
            </a:xfrm>
            <a:prstGeom prst="roundRect">
              <a:avLst/>
            </a:prstGeom>
            <a:ln w="38100">
              <a:solidFill>
                <a:srgbClr val="B7C5D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Секретарь КС в течение 1 рабочего дня уведомляет отдел образования по новому месту нахождения детей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636560" y="2519894"/>
              <a:ext cx="11329259" cy="708716"/>
            </a:xfrm>
            <a:prstGeom prst="roundRect">
              <a:avLst/>
            </a:prstGeom>
            <a:ln w="38100">
              <a:solidFill>
                <a:srgbClr val="B7C5D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Секретарь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КС готовит проект решения КС о прекращении исполнения решения о признании ребенка находящимся в СОП</a:t>
              </a:r>
            </a:p>
            <a:p>
              <a:pPr algn="ctr">
                <a:lnSpc>
                  <a:spcPct val="90000"/>
                </a:lnSpc>
              </a:pP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36559" y="3599298"/>
              <a:ext cx="11329259" cy="1188133"/>
            </a:xfrm>
            <a:prstGeom prst="roundRect">
              <a:avLst/>
            </a:prstGeom>
            <a:ln w="38100">
              <a:solidFill>
                <a:srgbClr val="B7C5D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 образования, отчислившее ребенка, информирует КС по новому месту жительства семьи, направляет решение о признании ребенка находящимся в СОП и мероприятия по устранению причин и условий, повлекших создание неблагоприятной для ребенка обстановки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58368" y="5158119"/>
              <a:ext cx="11307452" cy="1329194"/>
            </a:xfrm>
            <a:prstGeom prst="roundRect">
              <a:avLst/>
            </a:prstGeom>
            <a:ln w="38100">
              <a:solidFill>
                <a:srgbClr val="B7C5D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Учреждение образования, зачислившее ребенка, фиксирует сигнал и организует проведение социального расследования</a:t>
              </a:r>
              <a:endPara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4">
            <a:extLst>
              <a:ext uri="{FF2B5EF4-FFF2-40B4-BE49-F238E27FC236}">
                <a16:creationId xmlns:a16="http://schemas.microsoft.com/office/drawing/2014/main" id="{D94C0094-65C0-438C-AD77-28DA7C320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488624"/>
              </p:ext>
            </p:extLst>
          </p:nvPr>
        </p:nvGraphicFramePr>
        <p:xfrm>
          <a:off x="1459345" y="1052736"/>
          <a:ext cx="9421092" cy="551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2" descr="E:\DCIM\100OLYMP\P1010266.JPG">
            <a:extLst>
              <a:ext uri="{FF2B5EF4-FFF2-40B4-BE49-F238E27FC236}">
                <a16:creationId xmlns:a16="http://schemas.microsoft.com/office/drawing/2014/main" id="{8EC2066C-72B8-40EF-9799-8AE61CDE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978" t="9439" r="11219" b="20175"/>
          <a:stretch>
            <a:fillRect/>
          </a:stretch>
        </p:blipFill>
        <p:spPr bwMode="auto">
          <a:xfrm>
            <a:off x="7860172" y="2693975"/>
            <a:ext cx="2800853" cy="111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97535"/>
            <a:ext cx="12192000" cy="866291"/>
            <a:chOff x="0" y="97536"/>
            <a:chExt cx="12192000" cy="93878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мероприятий по выводу семьи из СОП:  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4D792E6-75E1-48AA-AD31-63F3EE39C9F1}"/>
              </a:ext>
            </a:extLst>
          </p:cNvPr>
          <p:cNvGrpSpPr/>
          <p:nvPr/>
        </p:nvGrpSpPr>
        <p:grpSpPr>
          <a:xfrm>
            <a:off x="6328593" y="1035373"/>
            <a:ext cx="3103218" cy="2026861"/>
            <a:chOff x="173459" y="3501008"/>
            <a:chExt cx="4958976" cy="3151822"/>
          </a:xfrm>
        </p:grpSpPr>
        <p:pic>
          <p:nvPicPr>
            <p:cNvPr id="16" name="Picture 2" descr="E:\DCIM\100OLYMP\P1010263.JPG">
              <a:extLst>
                <a:ext uri="{FF2B5EF4-FFF2-40B4-BE49-F238E27FC236}">
                  <a16:creationId xmlns:a16="http://schemas.microsoft.com/office/drawing/2014/main" id="{21D66AD4-9C1A-419F-BE9B-3BE54F238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17176" t="19085" r="18416" b="19843"/>
            <a:stretch>
              <a:fillRect/>
            </a:stretch>
          </p:blipFill>
          <p:spPr bwMode="auto">
            <a:xfrm>
              <a:off x="173459" y="3706409"/>
              <a:ext cx="4143404" cy="2946421"/>
            </a:xfrm>
            <a:prstGeom prst="rect">
              <a:avLst/>
            </a:prstGeom>
            <a:noFill/>
          </p:spPr>
        </p:pic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D6286A8-7A76-41EF-BB99-B37BD907E586}"/>
                </a:ext>
              </a:extLst>
            </p:cNvPr>
            <p:cNvSpPr/>
            <p:nvPr/>
          </p:nvSpPr>
          <p:spPr>
            <a:xfrm flipH="1">
              <a:off x="476401" y="5480626"/>
              <a:ext cx="1785950" cy="1077840"/>
            </a:xfrm>
            <a:prstGeom prst="ellipse">
              <a:avLst/>
            </a:prstGeom>
            <a:noFill/>
            <a:ln w="25400" cap="flat" cmpd="sng" algn="ctr">
              <a:solidFill>
                <a:srgbClr val="6600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  <p:pic>
          <p:nvPicPr>
            <p:cNvPr id="20" name="Picture 2" descr="C:\Users\Дмитрий\Desktop\P1010261 (2).JPG">
              <a:extLst>
                <a:ext uri="{FF2B5EF4-FFF2-40B4-BE49-F238E27FC236}">
                  <a16:creationId xmlns:a16="http://schemas.microsoft.com/office/drawing/2014/main" id="{D5B01268-946C-4B76-B064-2A1CC127E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3" t="8496" r="21303" b="4038"/>
            <a:stretch>
              <a:fillRect/>
            </a:stretch>
          </p:blipFill>
          <p:spPr bwMode="auto">
            <a:xfrm>
              <a:off x="3203609" y="3501008"/>
              <a:ext cx="1928826" cy="2864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1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0167582" y="667840"/>
            <a:ext cx="186233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altLang="ru-RU" sz="2000" b="1" dirty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МР</a:t>
            </a:r>
          </a:p>
          <a:p>
            <a:pPr algn="ctr" defTabSz="914400" eaLnBrk="1" hangingPunct="1"/>
            <a:r>
              <a:rPr lang="ru-RU" altLang="ru-RU" sz="2000" b="1" dirty="0" smtClean="0">
                <a:solidFill>
                  <a:srgbClr val="9E224E"/>
                </a:solidFill>
                <a:latin typeface="Times New Roman" pitchFamily="18" charset="0"/>
                <a:cs typeface="Times New Roman" pitchFamily="18" charset="0"/>
              </a:rPr>
              <a:t>01.10.2019</a:t>
            </a:r>
            <a:endParaRPr lang="ru-RU" altLang="ru-RU" sz="2000" b="1" dirty="0">
              <a:solidFill>
                <a:srgbClr val="9E2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235" y="1792823"/>
            <a:ext cx="11368040" cy="6771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Журнал учета сведений об обучающихся, признанных находящимися </a:t>
            </a:r>
            <a:endParaRPr lang="ru-RU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 опасном положении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5309" y="667840"/>
            <a:ext cx="9022273" cy="840230"/>
          </a:xfrm>
          <a:prstGeom prst="rect">
            <a:avLst/>
          </a:prstGeom>
          <a:solidFill>
            <a:srgbClr val="EAEFF2"/>
          </a:solidFill>
          <a:ln>
            <a:solidFill>
              <a:srgbClr val="B7C5D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котором обучается (воспитывается) ребенок, признанный находящимся в СОП,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информацию о постановке ребенка на учет и снятии его с учета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отдельном журнале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(приложение 6 к МР).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14808"/>
              </p:ext>
            </p:extLst>
          </p:nvPr>
        </p:nvGraphicFramePr>
        <p:xfrm>
          <a:off x="517235" y="2437931"/>
          <a:ext cx="11185237" cy="3963621"/>
        </p:xfrm>
        <a:graphic>
          <a:graphicData uri="http://schemas.openxmlformats.org/drawingml/2006/table">
            <a:tbl>
              <a:tblPr/>
              <a:tblGrid>
                <a:gridCol w="315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1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Дата,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 N регистрации поступившей информации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 признании обучающего находящимся в социально опасном положении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Фамилия, собственное имя, отчество (если таковое имеется), дата рождения обучающегося, признанного находящимся в социально опасном положении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Место фактического проживания семьи обучающегося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координационного совета,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дата и номер решения координационного совета о признании ребенка находящимся в социально опасном положении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Фамилия, собственное имя, отчество (если таковое имеется) педагогических работников, ответственных за реализацию мероприятий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Дата снятия с учета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(дата, номер решения координационного совета и (или) дата и номер приказа учреждения образования) 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863" marR="34863" marT="43016" marB="430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4863" marR="34863" marT="43016" marB="43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9456" r="5400" b="68479"/>
          <a:stretch/>
        </p:blipFill>
        <p:spPr bwMode="auto">
          <a:xfrm>
            <a:off x="0" y="6599310"/>
            <a:ext cx="12192000" cy="25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мероприятий по выводу семьи из СОП:  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948873" y="823053"/>
            <a:ext cx="8248071" cy="4026038"/>
            <a:chOff x="869641" y="963194"/>
            <a:chExt cx="7913810" cy="58990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69575-5D02-4497-9206-33DD41DBCF67}"/>
                </a:ext>
              </a:extLst>
            </p:cNvPr>
            <p:cNvSpPr txBox="1"/>
            <p:nvPr/>
          </p:nvSpPr>
          <p:spPr>
            <a:xfrm>
              <a:off x="4833934" y="963194"/>
              <a:ext cx="3949517" cy="5411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Примерный образец приказа</a:t>
              </a:r>
              <a:endParaRPr kumimoji="0" 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9B0126-6F8E-4A70-B577-32D4D009F0E4}"/>
                </a:ext>
              </a:extLst>
            </p:cNvPr>
            <p:cNvSpPr txBox="1"/>
            <p:nvPr/>
          </p:nvSpPr>
          <p:spPr>
            <a:xfrm>
              <a:off x="869641" y="1306799"/>
              <a:ext cx="2534546" cy="27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О создании рабочей </a:t>
              </a:r>
              <a:r>
                <a:rPr lang="ru-RU" sz="1200" dirty="0" smtClean="0"/>
                <a:t>группы</a:t>
              </a:r>
              <a:endParaRPr kumimoji="0" lang="x-non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0990185">
              <a:off x="2766682" y="6523690"/>
              <a:ext cx="23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04913" y="1551110"/>
            <a:ext cx="958217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решения координационного совета администрации Центрального района г.Гомеля от 12.03.2020 о признании несовершеннолетнего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 , имя, отчество, дата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проживания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находящимся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социально опасном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положении,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ПРИКАЗЫВАЮ: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Создать рабочую группу для оказания психологической помощи и социально-педагогической поддержки несовершеннолетнему Ф.И.О. и родителям, контроля за условиями содержания и воспитания в составе: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Ф.И.О., зам директора по ВР;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социальный;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Ф.И.О., учитель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2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Закрепить ответственного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работу семьей </a:t>
            </a: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Петровой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педагога-психолога </a:t>
            </a:r>
            <a:r>
              <a:rPr 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</a:t>
            </a:r>
            <a:endParaRPr lang="ru-RU" sz="1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исполнения – до прекращения работы с семьей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/>
              <a:t>        3. Предоставлять </a:t>
            </a:r>
            <a:r>
              <a:rPr lang="ru-RU" sz="1200" dirty="0"/>
              <a:t>в координационный </a:t>
            </a:r>
            <a:r>
              <a:rPr lang="ru-RU" sz="1200" dirty="0" smtClean="0"/>
              <a:t>совет </a:t>
            </a:r>
            <a:r>
              <a:rPr lang="ru-RU" sz="1200" dirty="0" smtClean="0">
                <a:solidFill>
                  <a:srgbClr val="FF0000"/>
                </a:solidFill>
              </a:rPr>
              <a:t>анализ работы </a:t>
            </a:r>
            <a:r>
              <a:rPr lang="ru-RU" sz="1200" dirty="0" smtClean="0"/>
              <a:t>с семьей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исполнения – не менее 1 раз в квартал.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Контроль за исполнением приказа возложить на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 директора по ВР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И.О.Ф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ознакомлены: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557655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						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И.О.Ф.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 социальный						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И.О.Ф.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60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Планирование работы с семьей</a:t>
              </a:r>
              <a:endPara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16736" y="932273"/>
            <a:ext cx="9735128" cy="58262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400" dirty="0" smtClean="0"/>
              <a:t>План </a:t>
            </a:r>
            <a:r>
              <a:rPr lang="ru-RU" sz="2400" dirty="0"/>
              <a:t>мероприятий по устранению причин и условий, повлекших создание неблагоприятной для детей </a:t>
            </a:r>
            <a:r>
              <a:rPr lang="ru-RU" sz="2400" dirty="0" smtClean="0"/>
              <a:t>обстановки </a:t>
            </a:r>
            <a:r>
              <a:rPr lang="ru-RU" sz="2400" b="1" u="sng" dirty="0" smtClean="0">
                <a:solidFill>
                  <a:srgbClr val="FF0000"/>
                </a:solidFill>
              </a:rPr>
              <a:t>утверждается</a:t>
            </a:r>
            <a:r>
              <a:rPr lang="ru-RU" sz="2400" dirty="0" smtClean="0"/>
              <a:t> </a:t>
            </a:r>
            <a:r>
              <a:rPr lang="ru-RU" sz="2400" dirty="0"/>
              <a:t>руководителем учреждения </a:t>
            </a:r>
            <a:r>
              <a:rPr lang="ru-RU" sz="2400" dirty="0" smtClean="0"/>
              <a:t>образования. </a:t>
            </a:r>
          </a:p>
          <a:p>
            <a:pPr lvl="0" indent="450215" algn="just">
              <a:lnSpc>
                <a:spcPct val="115000"/>
              </a:lnSpc>
            </a:pPr>
            <a:endParaRPr lang="ru-RU" sz="2400" dirty="0"/>
          </a:p>
          <a:p>
            <a:pPr indent="450215" algn="just">
              <a:lnSpc>
                <a:spcPct val="115000"/>
              </a:lnSpc>
            </a:pPr>
            <a:r>
              <a:rPr lang="ru-RU" sz="2400" b="1" u="sng" dirty="0">
                <a:solidFill>
                  <a:srgbClr val="FF0000"/>
                </a:solidFill>
              </a:rPr>
              <a:t>План содержит</a:t>
            </a:r>
            <a:r>
              <a:rPr lang="ru-RU" sz="2400" u="sng" dirty="0">
                <a:solidFill>
                  <a:srgbClr val="FF0000"/>
                </a:solidFill>
              </a:rPr>
              <a:t>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мероприятия, срок </a:t>
            </a:r>
            <a:r>
              <a:rPr lang="ru-RU" sz="2400" dirty="0" smtClean="0"/>
              <a:t>выполнения (не более 3-х месяцев), </a:t>
            </a:r>
            <a:r>
              <a:rPr lang="ru-RU" sz="2400" dirty="0"/>
              <a:t>ответственные, подписи ответственных</a:t>
            </a:r>
            <a:r>
              <a:rPr lang="ru-RU" sz="2400" dirty="0" smtClean="0"/>
              <a:t>.</a:t>
            </a:r>
          </a:p>
          <a:p>
            <a:pPr indent="450215" algn="just">
              <a:lnSpc>
                <a:spcPct val="115000"/>
              </a:lnSpc>
            </a:pPr>
            <a:endParaRPr lang="ru-RU" sz="2400" dirty="0"/>
          </a:p>
          <a:p>
            <a:pPr indent="450215" algn="just">
              <a:lnSpc>
                <a:spcPct val="115000"/>
              </a:lnSpc>
            </a:pPr>
            <a:r>
              <a:rPr lang="ru-RU" sz="2400" dirty="0" smtClean="0"/>
              <a:t>План обязательно включает мероприятия, </a:t>
            </a:r>
            <a:r>
              <a:rPr lang="ru-RU" sz="2400" dirty="0" smtClean="0">
                <a:solidFill>
                  <a:schemeClr val="tx1"/>
                </a:solidFill>
              </a:rPr>
              <a:t>указанные </a:t>
            </a:r>
            <a:r>
              <a:rPr lang="ru-RU" sz="2400" dirty="0">
                <a:solidFill>
                  <a:schemeClr val="tx1"/>
                </a:solidFill>
              </a:rPr>
              <a:t>в решении координационного совета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 части касающейся только конкретного учреждения </a:t>
            </a:r>
            <a:r>
              <a:rPr lang="ru-RU" sz="2400" dirty="0" smtClean="0"/>
              <a:t>(</a:t>
            </a:r>
            <a:r>
              <a:rPr lang="ru-RU" sz="2400" dirty="0"/>
              <a:t>СШ, Я/с, ГГСПЦ</a:t>
            </a:r>
            <a:r>
              <a:rPr lang="ru-RU" sz="2400" dirty="0" smtClean="0"/>
              <a:t>).</a:t>
            </a:r>
          </a:p>
          <a:p>
            <a:pPr lvl="0" indent="450215" algn="just">
              <a:lnSpc>
                <a:spcPct val="115000"/>
              </a:lnSpc>
            </a:pPr>
            <a:endParaRPr lang="ru-RU" sz="2400" dirty="0"/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596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536"/>
            <a:ext cx="12192000" cy="1012410"/>
            <a:chOff x="0" y="97536"/>
            <a:chExt cx="12192000" cy="1417381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549861"/>
              <a:ext cx="12192000" cy="965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None/>
              </a:pP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выполнения мероприятий </a:t>
              </a:r>
              <a:r>
                <a:rPr lang="ru-RU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рассматривается:</a:t>
              </a:r>
              <a:endPara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85309" y="1188720"/>
            <a:ext cx="12192001" cy="5392189"/>
            <a:chOff x="-1" y="1118339"/>
            <a:chExt cx="12192001" cy="5739661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t="27391" r="5400" b="68479"/>
            <a:stretch/>
          </p:blipFill>
          <p:spPr bwMode="auto">
            <a:xfrm>
              <a:off x="0" y="6340621"/>
              <a:ext cx="12192000" cy="51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1539660" y="1118339"/>
              <a:ext cx="9493889" cy="29102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раз в месяц – 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совете профилактики</a:t>
              </a:r>
            </a:p>
            <a:p>
              <a:pPr algn="ctr"/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оценивается индексом по </a:t>
              </a:r>
              <a:r>
                <a: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10-и 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бальной шкале: </a:t>
              </a:r>
            </a:p>
            <a:p>
              <a:r>
                <a:rPr lang="ru-RU" sz="2800" b="1" u="sng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2800" b="1" u="sng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до 5 – положительная динамика;</a:t>
              </a:r>
              <a:r>
                <a:rPr lang="ru-RU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2800" b="1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</a:t>
              </a:r>
              <a:r>
                <a:rPr lang="ru-RU" sz="2800" b="1" u="sng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 </a:t>
              </a:r>
              <a:r>
                <a:rPr lang="ru-RU" sz="2800" b="1" u="sng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10 – отрицательная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</a:t>
              </a:r>
              <a:r>
                <a:rPr lang="ru-RU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9-10 – явная угроза жизни н/л</a:t>
              </a:r>
              <a:r>
                <a:rPr lang="ru-RU" sz="28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1539660" y="4717147"/>
              <a:ext cx="9555393" cy="8431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fontAlgn="base">
                <a:lnSpc>
                  <a:spcPct val="80000"/>
                </a:lnSpc>
                <a:spcBef>
                  <a:spcPct val="0"/>
                </a:spcBef>
              </a:pPr>
              <a:r>
                <a:rPr lang="ru-RU" sz="2400" b="1" u="sng" dirty="0"/>
                <a:t>1 раз в </a:t>
              </a:r>
              <a:r>
                <a:rPr lang="ru-RU" sz="2400" b="1" u="sng" dirty="0" smtClean="0"/>
                <a:t>3 месяца – </a:t>
              </a:r>
              <a:r>
                <a:rPr lang="ru-RU" sz="2400" b="1" dirty="0" smtClean="0"/>
                <a:t>на координационном совете </a:t>
              </a:r>
            </a:p>
            <a:p>
              <a:pPr lvl="0" algn="ctr" defTabSz="889000" fontAlgn="base">
                <a:lnSpc>
                  <a:spcPct val="80000"/>
                </a:lnSpc>
                <a:spcBef>
                  <a:spcPct val="0"/>
                </a:spcBef>
              </a:pPr>
              <a:endParaRPr lang="ru-RU" altLang="ru-RU" sz="2400" i="1" dirty="0">
                <a:ln/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авая фигурная скобка 4"/>
            <p:cNvSpPr/>
            <p:nvPr/>
          </p:nvSpPr>
          <p:spPr>
            <a:xfrm rot="5400000">
              <a:off x="5322751" y="97269"/>
              <a:ext cx="895706" cy="11541210"/>
            </a:xfrm>
            <a:custGeom>
              <a:avLst/>
              <a:gdLst>
                <a:gd name="connsiteX0" fmla="*/ 0 w 895705"/>
                <a:gd name="connsiteY0" fmla="*/ 0 h 11541210"/>
                <a:gd name="connsiteX1" fmla="*/ 447853 w 895705"/>
                <a:gd name="connsiteY1" fmla="*/ 74639 h 11541210"/>
                <a:gd name="connsiteX2" fmla="*/ 447853 w 895705"/>
                <a:gd name="connsiteY2" fmla="*/ 5695966 h 11541210"/>
                <a:gd name="connsiteX3" fmla="*/ 895706 w 895705"/>
                <a:gd name="connsiteY3" fmla="*/ 5770605 h 11541210"/>
                <a:gd name="connsiteX4" fmla="*/ 447853 w 895705"/>
                <a:gd name="connsiteY4" fmla="*/ 5845244 h 11541210"/>
                <a:gd name="connsiteX5" fmla="*/ 447853 w 895705"/>
                <a:gd name="connsiteY5" fmla="*/ 11466571 h 11541210"/>
                <a:gd name="connsiteX6" fmla="*/ 0 w 895705"/>
                <a:gd name="connsiteY6" fmla="*/ 11541210 h 11541210"/>
                <a:gd name="connsiteX7" fmla="*/ 0 w 895705"/>
                <a:gd name="connsiteY7" fmla="*/ 0 h 11541210"/>
                <a:gd name="connsiteX0" fmla="*/ 0 w 895705"/>
                <a:gd name="connsiteY0" fmla="*/ 0 h 11541210"/>
                <a:gd name="connsiteX1" fmla="*/ 447853 w 895705"/>
                <a:gd name="connsiteY1" fmla="*/ 74639 h 11541210"/>
                <a:gd name="connsiteX2" fmla="*/ 447853 w 895705"/>
                <a:gd name="connsiteY2" fmla="*/ 5695966 h 11541210"/>
                <a:gd name="connsiteX3" fmla="*/ 895706 w 895705"/>
                <a:gd name="connsiteY3" fmla="*/ 5770605 h 11541210"/>
                <a:gd name="connsiteX4" fmla="*/ 447853 w 895705"/>
                <a:gd name="connsiteY4" fmla="*/ 5845244 h 11541210"/>
                <a:gd name="connsiteX5" fmla="*/ 447853 w 895705"/>
                <a:gd name="connsiteY5" fmla="*/ 11466571 h 11541210"/>
                <a:gd name="connsiteX6" fmla="*/ 0 w 895705"/>
                <a:gd name="connsiteY6" fmla="*/ 11541210 h 11541210"/>
                <a:gd name="connsiteX0" fmla="*/ 0 w 895713"/>
                <a:gd name="connsiteY0" fmla="*/ 0 h 11541210"/>
                <a:gd name="connsiteX1" fmla="*/ 447853 w 895713"/>
                <a:gd name="connsiteY1" fmla="*/ 74639 h 11541210"/>
                <a:gd name="connsiteX2" fmla="*/ 447853 w 895713"/>
                <a:gd name="connsiteY2" fmla="*/ 5695966 h 11541210"/>
                <a:gd name="connsiteX3" fmla="*/ 895706 w 895713"/>
                <a:gd name="connsiteY3" fmla="*/ 5770605 h 11541210"/>
                <a:gd name="connsiteX4" fmla="*/ 447853 w 895713"/>
                <a:gd name="connsiteY4" fmla="*/ 5845244 h 11541210"/>
                <a:gd name="connsiteX5" fmla="*/ 447853 w 895713"/>
                <a:gd name="connsiteY5" fmla="*/ 11466571 h 11541210"/>
                <a:gd name="connsiteX6" fmla="*/ 0 w 895713"/>
                <a:gd name="connsiteY6" fmla="*/ 11541210 h 11541210"/>
                <a:gd name="connsiteX7" fmla="*/ 0 w 895713"/>
                <a:gd name="connsiteY7" fmla="*/ 0 h 11541210"/>
                <a:gd name="connsiteX0" fmla="*/ 0 w 895713"/>
                <a:gd name="connsiteY0" fmla="*/ 0 h 11541210"/>
                <a:gd name="connsiteX1" fmla="*/ 447853 w 895713"/>
                <a:gd name="connsiteY1" fmla="*/ 74639 h 11541210"/>
                <a:gd name="connsiteX2" fmla="*/ 447853 w 895713"/>
                <a:gd name="connsiteY2" fmla="*/ 5695966 h 11541210"/>
                <a:gd name="connsiteX3" fmla="*/ 895706 w 895713"/>
                <a:gd name="connsiteY3" fmla="*/ 5770605 h 11541210"/>
                <a:gd name="connsiteX4" fmla="*/ 460213 w 895713"/>
                <a:gd name="connsiteY4" fmla="*/ 6042952 h 11541210"/>
                <a:gd name="connsiteX5" fmla="*/ 447853 w 895713"/>
                <a:gd name="connsiteY5" fmla="*/ 11466571 h 11541210"/>
                <a:gd name="connsiteX6" fmla="*/ 0 w 895713"/>
                <a:gd name="connsiteY6" fmla="*/ 11541210 h 11541210"/>
                <a:gd name="connsiteX0" fmla="*/ 0 w 895706"/>
                <a:gd name="connsiteY0" fmla="*/ 0 h 11541210"/>
                <a:gd name="connsiteX1" fmla="*/ 447853 w 895706"/>
                <a:gd name="connsiteY1" fmla="*/ 74639 h 11541210"/>
                <a:gd name="connsiteX2" fmla="*/ 447853 w 895706"/>
                <a:gd name="connsiteY2" fmla="*/ 5695966 h 11541210"/>
                <a:gd name="connsiteX3" fmla="*/ 895706 w 895706"/>
                <a:gd name="connsiteY3" fmla="*/ 5770605 h 11541210"/>
                <a:gd name="connsiteX4" fmla="*/ 447853 w 895706"/>
                <a:gd name="connsiteY4" fmla="*/ 5845244 h 11541210"/>
                <a:gd name="connsiteX5" fmla="*/ 447853 w 895706"/>
                <a:gd name="connsiteY5" fmla="*/ 11466571 h 11541210"/>
                <a:gd name="connsiteX6" fmla="*/ 0 w 895706"/>
                <a:gd name="connsiteY6" fmla="*/ 11541210 h 11541210"/>
                <a:gd name="connsiteX7" fmla="*/ 0 w 895706"/>
                <a:gd name="connsiteY7" fmla="*/ 0 h 11541210"/>
                <a:gd name="connsiteX0" fmla="*/ 0 w 895706"/>
                <a:gd name="connsiteY0" fmla="*/ 0 h 11541210"/>
                <a:gd name="connsiteX1" fmla="*/ 447853 w 895706"/>
                <a:gd name="connsiteY1" fmla="*/ 74639 h 11541210"/>
                <a:gd name="connsiteX2" fmla="*/ 460213 w 895706"/>
                <a:gd name="connsiteY2" fmla="*/ 5498258 h 11541210"/>
                <a:gd name="connsiteX3" fmla="*/ 895706 w 895706"/>
                <a:gd name="connsiteY3" fmla="*/ 5770605 h 11541210"/>
                <a:gd name="connsiteX4" fmla="*/ 460213 w 895706"/>
                <a:gd name="connsiteY4" fmla="*/ 6042952 h 11541210"/>
                <a:gd name="connsiteX5" fmla="*/ 447853 w 895706"/>
                <a:gd name="connsiteY5" fmla="*/ 11466571 h 11541210"/>
                <a:gd name="connsiteX6" fmla="*/ 0 w 895706"/>
                <a:gd name="connsiteY6" fmla="*/ 11541210 h 1154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706" h="11541210" stroke="0" extrusionOk="0">
                  <a:moveTo>
                    <a:pt x="0" y="0"/>
                  </a:moveTo>
                  <a:cubicBezTo>
                    <a:pt x="247342" y="0"/>
                    <a:pt x="447853" y="33417"/>
                    <a:pt x="447853" y="74639"/>
                  </a:cubicBezTo>
                  <a:lnTo>
                    <a:pt x="447853" y="5695966"/>
                  </a:lnTo>
                  <a:cubicBezTo>
                    <a:pt x="447853" y="5737188"/>
                    <a:pt x="648364" y="5770605"/>
                    <a:pt x="895706" y="5770605"/>
                  </a:cubicBezTo>
                  <a:cubicBezTo>
                    <a:pt x="648364" y="5770605"/>
                    <a:pt x="447853" y="5804022"/>
                    <a:pt x="447853" y="5845244"/>
                  </a:cubicBezTo>
                  <a:lnTo>
                    <a:pt x="447853" y="11466571"/>
                  </a:lnTo>
                  <a:cubicBezTo>
                    <a:pt x="447853" y="11507793"/>
                    <a:pt x="247342" y="11541210"/>
                    <a:pt x="0" y="11541210"/>
                  </a:cubicBezTo>
                  <a:lnTo>
                    <a:pt x="0" y="0"/>
                  </a:lnTo>
                  <a:close/>
                </a:path>
                <a:path w="895706" h="11541210" fill="none">
                  <a:moveTo>
                    <a:pt x="0" y="0"/>
                  </a:moveTo>
                  <a:cubicBezTo>
                    <a:pt x="247342" y="0"/>
                    <a:pt x="447853" y="33417"/>
                    <a:pt x="447853" y="74639"/>
                  </a:cubicBezTo>
                  <a:lnTo>
                    <a:pt x="460213" y="5498258"/>
                  </a:lnTo>
                  <a:cubicBezTo>
                    <a:pt x="460213" y="5539480"/>
                    <a:pt x="895706" y="5679823"/>
                    <a:pt x="895706" y="5770605"/>
                  </a:cubicBezTo>
                  <a:cubicBezTo>
                    <a:pt x="895706" y="5861387"/>
                    <a:pt x="460213" y="6001730"/>
                    <a:pt x="460213" y="6042952"/>
                  </a:cubicBezTo>
                  <a:cubicBezTo>
                    <a:pt x="460213" y="7916728"/>
                    <a:pt x="447853" y="9592795"/>
                    <a:pt x="447853" y="11466571"/>
                  </a:cubicBezTo>
                  <a:cubicBezTo>
                    <a:pt x="447853" y="11507793"/>
                    <a:pt x="247342" y="11541210"/>
                    <a:pt x="0" y="11541210"/>
                  </a:cubicBezTo>
                </a:path>
              </a:pathLst>
            </a:custGeom>
            <a:ln w="57150">
              <a:solidFill>
                <a:srgbClr val="B7C5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11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94391" y="1443072"/>
            <a:ext cx="4054928" cy="2154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обеспечивается надзор за поведением ребенка и его образом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вследствие чего ребенок совершает деяния, содержащие признаки административного правонарушения либо преступления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4764" y="194356"/>
            <a:ext cx="986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социально опасного положения несовершеннолетних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80" y="683492"/>
            <a:ext cx="2813049" cy="22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78" y="2852936"/>
            <a:ext cx="269875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6106" y="1651160"/>
            <a:ext cx="2756648" cy="1692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не удовлетворяются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жизненные потребности ребенка (детей)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7595" y="4838088"/>
            <a:ext cx="852520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3.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Родители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ведут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аморальный образ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жизни, что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оказывает вредное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воздействие на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ребенка (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детей), злоупотребляют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своими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правами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и (или)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жестоко обращаются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с ним (ними), в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связи с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чем имеет место опасность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для жизни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и (или) здоровья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ребенка (детей)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ru-RU" sz="2400" b="1" dirty="0"/>
                <a:t>Перечень документов </a:t>
              </a:r>
              <a:r>
                <a:rPr lang="ru-RU" sz="2400" b="1" dirty="0" smtClean="0"/>
                <a:t>для </a:t>
              </a:r>
              <a:r>
                <a:rPr lang="ru-RU" sz="2400" b="1" dirty="0"/>
                <a:t>организации работы с семьей 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</a:t>
              </a: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97280" y="951346"/>
            <a:ext cx="1036504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Перечень </a:t>
            </a:r>
            <a:r>
              <a:rPr lang="ru-RU" b="1" dirty="0" smtClean="0">
                <a:solidFill>
                  <a:schemeClr val="accent2"/>
                </a:solidFill>
              </a:rPr>
              <a:t>документов  </a:t>
            </a:r>
            <a:r>
              <a:rPr lang="ru-RU" sz="1600" b="1" dirty="0" smtClean="0">
                <a:solidFill>
                  <a:schemeClr val="accent2"/>
                </a:solidFill>
              </a:rPr>
              <a:t>для </a:t>
            </a:r>
            <a:r>
              <a:rPr lang="ru-RU" sz="1600" b="1" dirty="0">
                <a:solidFill>
                  <a:schemeClr val="accent2"/>
                </a:solidFill>
              </a:rPr>
              <a:t>организации работы с семьей, 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где </a:t>
            </a:r>
            <a:r>
              <a:rPr lang="ru-RU" sz="1600" b="1" dirty="0">
                <a:solidFill>
                  <a:schemeClr val="accent2"/>
                </a:solidFill>
              </a:rPr>
              <a:t>несовершеннолетний </a:t>
            </a:r>
            <a:r>
              <a:rPr lang="ru-RU" sz="1600" b="1" dirty="0" smtClean="0">
                <a:solidFill>
                  <a:schemeClr val="accent2"/>
                </a:solidFill>
              </a:rPr>
              <a:t>признан </a:t>
            </a:r>
            <a:r>
              <a:rPr lang="ru-RU" sz="1600" b="1" dirty="0">
                <a:solidFill>
                  <a:schemeClr val="accent2"/>
                </a:solidFill>
              </a:rPr>
              <a:t>находящимся в социально опасном </a:t>
            </a:r>
            <a:r>
              <a:rPr lang="ru-RU" sz="1600" b="1" dirty="0" smtClean="0">
                <a:solidFill>
                  <a:schemeClr val="accent2"/>
                </a:solidFill>
              </a:rPr>
              <a:t>положении:</a:t>
            </a:r>
            <a:endParaRPr lang="ru-RU" sz="1600" dirty="0">
              <a:solidFill>
                <a:schemeClr val="accent2"/>
              </a:solidFill>
            </a:endParaRPr>
          </a:p>
          <a:p>
            <a:r>
              <a:rPr lang="ru-RU" sz="1400" b="1" dirty="0"/>
              <a:t> </a:t>
            </a:r>
            <a:endParaRPr lang="ru-RU" sz="1400" b="1" dirty="0" smtClean="0"/>
          </a:p>
          <a:p>
            <a:r>
              <a:rPr lang="ru-RU" sz="1400" dirty="0" smtClean="0"/>
              <a:t>Карта </a:t>
            </a:r>
            <a:r>
              <a:rPr lang="ru-RU" sz="1400" dirty="0"/>
              <a:t>семьи;</a:t>
            </a:r>
          </a:p>
          <a:p>
            <a:r>
              <a:rPr lang="ru-RU" sz="1400" dirty="0" smtClean="0"/>
              <a:t>Бланк «Учет работы с семьей».</a:t>
            </a:r>
          </a:p>
          <a:p>
            <a:pPr lvl="0"/>
            <a:r>
              <a:rPr lang="ru-RU" sz="1400" dirty="0" smtClean="0"/>
              <a:t>Решение координационного совета о признании несовершеннолетнего,  находящимся в СОП;</a:t>
            </a:r>
          </a:p>
          <a:p>
            <a:pPr lvl="0"/>
            <a:r>
              <a:rPr lang="ru-RU" sz="1400" dirty="0" smtClean="0"/>
              <a:t>Приказ </a:t>
            </a:r>
            <a:r>
              <a:rPr lang="ru-RU" sz="1400" dirty="0"/>
              <a:t>учреждения образования на создание рабочей группы с семьей;</a:t>
            </a:r>
          </a:p>
          <a:p>
            <a:pPr lvl="0"/>
            <a:r>
              <a:rPr lang="ru-RU" sz="1400" dirty="0"/>
              <a:t>План мероприятий учреждения образования по устранению причин и условий повлекших созданию неблагоприятной обстановке для </a:t>
            </a:r>
            <a:r>
              <a:rPr lang="ru-RU" sz="1400" dirty="0" smtClean="0"/>
              <a:t>несовершеннолетних;</a:t>
            </a:r>
            <a:endParaRPr lang="ru-RU" sz="1400" dirty="0"/>
          </a:p>
          <a:p>
            <a:pPr lvl="0"/>
            <a:r>
              <a:rPr lang="ru-RU" sz="1400" dirty="0"/>
              <a:t>Копия свидетельства о рождении ребёнка;</a:t>
            </a:r>
          </a:p>
          <a:p>
            <a:pPr lvl="0"/>
            <a:r>
              <a:rPr lang="ru-RU" sz="1400" dirty="0"/>
              <a:t>Справка ЗАГС (форма №2 - одинокая мать);</a:t>
            </a:r>
          </a:p>
          <a:p>
            <a:pPr lvl="0"/>
            <a:r>
              <a:rPr lang="ru-RU" sz="1400" dirty="0"/>
              <a:t>Копия свидетельство об установлении отцовства;</a:t>
            </a:r>
          </a:p>
          <a:p>
            <a:pPr lvl="0"/>
            <a:r>
              <a:rPr lang="ru-RU" sz="1400" dirty="0"/>
              <a:t>Копия свидетельство о смерти законного представителя;</a:t>
            </a:r>
          </a:p>
          <a:p>
            <a:pPr lvl="0"/>
            <a:r>
              <a:rPr lang="ru-RU" sz="1400" dirty="0"/>
              <a:t>Копия паспортных данных законных представителей несовершеннолетнего;</a:t>
            </a:r>
          </a:p>
          <a:p>
            <a:pPr lvl="0"/>
            <a:r>
              <a:rPr lang="ru-RU" sz="1400" dirty="0"/>
              <a:t>Копия удостоверения об инвалидности законных представителей/несовершеннолетнего;</a:t>
            </a:r>
          </a:p>
          <a:p>
            <a:pPr lvl="0"/>
            <a:r>
              <a:rPr lang="ru-RU" sz="1400" dirty="0"/>
              <a:t>Справка о </a:t>
            </a:r>
            <a:r>
              <a:rPr lang="ru-RU" sz="1400" dirty="0" smtClean="0"/>
              <a:t>месте регистрации ребенка (составе семьи);</a:t>
            </a:r>
            <a:endParaRPr lang="ru-RU" sz="1400" dirty="0"/>
          </a:p>
          <a:p>
            <a:pPr lvl="0"/>
            <a:r>
              <a:rPr lang="ru-RU" sz="1400" dirty="0"/>
              <a:t>Справка с места работы законных представителей;</a:t>
            </a:r>
          </a:p>
          <a:p>
            <a:pPr lvl="0"/>
            <a:r>
              <a:rPr lang="ru-RU" sz="1400" dirty="0"/>
              <a:t>Копия свидетельства о заключении брака;</a:t>
            </a:r>
          </a:p>
          <a:p>
            <a:pPr lvl="0"/>
            <a:r>
              <a:rPr lang="ru-RU" sz="1400" dirty="0"/>
              <a:t>Акты обследования условий жизни и воспитания несовершеннолетнего;</a:t>
            </a:r>
          </a:p>
          <a:p>
            <a:pPr lvl="0"/>
            <a:r>
              <a:rPr lang="ru-RU" sz="1400" dirty="0"/>
              <a:t>Выписки советов профилактики о динамики ситуации в семье; </a:t>
            </a:r>
          </a:p>
          <a:p>
            <a:pPr lvl="0"/>
            <a:r>
              <a:rPr lang="ru-RU" sz="1400" dirty="0"/>
              <a:t>Анализ (отчет) работы с семьей; </a:t>
            </a:r>
          </a:p>
          <a:p>
            <a:pPr lvl="0"/>
            <a:r>
              <a:rPr lang="ru-RU" sz="1400" dirty="0"/>
              <a:t>Решения координационных советов о рассмотрении ситуации в семье;</a:t>
            </a:r>
          </a:p>
          <a:p>
            <a:pPr lvl="0"/>
            <a:r>
              <a:rPr lang="ru-RU" sz="1400" dirty="0"/>
              <a:t>Переписка с учреждениями и организациями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dirty="0" smtClean="0"/>
              <a:t>Рекомендации для родителей. н/л;</a:t>
            </a:r>
          </a:p>
          <a:p>
            <a:pPr lvl="0"/>
            <a:r>
              <a:rPr lang="ru-RU" sz="1400" dirty="0" smtClean="0"/>
              <a:t>Решение </a:t>
            </a:r>
            <a:r>
              <a:rPr lang="ru-RU" sz="1400" dirty="0"/>
              <a:t>координационного </a:t>
            </a:r>
            <a:r>
              <a:rPr lang="ru-RU" sz="1400" dirty="0" smtClean="0"/>
              <a:t>совета </a:t>
            </a:r>
            <a:r>
              <a:rPr lang="ru-RU" sz="1400" dirty="0"/>
              <a:t>об отмене признания несовершеннолетнего в </a:t>
            </a:r>
            <a:r>
              <a:rPr lang="ru-RU" sz="1400" dirty="0" smtClean="0"/>
              <a:t>СОП (НГЗ, другое);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62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97535"/>
            <a:ext cx="12192000" cy="656227"/>
            <a:chOff x="0" y="97536"/>
            <a:chExt cx="12192000" cy="938786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ru-RU" sz="2400" b="1" dirty="0" smtClean="0"/>
                <a:t>Титульный лист семьи </a:t>
              </a:r>
              <a:r>
                <a:rPr lang="ru-RU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</a:t>
              </a: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80509" y="951346"/>
            <a:ext cx="5846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ГОМЕЛЬСКОГО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ИСПОЛНИТЕЛЬНОГО КОМИТЕТА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«ГОМЕЛЬСКИЙ ГОРОДСКОЙ СОЦИАЛЬНО-ПЕДАГОГИЧЕСКИЙ ЦЕНТР»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Игоревич,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28.02.2019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рождения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профилактической работы: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координационного совета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г.Гомеля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несовершеннолетнего,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в социально опасном положении,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02.07.2020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22316" r="50604" b="21964"/>
          <a:stretch>
            <a:fillRect/>
          </a:stretch>
        </p:blipFill>
        <p:spPr bwMode="auto">
          <a:xfrm>
            <a:off x="670560" y="374905"/>
            <a:ext cx="10841736" cy="63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104" y="1143001"/>
            <a:ext cx="11333185" cy="328108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работы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и дальнейшему сопровождению несовершеннолетних, находящихся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 опасном положении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24.02.2021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98648" y="4625789"/>
            <a:ext cx="872714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Кисель Светлана Николаевна, </a:t>
            </a:r>
          </a:p>
          <a:p>
            <a:pPr>
              <a:lnSpc>
                <a:spcPct val="90000"/>
              </a:lnSpc>
            </a:pPr>
            <a:r>
              <a:rPr lang="ru-RU" sz="2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отдела профилактики семейного неблагополучия, социального сиротства ГСПЦ</a:t>
            </a:r>
          </a:p>
          <a:p>
            <a:pPr>
              <a:lnSpc>
                <a:spcPct val="90000"/>
              </a:lnSpc>
            </a:pPr>
            <a:endParaRPr lang="ru-RU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(29) 623 99 48</a:t>
            </a:r>
          </a:p>
          <a:p>
            <a:pPr>
              <a:lnSpc>
                <a:spcPct val="90000"/>
              </a:lnSpc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(0232) 33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83,     32 70 40</a:t>
            </a:r>
            <a:endParaRPr lang="ru-RU" sz="1600" b="1" i="1" spc="50" dirty="0">
              <a:ln w="1143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3463" y="1533417"/>
            <a:ext cx="338336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Вступили </a:t>
            </a:r>
            <a:endParaRPr lang="ru-RU" sz="26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A8144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</a:p>
          <a:p>
            <a:pPr algn="ctr">
              <a:defRPr/>
            </a:pP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b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 1 октября 2019 </a:t>
            </a:r>
            <a:r>
              <a:rPr lang="ru-RU" sz="2600" b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6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8144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>
              <a:solidFill>
                <a:srgbClr val="A8144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88992" y="752021"/>
            <a:ext cx="6682522" cy="5746750"/>
          </a:xfrm>
          <a:prstGeom prst="rect">
            <a:avLst/>
          </a:prstGeom>
          <a:ln w="38100" cmpd="sng">
            <a:solidFill>
              <a:srgbClr val="A1B4C3"/>
            </a:solidFill>
            <a:prstDash val="sysDot"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МЕЖВЕДОМСТВЕННОМУ ВЗАИМОДЕЙСТВИЮ  ГОСУДАРСТВЕННЫХ ОРГАНОВ, ГОСУДАРСТВЕННЫХ И ИНЫХ ОРГАНИЗАЦИИ ПРИ ВЫЯВЛЕНИИ НЕБЛАГОПРИЯТНОЙ ДЛЯ ДЕТЕЙ ОБСТАНОВКИ, ПРОВЕДЕНИИ СОЦИАЛЬНОГО РАССЛЕДОВАНИЯ, ОРГАНИЗАЦИИ РАБОТЫ С СЕМЬЯМИ,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ДЕТИ ПРИЗНАНЫ НАХОДЯЩИМИСЯ В СОЦИАЛЬНО ОПАСНОМ ПОЛОЖЕНИИ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025393"/>
            <a:ext cx="12192000" cy="847679"/>
            <a:chOff x="0" y="188641"/>
            <a:chExt cx="12192000" cy="84767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188641"/>
              <a:ext cx="12192000" cy="847679"/>
            </a:xfrm>
            <a:prstGeom prst="rect">
              <a:avLst/>
            </a:prstGeom>
            <a:solidFill>
              <a:srgbClr val="BECAA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flipV="1">
              <a:off x="0" y="188641"/>
              <a:ext cx="1316736" cy="847679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flipH="1">
              <a:off x="10875264" y="188641"/>
              <a:ext cx="1316736" cy="847679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024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536"/>
            <a:ext cx="12192000" cy="670558"/>
            <a:chOff x="0" y="97536"/>
            <a:chExt cx="12192000" cy="93878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Изучение учреждениями образования </a:t>
              </a:r>
              <a:endPara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особенностей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семейного воспитания обучающихся</a:t>
              </a: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0" y="963826"/>
            <a:ext cx="12192000" cy="5894174"/>
            <a:chOff x="0" y="963826"/>
            <a:chExt cx="12192000" cy="5894174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8802130" y="1351912"/>
              <a:ext cx="735518" cy="756066"/>
            </a:xfrm>
            <a:prstGeom prst="straightConnector1">
              <a:avLst/>
            </a:prstGeom>
            <a:ln w="38100">
              <a:solidFill>
                <a:srgbClr val="B7C5D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>
              <a:stCxn id="2" idx="1"/>
              <a:endCxn id="16" idx="0"/>
            </p:cNvCxnSpPr>
            <p:nvPr/>
          </p:nvCxnSpPr>
          <p:spPr>
            <a:xfrm flipH="1">
              <a:off x="2788178" y="1346886"/>
              <a:ext cx="601692" cy="756066"/>
            </a:xfrm>
            <a:prstGeom prst="straightConnector1">
              <a:avLst/>
            </a:prstGeom>
            <a:ln w="38100">
              <a:solidFill>
                <a:srgbClr val="B7C5D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t="27391" r="5400" b="68479"/>
            <a:stretch/>
          </p:blipFill>
          <p:spPr bwMode="auto">
            <a:xfrm>
              <a:off x="0" y="6340621"/>
              <a:ext cx="12192000" cy="51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3389870" y="963826"/>
              <a:ext cx="5412260" cy="76611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D4DD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Периодичность посещения несовершеннолетних на дому: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944497" y="2102952"/>
              <a:ext cx="4769983" cy="1812176"/>
              <a:chOff x="4363695" y="746398"/>
              <a:chExt cx="4412098" cy="1812176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363695" y="746398"/>
                <a:ext cx="4412098" cy="1812176"/>
              </a:xfrm>
              <a:prstGeom prst="roundRect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4452158" y="834861"/>
                <a:ext cx="4235172" cy="16352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4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1200" cap="none" spc="0" normalizeH="0" baseline="0" noProof="0" dirty="0" smtClean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возникновении необходимости </a:t>
                </a:r>
              </a:p>
              <a:p>
                <a:pPr marL="0" marR="0" lvl="0" indent="0" algn="ctr" defTabSz="8890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0" i="1" u="none" strike="noStrike" kern="1200" cap="none" spc="0" normalizeH="0" baseline="0" noProof="0" dirty="0" smtClean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(резко снизилась успеваемость, </a:t>
                </a:r>
              </a:p>
              <a:p>
                <a:pPr marL="0" marR="0" lvl="0" indent="0" algn="ctr" defTabSz="8890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0" i="1" u="none" strike="noStrike" kern="1200" cap="none" spc="0" normalizeH="0" baseline="0" noProof="0" dirty="0" smtClean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изменилось поведение, приходит на уроки не выспавшимся, неопрятно одетым и т.д.)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448302" y="2102952"/>
              <a:ext cx="4679751" cy="1812176"/>
              <a:chOff x="4363695" y="746398"/>
              <a:chExt cx="4412098" cy="1812176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363695" y="746398"/>
                <a:ext cx="4412098" cy="1812176"/>
              </a:xfrm>
              <a:prstGeom prst="roundRect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/>
            </p:spPr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4452158" y="834861"/>
                <a:ext cx="4235172" cy="16352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ru-RU" altLang="ru-RU" sz="2400" b="1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раз в год - до 1 января </a:t>
                </a:r>
                <a:endParaRPr lang="ru-RU" altLang="ru-RU" sz="2400" b="1" dirty="0" smtClean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889000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ru-RU" altLang="ru-RU" sz="2400" i="1" dirty="0" smtClean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(учащихся </a:t>
                </a:r>
                <a:r>
                  <a:rPr lang="ru-RU" altLang="ru-RU" sz="2400" b="1" i="1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1-х, 5-х, 10-х </a:t>
                </a:r>
                <a:r>
                  <a:rPr lang="ru-RU" altLang="ru-RU" sz="2400" i="1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классов,</a:t>
                </a:r>
              </a:p>
              <a:p>
                <a:pPr lvl="0" algn="ctr" defTabSz="889000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ru-RU" altLang="ru-RU" sz="2400" i="1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семьи вновь прибывших в класс, ясельные группы – </a:t>
                </a:r>
              </a:p>
              <a:p>
                <a:pPr lvl="0" algn="ctr" defTabSz="889000" fontAlgn="base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ru-RU" altLang="ru-RU" sz="2400" b="1" i="1" dirty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1 ноября </a:t>
                </a:r>
                <a:r>
                  <a:rPr lang="ru-RU" altLang="ru-RU" sz="2400" i="1" dirty="0" smtClean="0">
                    <a:ln/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altLang="ru-RU" sz="2400" i="1" dirty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Правая фигурная скобка 4"/>
            <p:cNvSpPr/>
            <p:nvPr/>
          </p:nvSpPr>
          <p:spPr>
            <a:xfrm rot="5400000">
              <a:off x="5648148" y="-1691830"/>
              <a:ext cx="895706" cy="11541210"/>
            </a:xfrm>
            <a:custGeom>
              <a:avLst/>
              <a:gdLst>
                <a:gd name="connsiteX0" fmla="*/ 0 w 895705"/>
                <a:gd name="connsiteY0" fmla="*/ 0 h 11541210"/>
                <a:gd name="connsiteX1" fmla="*/ 447853 w 895705"/>
                <a:gd name="connsiteY1" fmla="*/ 74639 h 11541210"/>
                <a:gd name="connsiteX2" fmla="*/ 447853 w 895705"/>
                <a:gd name="connsiteY2" fmla="*/ 5695966 h 11541210"/>
                <a:gd name="connsiteX3" fmla="*/ 895706 w 895705"/>
                <a:gd name="connsiteY3" fmla="*/ 5770605 h 11541210"/>
                <a:gd name="connsiteX4" fmla="*/ 447853 w 895705"/>
                <a:gd name="connsiteY4" fmla="*/ 5845244 h 11541210"/>
                <a:gd name="connsiteX5" fmla="*/ 447853 w 895705"/>
                <a:gd name="connsiteY5" fmla="*/ 11466571 h 11541210"/>
                <a:gd name="connsiteX6" fmla="*/ 0 w 895705"/>
                <a:gd name="connsiteY6" fmla="*/ 11541210 h 11541210"/>
                <a:gd name="connsiteX7" fmla="*/ 0 w 895705"/>
                <a:gd name="connsiteY7" fmla="*/ 0 h 11541210"/>
                <a:gd name="connsiteX0" fmla="*/ 0 w 895705"/>
                <a:gd name="connsiteY0" fmla="*/ 0 h 11541210"/>
                <a:gd name="connsiteX1" fmla="*/ 447853 w 895705"/>
                <a:gd name="connsiteY1" fmla="*/ 74639 h 11541210"/>
                <a:gd name="connsiteX2" fmla="*/ 447853 w 895705"/>
                <a:gd name="connsiteY2" fmla="*/ 5695966 h 11541210"/>
                <a:gd name="connsiteX3" fmla="*/ 895706 w 895705"/>
                <a:gd name="connsiteY3" fmla="*/ 5770605 h 11541210"/>
                <a:gd name="connsiteX4" fmla="*/ 447853 w 895705"/>
                <a:gd name="connsiteY4" fmla="*/ 5845244 h 11541210"/>
                <a:gd name="connsiteX5" fmla="*/ 447853 w 895705"/>
                <a:gd name="connsiteY5" fmla="*/ 11466571 h 11541210"/>
                <a:gd name="connsiteX6" fmla="*/ 0 w 895705"/>
                <a:gd name="connsiteY6" fmla="*/ 11541210 h 11541210"/>
                <a:gd name="connsiteX0" fmla="*/ 0 w 895713"/>
                <a:gd name="connsiteY0" fmla="*/ 0 h 11541210"/>
                <a:gd name="connsiteX1" fmla="*/ 447853 w 895713"/>
                <a:gd name="connsiteY1" fmla="*/ 74639 h 11541210"/>
                <a:gd name="connsiteX2" fmla="*/ 447853 w 895713"/>
                <a:gd name="connsiteY2" fmla="*/ 5695966 h 11541210"/>
                <a:gd name="connsiteX3" fmla="*/ 895706 w 895713"/>
                <a:gd name="connsiteY3" fmla="*/ 5770605 h 11541210"/>
                <a:gd name="connsiteX4" fmla="*/ 447853 w 895713"/>
                <a:gd name="connsiteY4" fmla="*/ 5845244 h 11541210"/>
                <a:gd name="connsiteX5" fmla="*/ 447853 w 895713"/>
                <a:gd name="connsiteY5" fmla="*/ 11466571 h 11541210"/>
                <a:gd name="connsiteX6" fmla="*/ 0 w 895713"/>
                <a:gd name="connsiteY6" fmla="*/ 11541210 h 11541210"/>
                <a:gd name="connsiteX7" fmla="*/ 0 w 895713"/>
                <a:gd name="connsiteY7" fmla="*/ 0 h 11541210"/>
                <a:gd name="connsiteX0" fmla="*/ 0 w 895713"/>
                <a:gd name="connsiteY0" fmla="*/ 0 h 11541210"/>
                <a:gd name="connsiteX1" fmla="*/ 447853 w 895713"/>
                <a:gd name="connsiteY1" fmla="*/ 74639 h 11541210"/>
                <a:gd name="connsiteX2" fmla="*/ 447853 w 895713"/>
                <a:gd name="connsiteY2" fmla="*/ 5695966 h 11541210"/>
                <a:gd name="connsiteX3" fmla="*/ 895706 w 895713"/>
                <a:gd name="connsiteY3" fmla="*/ 5770605 h 11541210"/>
                <a:gd name="connsiteX4" fmla="*/ 460213 w 895713"/>
                <a:gd name="connsiteY4" fmla="*/ 6042952 h 11541210"/>
                <a:gd name="connsiteX5" fmla="*/ 447853 w 895713"/>
                <a:gd name="connsiteY5" fmla="*/ 11466571 h 11541210"/>
                <a:gd name="connsiteX6" fmla="*/ 0 w 895713"/>
                <a:gd name="connsiteY6" fmla="*/ 11541210 h 11541210"/>
                <a:gd name="connsiteX0" fmla="*/ 0 w 895706"/>
                <a:gd name="connsiteY0" fmla="*/ 0 h 11541210"/>
                <a:gd name="connsiteX1" fmla="*/ 447853 w 895706"/>
                <a:gd name="connsiteY1" fmla="*/ 74639 h 11541210"/>
                <a:gd name="connsiteX2" fmla="*/ 447853 w 895706"/>
                <a:gd name="connsiteY2" fmla="*/ 5695966 h 11541210"/>
                <a:gd name="connsiteX3" fmla="*/ 895706 w 895706"/>
                <a:gd name="connsiteY3" fmla="*/ 5770605 h 11541210"/>
                <a:gd name="connsiteX4" fmla="*/ 447853 w 895706"/>
                <a:gd name="connsiteY4" fmla="*/ 5845244 h 11541210"/>
                <a:gd name="connsiteX5" fmla="*/ 447853 w 895706"/>
                <a:gd name="connsiteY5" fmla="*/ 11466571 h 11541210"/>
                <a:gd name="connsiteX6" fmla="*/ 0 w 895706"/>
                <a:gd name="connsiteY6" fmla="*/ 11541210 h 11541210"/>
                <a:gd name="connsiteX7" fmla="*/ 0 w 895706"/>
                <a:gd name="connsiteY7" fmla="*/ 0 h 11541210"/>
                <a:gd name="connsiteX0" fmla="*/ 0 w 895706"/>
                <a:gd name="connsiteY0" fmla="*/ 0 h 11541210"/>
                <a:gd name="connsiteX1" fmla="*/ 447853 w 895706"/>
                <a:gd name="connsiteY1" fmla="*/ 74639 h 11541210"/>
                <a:gd name="connsiteX2" fmla="*/ 460213 w 895706"/>
                <a:gd name="connsiteY2" fmla="*/ 5498258 h 11541210"/>
                <a:gd name="connsiteX3" fmla="*/ 895706 w 895706"/>
                <a:gd name="connsiteY3" fmla="*/ 5770605 h 11541210"/>
                <a:gd name="connsiteX4" fmla="*/ 460213 w 895706"/>
                <a:gd name="connsiteY4" fmla="*/ 6042952 h 11541210"/>
                <a:gd name="connsiteX5" fmla="*/ 447853 w 895706"/>
                <a:gd name="connsiteY5" fmla="*/ 11466571 h 11541210"/>
                <a:gd name="connsiteX6" fmla="*/ 0 w 895706"/>
                <a:gd name="connsiteY6" fmla="*/ 11541210 h 1154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706" h="11541210" stroke="0" extrusionOk="0">
                  <a:moveTo>
                    <a:pt x="0" y="0"/>
                  </a:moveTo>
                  <a:cubicBezTo>
                    <a:pt x="247342" y="0"/>
                    <a:pt x="447853" y="33417"/>
                    <a:pt x="447853" y="74639"/>
                  </a:cubicBezTo>
                  <a:lnTo>
                    <a:pt x="447853" y="5695966"/>
                  </a:lnTo>
                  <a:cubicBezTo>
                    <a:pt x="447853" y="5737188"/>
                    <a:pt x="648364" y="5770605"/>
                    <a:pt x="895706" y="5770605"/>
                  </a:cubicBezTo>
                  <a:cubicBezTo>
                    <a:pt x="648364" y="5770605"/>
                    <a:pt x="447853" y="5804022"/>
                    <a:pt x="447853" y="5845244"/>
                  </a:cubicBezTo>
                  <a:lnTo>
                    <a:pt x="447853" y="11466571"/>
                  </a:lnTo>
                  <a:cubicBezTo>
                    <a:pt x="447853" y="11507793"/>
                    <a:pt x="247342" y="11541210"/>
                    <a:pt x="0" y="11541210"/>
                  </a:cubicBezTo>
                  <a:lnTo>
                    <a:pt x="0" y="0"/>
                  </a:lnTo>
                  <a:close/>
                </a:path>
                <a:path w="895706" h="11541210" fill="none">
                  <a:moveTo>
                    <a:pt x="0" y="0"/>
                  </a:moveTo>
                  <a:cubicBezTo>
                    <a:pt x="247342" y="0"/>
                    <a:pt x="447853" y="33417"/>
                    <a:pt x="447853" y="74639"/>
                  </a:cubicBezTo>
                  <a:lnTo>
                    <a:pt x="460213" y="5498258"/>
                  </a:lnTo>
                  <a:cubicBezTo>
                    <a:pt x="460213" y="5539480"/>
                    <a:pt x="895706" y="5679823"/>
                    <a:pt x="895706" y="5770605"/>
                  </a:cubicBezTo>
                  <a:cubicBezTo>
                    <a:pt x="895706" y="5861387"/>
                    <a:pt x="460213" y="6001730"/>
                    <a:pt x="460213" y="6042952"/>
                  </a:cubicBezTo>
                  <a:cubicBezTo>
                    <a:pt x="460213" y="7916728"/>
                    <a:pt x="447853" y="9592795"/>
                    <a:pt x="447853" y="11466571"/>
                  </a:cubicBezTo>
                  <a:cubicBezTo>
                    <a:pt x="447853" y="11507793"/>
                    <a:pt x="247342" y="11541210"/>
                    <a:pt x="0" y="11541210"/>
                  </a:cubicBezTo>
                </a:path>
              </a:pathLst>
            </a:custGeom>
            <a:ln w="57150">
              <a:solidFill>
                <a:srgbClr val="B7C5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7426" y="4744536"/>
              <a:ext cx="10837150" cy="1553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Aft>
                  <a:spcPts val="800"/>
                </a:spcAft>
                <a:buClr>
                  <a:srgbClr val="AC144E"/>
                </a:buClr>
                <a:buFont typeface="Wingdings" panose="05000000000000000000" pitchFamily="2" charset="2"/>
                <a:buChar char="ü"/>
              </a:pPr>
              <a:r>
                <a:rPr lang="ru-RU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Согласовываем с родителями дату и время посещения </a:t>
              </a:r>
            </a:p>
            <a:p>
              <a:pPr marL="342900" lvl="0" indent="-342900">
                <a:lnSpc>
                  <a:spcPct val="90000"/>
                </a:lnSpc>
                <a:spcAft>
                  <a:spcPts val="800"/>
                </a:spcAft>
                <a:buClr>
                  <a:srgbClr val="AC144E"/>
                </a:buClr>
                <a:buFont typeface="Wingdings" panose="05000000000000000000" pitchFamily="2" charset="2"/>
                <a:buChar char="ü"/>
              </a:pPr>
              <a:r>
                <a:rPr lang="ru-RU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Акты не составляем </a:t>
              </a:r>
            </a:p>
            <a:p>
              <a:pPr marL="342900" lvl="0" indent="-342900">
                <a:lnSpc>
                  <a:spcPct val="80000"/>
                </a:lnSpc>
                <a:buClr>
                  <a:srgbClr val="AC144E"/>
                </a:buClr>
                <a:buFont typeface="Wingdings" panose="05000000000000000000" pitchFamily="2" charset="2"/>
                <a:buChar char="ü"/>
              </a:pPr>
              <a:r>
                <a:rPr lang="ru-RU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фактах семейного неблагополучия информируем администрацию, </a:t>
              </a:r>
              <a:r>
                <a:rPr lang="ru-RU" sz="24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СППС </a:t>
              </a:r>
            </a:p>
            <a:p>
              <a:pPr lvl="0">
                <a:lnSpc>
                  <a:spcPct val="80000"/>
                </a:lnSpc>
                <a:buClr>
                  <a:srgbClr val="AC144E"/>
                </a:buClr>
              </a:pPr>
              <a:r>
                <a:rPr lang="ru-RU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</a:t>
              </a:r>
              <a:r>
                <a:rPr lang="ru-RU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тот же рабочий день либо не позднее следующего рабочего дня)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6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535"/>
            <a:ext cx="12192000" cy="866291"/>
            <a:chOff x="0" y="97536"/>
            <a:chExt cx="12192000" cy="93878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обратить внимание при изучении </a:t>
              </a:r>
              <a:endPara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особенностей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семейного воспитания несовершеннолетнего </a:t>
              </a: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72887E0A-897F-46D9-8F49-839D5C61A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736092"/>
              </p:ext>
            </p:extLst>
          </p:nvPr>
        </p:nvGraphicFramePr>
        <p:xfrm>
          <a:off x="1042086" y="1310284"/>
          <a:ext cx="1010782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2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503712" y="1401074"/>
            <a:ext cx="4816417" cy="36841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детей, находящихся в СОП.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социального расследования.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признании ребенка (детей) находящимся в СОП.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выводу из СОП.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15" y="240550"/>
            <a:ext cx="1052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(городской) координационный совет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0129" y="1731296"/>
            <a:ext cx="28586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ай(гор)исполком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95357" y="2409684"/>
            <a:ext cx="9998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8342" y="3104965"/>
            <a:ext cx="20046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8341" y="4149081"/>
            <a:ext cx="2112235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7860" y="5589241"/>
            <a:ext cx="40375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здравоохранения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273" y="4499394"/>
            <a:ext cx="27684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950907" y="3891226"/>
            <a:ext cx="185634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ТЦСОН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949805" y="3077265"/>
            <a:ext cx="13775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РОВД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062" y="2070140"/>
            <a:ext cx="267385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чрезвычайным ситуациям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07" y="1505205"/>
            <a:ext cx="30297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ЖКХ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>
            <a:endCxn id="9" idx="1"/>
          </p:cNvCxnSpPr>
          <p:nvPr/>
        </p:nvCxnSpPr>
        <p:spPr>
          <a:xfrm flipV="1">
            <a:off x="7813964" y="1915962"/>
            <a:ext cx="506165" cy="199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0" idx="1"/>
          </p:cNvCxnSpPr>
          <p:nvPr/>
        </p:nvCxnSpPr>
        <p:spPr>
          <a:xfrm flipV="1">
            <a:off x="8208235" y="2594350"/>
            <a:ext cx="1287123" cy="249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208235" y="3887790"/>
            <a:ext cx="960107" cy="47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1"/>
          </p:cNvCxnSpPr>
          <p:nvPr/>
        </p:nvCxnSpPr>
        <p:spPr>
          <a:xfrm>
            <a:off x="8355501" y="3368548"/>
            <a:ext cx="812841" cy="59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stCxn id="3" idx="4"/>
          </p:cNvCxnSpPr>
          <p:nvPr/>
        </p:nvCxnSpPr>
        <p:spPr>
          <a:xfrm flipH="1">
            <a:off x="5911920" y="5085184"/>
            <a:ext cx="1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3" idx="3"/>
          </p:cNvCxnSpPr>
          <p:nvPr/>
        </p:nvCxnSpPr>
        <p:spPr>
          <a:xfrm flipH="1">
            <a:off x="3113892" y="4545659"/>
            <a:ext cx="1095167" cy="249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/>
          <p:nvPr/>
        </p:nvCxnSpPr>
        <p:spPr>
          <a:xfrm flipH="1">
            <a:off x="2216592" y="3887791"/>
            <a:ext cx="1460225" cy="170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/>
          <p:nvPr/>
        </p:nvCxnSpPr>
        <p:spPr>
          <a:xfrm flipH="1">
            <a:off x="2122128" y="3244919"/>
            <a:ext cx="1346211" cy="97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3" name="Прямая со стрелкой 1052"/>
          <p:cNvCxnSpPr/>
          <p:nvPr/>
        </p:nvCxnSpPr>
        <p:spPr>
          <a:xfrm flipH="1" flipV="1">
            <a:off x="2503904" y="2409684"/>
            <a:ext cx="1095819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6" name="Прямая со стрелкой 1055"/>
          <p:cNvCxnSpPr/>
          <p:nvPr/>
        </p:nvCxnSpPr>
        <p:spPr>
          <a:xfrm flipH="1" flipV="1">
            <a:off x="3599723" y="1772816"/>
            <a:ext cx="480053" cy="297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536"/>
            <a:ext cx="12192000" cy="670558"/>
            <a:chOff x="0" y="97536"/>
            <a:chExt cx="12192000" cy="93878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938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 деятельности при выявлении </a:t>
              </a:r>
              <a:endPara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ru-RU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неблагоприятной для </a:t>
              </a:r>
              <a:r>
                <a:rPr lang="ru-RU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обстановки</a:t>
              </a: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6"/>
              <a:ext cx="1316736" cy="93878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777728" y="97538"/>
              <a:ext cx="1414272" cy="93878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77724" y="2144707"/>
            <a:ext cx="4059936" cy="2743200"/>
            <a:chOff x="658368" y="1621536"/>
            <a:chExt cx="4059936" cy="2743200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658368" y="1621536"/>
              <a:ext cx="4059936" cy="2743200"/>
            </a:xfrm>
            <a:prstGeom prst="homePlate">
              <a:avLst/>
            </a:prstGeom>
            <a:solidFill>
              <a:srgbClr val="D4D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58368" y="2253281"/>
              <a:ext cx="3352800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cap="all" dirty="0">
                  <a:solidFill>
                    <a:srgbClr val="5959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Положение о порядке признания детей находящимися </a:t>
              </a:r>
              <a:br>
                <a:rPr lang="ru-RU" b="1" cap="all" dirty="0">
                  <a:solidFill>
                    <a:srgbClr val="5959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b="1" cap="all" dirty="0">
                  <a:solidFill>
                    <a:srgbClr val="59595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в социально опасном положении</a:t>
              </a:r>
            </a:p>
            <a:p>
              <a:pPr lvl="0" algn="ctr">
                <a:defRPr/>
              </a:pPr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Гл.3,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пт.7-8</a:t>
              </a:r>
              <a:endParaRPr lang="ru-RU" sz="2800" b="1" i="1" dirty="0"/>
            </a:p>
          </p:txBody>
        </p:sp>
      </p:grp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764201743"/>
              </p:ext>
            </p:extLst>
          </p:nvPr>
        </p:nvGraphicFramePr>
        <p:xfrm>
          <a:off x="3878241" y="988818"/>
          <a:ext cx="8128000" cy="539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7391" r="5400" b="68479"/>
          <a:stretch/>
        </p:blipFill>
        <p:spPr bwMode="auto">
          <a:xfrm>
            <a:off x="0" y="6340621"/>
            <a:ext cx="12192000" cy="5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97536"/>
            <a:ext cx="12192000" cy="1879545"/>
            <a:chOff x="0" y="97535"/>
            <a:chExt cx="12192000" cy="1003727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97537"/>
              <a:ext cx="12192000" cy="1003725"/>
            </a:xfrm>
            <a:prstGeom prst="rect">
              <a:avLst/>
            </a:prstGeom>
            <a:solidFill>
              <a:srgbClr val="F0F4F6"/>
            </a:solidFill>
            <a:ln>
              <a:noFill/>
            </a:ln>
            <a:extLst/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sz="25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Методические рекомендации по межведомственному 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взаимодействию  государственных органов, государственных  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иных организации при выявлении неблагоприятной для детей 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обстановки, проведении социального расследования, организации работы с семьями, где дети признаны находящимися 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социально опасном положении</a:t>
              </a:r>
              <a:endPara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flipV="1">
              <a:off x="0" y="97535"/>
              <a:ext cx="1316736" cy="100372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 flipH="1">
              <a:off x="10676238" y="97538"/>
              <a:ext cx="1515762" cy="1003724"/>
            </a:xfrm>
            <a:prstGeom prst="rtTriangle">
              <a:avLst/>
            </a:prstGeom>
            <a:solidFill>
              <a:srgbClr val="A1B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83783900"/>
              </p:ext>
            </p:extLst>
          </p:nvPr>
        </p:nvGraphicFramePr>
        <p:xfrm>
          <a:off x="332437" y="2014149"/>
          <a:ext cx="11527126" cy="473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11173554" y="3676429"/>
            <a:ext cx="2036891" cy="825626"/>
          </a:xfrm>
          <a:prstGeom prst="wedgeRectCallout">
            <a:avLst>
              <a:gd name="adj1" fmla="val -64405"/>
              <a:gd name="adj2" fmla="val 609"/>
            </a:avLst>
          </a:prstGeom>
          <a:solidFill>
            <a:srgbClr val="FFFF00"/>
          </a:solidFill>
          <a:ln w="25400" cap="flat" cmpd="sng" algn="ctr">
            <a:solidFill>
              <a:srgbClr val="9E224E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Обращаем внимание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2216</TotalTime>
  <Words>2245</Words>
  <Application>Microsoft Office PowerPoint</Application>
  <PresentationFormat>Широкоэкранный</PresentationFormat>
  <Paragraphs>442</Paragraphs>
  <Slides>33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Аспект</vt:lpstr>
      <vt:lpstr>  Систематизация работы  по выявлению и дальнейшему сопровождению несовершеннолетних, находящихся  в социально опасном положении  24.02.2021 Школа начинающего педагога социального и педагога-психолога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Систематизация работы  по выявлению и дальнейшему сопровождению несовершеннолетних, находящихся  в социально опасном положении  24.02.2021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деятельности СППС</dc:title>
  <dc:creator>Пользователь Windows</dc:creator>
  <cp:lastModifiedBy>Гомельский СПЦ</cp:lastModifiedBy>
  <cp:revision>190</cp:revision>
  <cp:lastPrinted>2021-02-24T05:36:35Z</cp:lastPrinted>
  <dcterms:created xsi:type="dcterms:W3CDTF">2017-10-10T18:49:20Z</dcterms:created>
  <dcterms:modified xsi:type="dcterms:W3CDTF">2021-02-24T05:38:22Z</dcterms:modified>
</cp:coreProperties>
</file>