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7" r:id="rId2"/>
    <p:sldId id="308" r:id="rId3"/>
    <p:sldId id="256" r:id="rId4"/>
    <p:sldId id="257" r:id="rId5"/>
    <p:sldId id="259" r:id="rId6"/>
    <p:sldId id="260" r:id="rId7"/>
    <p:sldId id="261" r:id="rId8"/>
    <p:sldId id="266" r:id="rId9"/>
    <p:sldId id="268" r:id="rId10"/>
    <p:sldId id="269" r:id="rId11"/>
    <p:sldId id="270" r:id="rId12"/>
    <p:sldId id="271" r:id="rId13"/>
    <p:sldId id="279" r:id="rId14"/>
    <p:sldId id="277" r:id="rId15"/>
    <p:sldId id="274" r:id="rId16"/>
    <p:sldId id="273" r:id="rId17"/>
    <p:sldId id="275" r:id="rId18"/>
    <p:sldId id="280" r:id="rId19"/>
    <p:sldId id="283" r:id="rId20"/>
    <p:sldId id="282" r:id="rId21"/>
    <p:sldId id="285" r:id="rId22"/>
    <p:sldId id="286" r:id="rId23"/>
    <p:sldId id="287" r:id="rId24"/>
    <p:sldId id="288" r:id="rId25"/>
    <p:sldId id="290" r:id="rId26"/>
    <p:sldId id="296" r:id="rId27"/>
    <p:sldId id="291" r:id="rId28"/>
    <p:sldId id="295" r:id="rId29"/>
    <p:sldId id="297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5" r:id="rId40"/>
    <p:sldId id="326" r:id="rId41"/>
    <p:sldId id="32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6E0CF3F-B85F-4D83-8653-AD2D9AC2041B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5F422B6-92D0-4139-863B-70B9BE0F7A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cpp@bspu.by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edu.gov.by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профилактики суицидального риска в УО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229200"/>
            <a:ext cx="8075240" cy="1345336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>
                <a:solidFill>
                  <a:srgbClr val="002060"/>
                </a:solidFill>
              </a:rPr>
              <a:t>Педагог-психолог ГУО</a:t>
            </a:r>
          </a:p>
          <a:p>
            <a:pPr marL="109728" indent="0">
              <a:buNone/>
            </a:pPr>
            <a:r>
              <a:rPr lang="ru-RU" dirty="0">
                <a:solidFill>
                  <a:srgbClr val="002060"/>
                </a:solidFill>
              </a:rPr>
              <a:t>«Средняя школа №12 </a:t>
            </a:r>
            <a:r>
              <a:rPr lang="ru-RU" dirty="0" err="1">
                <a:solidFill>
                  <a:srgbClr val="002060"/>
                </a:solidFill>
              </a:rPr>
              <a:t>г.Гомеля</a:t>
            </a:r>
            <a:r>
              <a:rPr lang="ru-RU" dirty="0">
                <a:solidFill>
                  <a:srgbClr val="002060"/>
                </a:solidFill>
              </a:rPr>
              <a:t>»</a:t>
            </a:r>
          </a:p>
          <a:p>
            <a:pPr marL="109728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Е.Н.Хименкова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21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5832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C00000"/>
                </a:solidFill>
              </a:rPr>
              <a:t>Постановление Минздрав РБ </a:t>
            </a:r>
            <a:br>
              <a:rPr lang="ru-RU" sz="3100" b="1" dirty="0">
                <a:solidFill>
                  <a:srgbClr val="C00000"/>
                </a:solidFill>
              </a:rPr>
            </a:br>
            <a:r>
              <a:rPr lang="ru-RU" sz="3100" b="1" dirty="0">
                <a:solidFill>
                  <a:srgbClr val="C00000"/>
                </a:solidFill>
              </a:rPr>
              <a:t>7/5/13 15.01.2019 </a:t>
            </a:r>
            <a:br>
              <a:rPr lang="ru-RU" sz="3100" b="1" dirty="0">
                <a:solidFill>
                  <a:srgbClr val="C00000"/>
                </a:solidFill>
              </a:rPr>
            </a:br>
            <a:br>
              <a:rPr lang="ru-RU" sz="3100" b="1" dirty="0">
                <a:solidFill>
                  <a:srgbClr val="C00000"/>
                </a:solidFill>
              </a:rPr>
            </a:br>
            <a:r>
              <a:rPr lang="ru-RU" sz="3100" b="1" dirty="0"/>
              <a:t>Об утверждении</a:t>
            </a:r>
            <a:br>
              <a:rPr lang="ru-RU" sz="3100" b="1" dirty="0"/>
            </a:br>
            <a:br>
              <a:rPr lang="ru-RU" sz="3100" b="1" dirty="0"/>
            </a:br>
            <a:r>
              <a:rPr lang="ru-RU" sz="3100" b="1" dirty="0"/>
              <a:t> </a:t>
            </a:r>
            <a:r>
              <a:rPr lang="ru-RU" sz="3100" b="1" dirty="0">
                <a:solidFill>
                  <a:srgbClr val="C00000"/>
                </a:solidFill>
              </a:rPr>
              <a:t>Инструкции</a:t>
            </a:r>
            <a:r>
              <a:rPr lang="ru-RU" sz="3100" b="1" dirty="0"/>
              <a:t> о порядке действий работников учреждений образования, здравоохранения и сотрудников органов внутренних дел при выявлении факторов риска суицидальных действий у несовершеннолетних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220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2528"/>
          </a:xfrm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b="1" dirty="0"/>
              <a:t>Факторы риска суицидальных действий у несовершеннолетнего</a:t>
            </a:r>
            <a:r>
              <a:rPr lang="ru-RU" dirty="0"/>
              <a:t> – внешние или внутренние условия, обстоятельства, провоцирующие несовершеннолетнего совершить осознанные преднамеренные действия, направленные на добровольное лишение себя жизни;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Проявление суицидального поведения</a:t>
            </a:r>
            <a:r>
              <a:rPr lang="ru-RU" dirty="0"/>
              <a:t> – осознанное преднамеренное действие, направленное на добровольное лишение себя жизни (суицидальная попытка или самоубийство), а также проявление суицидальной активности, включающей в себя суицидальные намерения, высказывания, угрозы;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Суицидальные угрозы </a:t>
            </a:r>
            <a:r>
              <a:rPr lang="ru-RU" dirty="0"/>
              <a:t>– намерения и действия, выраженные в устной, письменной или какой-либо иной форме, свидетельствующие о наличии у несовершеннолетнего суицидальной активности и вероятности совершения суицидальных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96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marL="109728" indent="0" algn="just">
              <a:buNone/>
            </a:pPr>
            <a:r>
              <a:rPr lang="ru-RU" sz="2400" b="1" dirty="0">
                <a:solidFill>
                  <a:srgbClr val="C00000"/>
                </a:solidFill>
              </a:rPr>
              <a:t>К факторам </a:t>
            </a:r>
            <a:r>
              <a:rPr lang="ru-RU" sz="2400" b="1" u="sng" dirty="0">
                <a:solidFill>
                  <a:srgbClr val="C00000"/>
                </a:solidFill>
              </a:rPr>
              <a:t>высокого риска </a:t>
            </a:r>
            <a:r>
              <a:rPr lang="ru-RU" sz="2400" b="1" dirty="0">
                <a:solidFill>
                  <a:srgbClr val="C00000"/>
                </a:solidFill>
              </a:rPr>
              <a:t>суицидальных действий </a:t>
            </a:r>
            <a:r>
              <a:rPr lang="ru-RU" sz="2400" dirty="0"/>
              <a:t>у несовершеннолетнего следует относить:</a:t>
            </a:r>
          </a:p>
          <a:p>
            <a:pPr marL="109728" indent="0" algn="just">
              <a:buNone/>
            </a:pPr>
            <a:endParaRPr lang="ru-RU" sz="2400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400" dirty="0"/>
              <a:t>сведения о совершении попытки суицида;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400" dirty="0"/>
              <a:t>намеренное нанесение самоповреждений;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400" dirty="0"/>
              <a:t>демонстрация суицидальных угроз.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061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267808"/>
          </a:xfrm>
        </p:spPr>
        <p:txBody>
          <a:bodyPr>
            <a:normAutofit fontScale="85000" lnSpcReduction="20000"/>
          </a:bodyPr>
          <a:lstStyle/>
          <a:p>
            <a:pPr marL="109728" indent="0" algn="just">
              <a:buNone/>
            </a:pPr>
            <a:r>
              <a:rPr lang="ru-RU" sz="2400" dirty="0"/>
              <a:t>При </a:t>
            </a:r>
            <a:r>
              <a:rPr lang="ru-RU" sz="2400" b="1" u="sng" dirty="0"/>
              <a:t>получении информации о несовершеннолетнем, </a:t>
            </a:r>
            <a:r>
              <a:rPr lang="ru-RU" sz="2400" b="1" i="1" u="sng" dirty="0"/>
              <a:t>демонстрирующем прямые суицидальные угрозы и (или) находящемся в состоянии активных суицидальных действий</a:t>
            </a:r>
            <a:r>
              <a:rPr lang="ru-RU" sz="2400" dirty="0"/>
              <a:t>, субъекты профилактики принимают необходимые меры по предотвращению совершения суицида несовершеннолетним и </a:t>
            </a:r>
            <a:r>
              <a:rPr lang="ru-RU" sz="2400" b="1" dirty="0"/>
              <a:t>осуществляют незамедлительное выполнение мероприятий</a:t>
            </a:r>
            <a:r>
              <a:rPr lang="ru-RU" sz="2400" dirty="0"/>
              <a:t>, изложенных в пунктах 8, 9, 11–13 настоящей Инструкции, </a:t>
            </a:r>
            <a:r>
              <a:rPr lang="ru-RU" sz="2400" b="1" u="sng" dirty="0"/>
              <a:t>в целях информирования законного представителя о суицидальных действиях несовершеннолетнего и обеспечения оказания ему своевременной психологической и медицинской помощи в порядке</a:t>
            </a:r>
            <a:r>
              <a:rPr lang="ru-RU" sz="2400" dirty="0"/>
              <a:t>, установленном законодательством.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515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907768"/>
          </a:xfrm>
        </p:spPr>
        <p:txBody>
          <a:bodyPr>
            <a:normAutofit fontScale="77500" lnSpcReduction="20000"/>
          </a:bodyPr>
          <a:lstStyle/>
          <a:p>
            <a:pPr marL="109728" indent="0" algn="just">
              <a:buNone/>
            </a:pPr>
            <a:r>
              <a:rPr lang="ru-RU" sz="2400" b="1" dirty="0"/>
              <a:t>В случае выявления факторов риска суицидальных действий у несовершеннолетнего либо получения соответствующей информации педагогические работники </a:t>
            </a:r>
            <a:r>
              <a:rPr lang="ru-RU" sz="2400" b="1" u="sng" dirty="0"/>
              <a:t>в течение одного рабочего дня с момента выявления или поступления информации </a:t>
            </a:r>
            <a:r>
              <a:rPr lang="ru-RU" sz="2400" b="1" dirty="0"/>
              <a:t>предлагают несовершеннолетнему, его законному представителю психологическую помощь </a:t>
            </a:r>
            <a:r>
              <a:rPr lang="ru-RU" sz="2400" dirty="0"/>
              <a:t>и социально-педагогическую поддержку в учреждении образования, </a:t>
            </a:r>
            <a:r>
              <a:rPr lang="ru-RU" sz="2400" b="1" dirty="0"/>
              <a:t>в случае их согласия – </a:t>
            </a:r>
            <a:r>
              <a:rPr lang="ru-RU" sz="2400" b="1" i="1" dirty="0"/>
              <a:t>обеспечивают оказание несовершеннолетнему и его законному представителю психологической помощи </a:t>
            </a:r>
            <a:r>
              <a:rPr lang="ru-RU" sz="2400" dirty="0"/>
              <a:t>и социально-педагогической поддержки в учреждении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049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sz="2600" dirty="0"/>
              <a:t>Субъекты профилактики </a:t>
            </a:r>
            <a:r>
              <a:rPr lang="ru-RU" sz="2600" u="sng" dirty="0"/>
              <a:t>при выявлении факторов риска суицидальных действий у несовершеннолетнего </a:t>
            </a:r>
            <a:r>
              <a:rPr lang="ru-RU" sz="2600" b="1" u="sng" dirty="0"/>
              <a:t>с </a:t>
            </a:r>
            <a:r>
              <a:rPr lang="ru-RU" sz="2600" b="1" dirty="0"/>
              <a:t>письменного согласия законного представителя несовершеннолетнего</a:t>
            </a:r>
            <a:r>
              <a:rPr lang="ru-RU" sz="2600" dirty="0"/>
              <a:t>, </a:t>
            </a:r>
            <a:r>
              <a:rPr lang="ru-RU" sz="2600" b="1" u="sng" dirty="0"/>
              <a:t>оформленного по форме согласно приложению</a:t>
            </a:r>
            <a:r>
              <a:rPr lang="ru-RU" sz="2600" b="1" dirty="0"/>
              <a:t>, в </a:t>
            </a:r>
            <a:r>
              <a:rPr lang="ru-RU" sz="2600" b="1" u="sng" dirty="0"/>
              <a:t>течение одного рабочего дня </a:t>
            </a:r>
            <a:r>
              <a:rPr lang="ru-RU" sz="2600" dirty="0"/>
              <a:t>направляют информацию о несовершеннолетнем: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 в учреждение образования по месту обучения несовершеннолетнего,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организацию здравоохранения, оказывающую психиатрическую (психотерапевтическую) и психологическую помощь,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 по месту жительства (месту пребывания) несовершеннолетнего.</a:t>
            </a:r>
          </a:p>
          <a:p>
            <a:pPr marL="109728" indent="0">
              <a:buNone/>
            </a:pPr>
            <a:endParaRPr lang="ru-RU" sz="2600" dirty="0"/>
          </a:p>
          <a:p>
            <a:pPr marL="109728" indent="0">
              <a:buNone/>
            </a:pPr>
            <a:r>
              <a:rPr lang="ru-RU" sz="2600" b="1" dirty="0"/>
              <a:t>В информации указываются: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 фамилия, собственное имя, отчество (если таковое имеется) несовершеннолетнего,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дата рождения,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адрес места жительства (места пребывания) несовершеннолетнего,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dirty="0"/>
              <a:t>сведения о его законных представителях,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b="1" dirty="0"/>
              <a:t>имеющиеся факторы риска суицидальных действий у несовершеннолетнего,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b="1" dirty="0"/>
              <a:t>проявления суицидального поведения,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600" b="1" dirty="0"/>
              <a:t>предпринятые меры, их эффективность.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092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u="sng" dirty="0"/>
              <a:t>При выявлении </a:t>
            </a:r>
            <a:r>
              <a:rPr lang="ru-RU" i="1" u="sng" dirty="0"/>
              <a:t>факторов риска суицидальных действий </a:t>
            </a:r>
            <a:r>
              <a:rPr lang="ru-RU" dirty="0"/>
              <a:t>у несовершеннолетнего </a:t>
            </a:r>
            <a:r>
              <a:rPr lang="ru-RU" b="1" dirty="0"/>
              <a:t>субъекты профилактики в течение одного рабочего дня информируют законного представителя несовершеннолетнего </a:t>
            </a:r>
            <a:r>
              <a:rPr lang="ru-RU" b="1" u="sng" dirty="0"/>
              <a:t>о возможностях</a:t>
            </a:r>
            <a:r>
              <a:rPr lang="ru-RU" dirty="0"/>
              <a:t>:</a:t>
            </a:r>
          </a:p>
          <a:p>
            <a:pPr marL="109728" indent="0" algn="just">
              <a:buNone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получения психологической помощи и социально-педагогической поддержки в учреждении образования по месту обучения несовершеннолетнего;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получения психиатрической (психотерапевтической) и психологической помощи в организации здравоохранения, оказывающей указанные виды помощи, по месту жительства (месту пребывания) несовершеннолетнего;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ограничения доступа к информации глобальной компьютерной сети Интернет, которая может причинить вред здоровью и развитию детей, поставщиками интернет-услуг по запросу пользователей, а также путем установления на персональный компьютер программного обеспечения с функцией «родительского контроля».</a:t>
            </a:r>
          </a:p>
          <a:p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246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5953848"/>
          </a:xfrm>
        </p:spPr>
        <p:txBody>
          <a:bodyPr>
            <a:normAutofit fontScale="55000" lnSpcReduction="20000"/>
          </a:bodyPr>
          <a:lstStyle/>
          <a:p>
            <a:pPr marL="109728" indent="0" algn="ctr">
              <a:buNone/>
            </a:pPr>
            <a:r>
              <a:rPr lang="ru-RU" dirty="0"/>
              <a:t>Форма</a:t>
            </a:r>
          </a:p>
          <a:p>
            <a:pPr marL="109728" indent="0">
              <a:buNone/>
            </a:pPr>
            <a:r>
              <a:rPr lang="ru-RU" dirty="0"/>
              <a:t>Руководителю _________________________________________________________</a:t>
            </a:r>
          </a:p>
          <a:p>
            <a:pPr marL="109728" indent="0">
              <a:buNone/>
            </a:pPr>
            <a:r>
              <a:rPr lang="ru-RU" dirty="0"/>
              <a:t>(фамилия, собственное имя, отчество (если таковое имеется)</a:t>
            </a:r>
          </a:p>
          <a:p>
            <a:pPr marL="109728" indent="0">
              <a:buNone/>
            </a:pPr>
            <a:r>
              <a:rPr lang="ru-RU" dirty="0"/>
              <a:t>____________________________________________________________________</a:t>
            </a:r>
          </a:p>
          <a:p>
            <a:pPr marL="109728" indent="0">
              <a:buNone/>
            </a:pPr>
            <a:r>
              <a:rPr lang="ru-RU" dirty="0"/>
              <a:t>(наименование учреждения образования, здравоохранения)</a:t>
            </a:r>
          </a:p>
          <a:p>
            <a:pPr marL="109728" indent="0">
              <a:buNone/>
            </a:pPr>
            <a:r>
              <a:rPr lang="ru-RU" dirty="0"/>
              <a:t>от ______________________________________________________(фамилия, собственное имя, отчество (если таковое имеется)законного представителя несовершеннолетнего)</a:t>
            </a:r>
          </a:p>
          <a:p>
            <a:pPr marL="109728" indent="0">
              <a:buNone/>
            </a:pPr>
            <a:r>
              <a:rPr lang="ru-RU" dirty="0"/>
              <a:t>адрес проживания ________________________________________________________________________________ ________________________________________________________</a:t>
            </a:r>
          </a:p>
          <a:p>
            <a:pPr marL="109728" indent="0">
              <a:buNone/>
            </a:pPr>
            <a:r>
              <a:rPr lang="ru-RU" dirty="0"/>
              <a:t>Я, __________________________________________________________________, </a:t>
            </a:r>
          </a:p>
          <a:p>
            <a:pPr marL="109728" indent="0">
              <a:buNone/>
            </a:pPr>
            <a:r>
              <a:rPr lang="ru-RU" dirty="0"/>
              <a:t>согласен(фамилия, собственное имя, отчество (если таковое имеется)законного представителя несовершеннолетнего )с представлением сведений о несовершеннолетнем_____________________________________________________________________________(фамилия, собственное имя, отчество (если таковое имеется) несовершеннолетнего)</a:t>
            </a:r>
          </a:p>
          <a:p>
            <a:pPr marL="109728" indent="0">
              <a:buNone/>
            </a:pPr>
            <a:r>
              <a:rPr lang="ru-RU" dirty="0"/>
              <a:t>в ________________________________________________________________________________________________________________________________________</a:t>
            </a:r>
          </a:p>
          <a:p>
            <a:pPr marL="109728" indent="0">
              <a:buNone/>
            </a:pPr>
            <a:r>
              <a:rPr lang="ru-RU" dirty="0"/>
              <a:t>(наименование учреждения образования, здравоохранения)___________________________________________________________________________________________________________________________</a:t>
            </a:r>
          </a:p>
          <a:p>
            <a:pPr marL="109728" indent="0">
              <a:buNone/>
            </a:pPr>
            <a:r>
              <a:rPr lang="ru-RU" dirty="0"/>
              <a:t>(дата)                                                             (подпись)                                                (инициалы, фамилия)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208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algn="ctr"/>
            <a:r>
              <a:rPr lang="ru-RU" sz="2200" dirty="0"/>
              <a:t>Приложение 5 к Инструктивно-методическому письму «Особенности организации воспитательной и идеологической работы в учреждениях общего среднего образования в 2017/2018 учебном году»</a:t>
            </a: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sz="2400" b="1" dirty="0">
                <a:solidFill>
                  <a:srgbClr val="C00000"/>
                </a:solidFill>
              </a:rPr>
              <a:t>МЕТОДИЧЕСКИЕ РЕКОМЕНДАЦИИ ПО ОРГАНИЗАЦИИ РАБОТЫ ПО ПРОФИЛАКТИКЕ СУИЦИДАЛЬНОГО ПОВЕДЕНИЯ ОБУЧАЮЩИХСЯ И ВОВЛЕЧЕНИЯ ДЕТЕЙ И ПОДРОСТКОВ В АКТИВНЫЕ ДЕСТРУКТИВНЫЕ СООБЩЕСТВА И ИГРЫ</a:t>
            </a:r>
            <a:br>
              <a:rPr lang="ru-RU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2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1800" dirty="0"/>
              <a:t>В учреждениях образования деятельность по профилактике</a:t>
            </a:r>
            <a:r>
              <a:rPr lang="ru-RU" sz="1800" b="1" dirty="0"/>
              <a:t> </a:t>
            </a:r>
            <a:r>
              <a:rPr lang="ru-RU" sz="1800" dirty="0"/>
              <a:t>суицидального поведения обучающихся и вовлечения детей и подростков в активные деструктивные сообщества и игры должна включать: </a:t>
            </a:r>
            <a:r>
              <a:rPr lang="ru-RU" sz="1800" i="1" dirty="0"/>
              <a:t>первичную (общую), вторичную и третичную профилактику суицидального поведения обучающихся.</a:t>
            </a:r>
          </a:p>
          <a:p>
            <a:pPr marL="109728" indent="0" algn="just">
              <a:buNone/>
            </a:pPr>
            <a:endParaRPr lang="ru-RU" sz="1800" dirty="0"/>
          </a:p>
          <a:p>
            <a:pPr marL="109728" indent="0" algn="just">
              <a:buNone/>
            </a:pPr>
            <a:r>
              <a:rPr lang="ru-RU" sz="1800" b="1" i="1" dirty="0"/>
              <a:t>ПЕРВИЧНАЯ (ОБЩАЯ) ПРОФИЛАКТИКА</a:t>
            </a:r>
            <a:r>
              <a:rPr lang="ru-RU" sz="1800" b="1" dirty="0"/>
              <a:t> </a:t>
            </a:r>
            <a:r>
              <a:rPr lang="ru-RU" sz="1800" dirty="0"/>
              <a:t>проводится на протяжении всего учебного года и предназначена для всех обучающихся, направлена на: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1800" dirty="0"/>
              <a:t> воспитание позитивно ориентированной личности,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1800" dirty="0"/>
              <a:t>формирование культуры здорового образа жизни,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1800" dirty="0"/>
              <a:t> ценностных ориентаций,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1800" dirty="0"/>
              <a:t> укрепление психического здоровья несовершеннолетних,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1800" dirty="0"/>
              <a:t>формирование у них навыков конструктивного взаимодействия с окружающими,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1800" dirty="0"/>
              <a:t> развитие коммуникативных способностей.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70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301608" cy="2002904"/>
          </a:xfrm>
        </p:spPr>
        <p:txBody>
          <a:bodyPr>
            <a:normAutofit/>
          </a:bodyPr>
          <a:lstStyle/>
          <a:p>
            <a:r>
              <a:rPr lang="ru-RU" dirty="0"/>
              <a:t>Я использую слайды Республиканского центра психологической помощи.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497464"/>
          </a:xfrm>
        </p:spPr>
        <p:txBody>
          <a:bodyPr/>
          <a:lstStyle/>
          <a:p>
            <a:r>
              <a:rPr lang="ru-RU" dirty="0"/>
              <a:t>Адрес: </a:t>
            </a:r>
            <a:r>
              <a:rPr lang="ru-RU" dirty="0" err="1"/>
              <a:t>г.Минск</a:t>
            </a:r>
            <a:r>
              <a:rPr lang="ru-RU" dirty="0"/>
              <a:t> ул.Чюрлёниса,3 </a:t>
            </a:r>
          </a:p>
          <a:p>
            <a:r>
              <a:rPr lang="ru-RU" dirty="0"/>
              <a:t>(1 этаж общежития №8 БГПУ)</a:t>
            </a:r>
          </a:p>
          <a:p>
            <a:r>
              <a:rPr lang="en-US" dirty="0"/>
              <a:t>E-mail</a:t>
            </a:r>
            <a:r>
              <a:rPr lang="ru-RU" dirty="0"/>
              <a:t>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rcpp@bspu.by</a:t>
            </a:r>
            <a:endParaRPr lang="ru-RU" dirty="0"/>
          </a:p>
          <a:p>
            <a:r>
              <a:rPr lang="ru-RU" dirty="0"/>
              <a:t>Телефон: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+375 17 300 1006</a:t>
            </a:r>
          </a:p>
        </p:txBody>
      </p:sp>
    </p:spTree>
    <p:extLst>
      <p:ext uri="{BB962C8B-B14F-4D97-AF65-F5344CB8AC3E}">
        <p14:creationId xmlns:p14="http://schemas.microsoft.com/office/powerpoint/2010/main" val="2448130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55000" lnSpcReduction="20000"/>
          </a:bodyPr>
          <a:lstStyle/>
          <a:p>
            <a:pPr marL="109728" indent="0" algn="just">
              <a:buNone/>
            </a:pPr>
            <a:r>
              <a:rPr lang="ru-RU" b="1" i="1" dirty="0"/>
              <a:t>ВТОРИЧНАЯ ПРОФИЛАКТИКА </a:t>
            </a:r>
            <a:r>
              <a:rPr lang="ru-RU" dirty="0"/>
              <a:t>проводится в </a:t>
            </a:r>
            <a:r>
              <a:rPr lang="ru-RU" b="1" u="sng" dirty="0"/>
              <a:t>начале учебного года,</a:t>
            </a:r>
            <a:r>
              <a:rPr lang="ru-RU" u="sng" dirty="0"/>
              <a:t> а также </a:t>
            </a:r>
            <a:r>
              <a:rPr lang="ru-RU" b="1" u="sng" dirty="0"/>
              <a:t>при поступлении информации о каждом несовершеннолетнем, склонном к суицидальному поведению, совершившим суицидальную попытку, вовлеченном в деструктивные Интернет-сообщества</a:t>
            </a:r>
            <a:r>
              <a:rPr lang="ru-RU" dirty="0"/>
              <a:t>, и направлена на: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b="1" i="1" dirty="0"/>
              <a:t>выявление факторов риска, </a:t>
            </a:r>
            <a:r>
              <a:rPr lang="ru-RU" dirty="0"/>
              <a:t>провоцирующих суицидальные наклонности,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b="1" dirty="0"/>
              <a:t>на своевременное выявление учащихся, имеющих измененное психоэмоциональное состояние, склонных к </a:t>
            </a:r>
            <a:r>
              <a:rPr lang="ru-RU" b="1" dirty="0" err="1"/>
              <a:t>суицидоопасному</a:t>
            </a:r>
            <a:r>
              <a:rPr lang="ru-RU" b="1" dirty="0"/>
              <a:t> поведению. 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Организация и проведение мероприятий вторичной профилактики должны быть </a:t>
            </a:r>
            <a:r>
              <a:rPr lang="ru-RU" b="1" i="1" dirty="0"/>
              <a:t>направлены на изучение учащихся с учетом их личностных особенностей, модели поведения, кризисных ситуаций или негативных жизненных событий. </a:t>
            </a:r>
          </a:p>
          <a:p>
            <a:pPr marL="109728" indent="0" algn="just">
              <a:buNone/>
            </a:pPr>
            <a:endParaRPr lang="ru-RU" b="1" i="1" dirty="0"/>
          </a:p>
          <a:p>
            <a:pPr marL="109728" indent="0" algn="just">
              <a:buNone/>
            </a:pPr>
            <a:r>
              <a:rPr lang="ru-RU" dirty="0"/>
              <a:t>На этом этапе предусмотрено </a:t>
            </a:r>
            <a:r>
              <a:rPr lang="ru-RU" b="1" i="1" dirty="0"/>
              <a:t>проведение индивидуальных и групповых занятий с обучающимися, имеющими высокий суицидальный риск</a:t>
            </a:r>
            <a:r>
              <a:rPr lang="ru-RU" dirty="0"/>
              <a:t>, по обучению: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 социальным и поведенческим навыкам,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 снятию эмоционального напряжения,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 развитию </a:t>
            </a:r>
            <a:r>
              <a:rPr lang="ru-RU" dirty="0" err="1"/>
              <a:t>фрустрационной</a:t>
            </a:r>
            <a:r>
              <a:rPr lang="ru-RU" dirty="0"/>
              <a:t> толерантности и др. 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Важным является </a:t>
            </a:r>
            <a:r>
              <a:rPr lang="ru-RU" b="1" dirty="0"/>
              <a:t>проведение обучающих тренингов для </a:t>
            </a:r>
            <a:r>
              <a:rPr lang="ru-RU" b="1" u="sng" dirty="0"/>
              <a:t>педагогов</a:t>
            </a:r>
            <a:r>
              <a:rPr lang="ru-RU" b="1" dirty="0"/>
              <a:t> и </a:t>
            </a:r>
            <a:r>
              <a:rPr lang="ru-RU" b="1" u="sng" dirty="0"/>
              <a:t>родителей</a:t>
            </a:r>
            <a:r>
              <a:rPr lang="ru-RU" b="1" dirty="0"/>
              <a:t> по повышению компетентности в области: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распознавания маркеров суицидального риска,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путях действия в кризисных ситуациях.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883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endParaRPr lang="ru-RU" b="1" i="1" dirty="0"/>
          </a:p>
          <a:p>
            <a:pPr marL="109728" indent="0" algn="just">
              <a:buNone/>
            </a:pPr>
            <a:r>
              <a:rPr lang="ru-RU" b="1" i="1" dirty="0"/>
              <a:t>ТРЕТИЧНАЯ ПРОФИЛАКТИКА</a:t>
            </a:r>
            <a:r>
              <a:rPr lang="ru-RU" b="1" dirty="0"/>
              <a:t> </a:t>
            </a:r>
            <a:r>
              <a:rPr lang="ru-RU" dirty="0"/>
              <a:t>направлена на </a:t>
            </a:r>
            <a:r>
              <a:rPr lang="ru-RU" b="1" dirty="0"/>
              <a:t>снижение последствий и уменьшение вероятности </a:t>
            </a:r>
            <a:r>
              <a:rPr lang="ru-RU" b="1" dirty="0" err="1"/>
              <a:t>парасуицида</a:t>
            </a:r>
            <a:r>
              <a:rPr lang="ru-RU" b="1" dirty="0"/>
              <a:t>, </a:t>
            </a:r>
            <a:r>
              <a:rPr lang="ru-RU" dirty="0"/>
              <a:t>включает в себя социально-педагогическую поддержку и психологическую помощь </a:t>
            </a:r>
            <a:r>
              <a:rPr lang="ru-RU" dirty="0" err="1"/>
              <a:t>суициденту</a:t>
            </a:r>
            <a:r>
              <a:rPr lang="ru-RU" dirty="0"/>
              <a:t> и его социальному окружению.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В первую очередь, </a:t>
            </a:r>
            <a:r>
              <a:rPr lang="ru-RU" b="1" dirty="0"/>
              <a:t>адресатом этого профилактического уровня становятся обучающиеся, совершившие попытку суицида, с которыми проводится индивидуальная коррекционная работа, а также организуются консультации для законных представителей и педагогов</a:t>
            </a:r>
            <a:r>
              <a:rPr lang="ru-RU" dirty="0"/>
              <a:t>. </a:t>
            </a:r>
            <a:r>
              <a:rPr lang="ru-RU" i="1" dirty="0"/>
              <a:t>Обращаем внимание, что при условии сохранения источника боли (фрустрации, конфликта и т.п.) несовершеннолетний может предпринять вторую попытку «бегства» от проблемы.</a:t>
            </a:r>
          </a:p>
          <a:p>
            <a:pPr marL="109728" indent="0" algn="just">
              <a:buNone/>
            </a:pPr>
            <a:endParaRPr lang="ru-RU" i="1" dirty="0"/>
          </a:p>
          <a:p>
            <a:pPr marL="109728" indent="0" algn="just">
              <a:buNone/>
            </a:pPr>
            <a:r>
              <a:rPr lang="ru-RU" dirty="0"/>
              <a:t>Важно информировать обучающегося и его законных представителей об имеющихся психологических службах в городе (районе), телефонах доверия (рассказать, для чего они существуют, как работают, оставить их номера телефонов). С согласия законных представителей несовершеннолетнего организации здравоохранения оказывают специализированную медицинскую и психологическую помощь несовершеннолетним, в отношении которых имеются достоверные данные о наличии </a:t>
            </a:r>
            <a:r>
              <a:rPr lang="ru-RU" dirty="0" err="1"/>
              <a:t>суицидопасного</a:t>
            </a:r>
            <a:r>
              <a:rPr lang="ru-RU" dirty="0"/>
              <a:t>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36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b="1" dirty="0"/>
              <a:t>У педагога-психолога основные задачи профилактики суицидов</a:t>
            </a:r>
            <a:r>
              <a:rPr lang="ru-RU" dirty="0"/>
              <a:t>, суицидальных попыток и вовлечения детей и подростков в активные деструктивные сообщества, игры, имеющие суицидальный контент:</a:t>
            </a:r>
          </a:p>
          <a:p>
            <a:pPr marL="109728" indent="0" algn="just">
              <a:buNone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содействовать гармонизации социально-психологического климата в учреждении образования;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изучить особенности психолого-педагогического статуса обучающихся, с последующим выявлением молодых людей, нуждающихся в незамедлительной помощи;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повысить компетентность педагогов и родителей (законных представителей) в области профилактики </a:t>
            </a:r>
            <a:r>
              <a:rPr lang="ru-RU" dirty="0" err="1"/>
              <a:t>суицидоопасного</a:t>
            </a:r>
            <a:r>
              <a:rPr lang="ru-RU" dirty="0"/>
              <a:t> поведения, безопасного использования Интернет ресурсов, рисков и угроз, связанных с использованием Интернета;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оказать своевременную, эффективную индивидуально-ориентированную социально-педагогическую поддержку и психологическую помощь обучающимся, имеющим трудности в социализации, в общении со сверстниками, конфликтные взаимоотношения с родителями и т.д., обратив особое внимание на учащихся, имеющих статус изолированных в классе (группе).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641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184576"/>
          </a:xfrm>
        </p:spPr>
        <p:txBody>
          <a:bodyPr>
            <a:normAutofit fontScale="77500" lnSpcReduction="20000"/>
          </a:bodyPr>
          <a:lstStyle/>
          <a:p>
            <a:pPr marL="109728" indent="0" algn="just">
              <a:buNone/>
            </a:pPr>
            <a:r>
              <a:rPr lang="ru-RU" sz="2600" b="1" dirty="0"/>
              <a:t>Основные направления деятельности</a:t>
            </a:r>
            <a:r>
              <a:rPr lang="ru-RU" sz="2600" dirty="0"/>
              <a:t> субъектов образовательных отношений учреждений образования по профилактике </a:t>
            </a:r>
            <a:r>
              <a:rPr lang="ru-RU" sz="2600" dirty="0" err="1"/>
              <a:t>суицидоопасного</a:t>
            </a:r>
            <a:r>
              <a:rPr lang="ru-RU" sz="2600" dirty="0"/>
              <a:t> поведения и вовлечения учащихся в активные деструктивные сообщества и игры:</a:t>
            </a:r>
          </a:p>
          <a:p>
            <a:pPr marL="109728" indent="0" algn="just">
              <a:buNone/>
            </a:pPr>
            <a:endParaRPr lang="ru-RU" sz="2600" i="1" dirty="0"/>
          </a:p>
          <a:p>
            <a:pPr marL="109728" indent="0" algn="just">
              <a:buNone/>
            </a:pPr>
            <a:r>
              <a:rPr lang="ru-RU" sz="2600" b="1" i="1" dirty="0"/>
              <a:t>1. Создание эффективной системы взаимодействия педагогических работников (классных руководителей, кураторов, мастеров, учителей предметников, специалистов СППС) с сотрудниками органов внутренних дел и специалистами организаций здравоохранения.</a:t>
            </a:r>
          </a:p>
          <a:p>
            <a:pPr marL="681228" indent="-571500" algn="just">
              <a:buAutoNum type="romanUcPeriod"/>
            </a:pPr>
            <a:endParaRPr lang="ru-RU" sz="2600" dirty="0"/>
          </a:p>
          <a:p>
            <a:pPr marL="109728" indent="0" algn="just">
              <a:buNone/>
            </a:pPr>
            <a:r>
              <a:rPr lang="ru-RU" sz="2600" dirty="0"/>
              <a:t>При получении информации от педагогических работников, сотрудников органов внутренних дел, специалистов учреждений здравоохранения, иных заинтересованных субъектов профилактики о несовершеннолетних, вовлеченных в активные сообщества и игры, имеющие суицидальный контент, учреждениям образования рекомендуется вести </a:t>
            </a:r>
            <a:r>
              <a:rPr lang="ru-RU" sz="2600" b="1" dirty="0"/>
              <a:t>«Журнал учета информации о несовершеннолетних, вовлеченных в активные сообщества и игры, имеющие суицидальный контент»</a:t>
            </a:r>
            <a:endParaRPr lang="ru-RU" sz="26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997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043492"/>
              </p:ext>
            </p:extLst>
          </p:nvPr>
        </p:nvGraphicFramePr>
        <p:xfrm>
          <a:off x="436871" y="1970550"/>
          <a:ext cx="8229601" cy="289861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76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1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7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4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94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5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975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30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№ п/п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Фамилия,  имя,  отчество  несовершеннолетнего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Число, месяц, год рождения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Адрес места жительства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Дата поступления информации, № входящего документа   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От кого поступила информация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Оказанная помощь несовершеннолетнему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Оказанная помощь законным представителям несовершеннолетнего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6" marR="5861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0738" y="908720"/>
            <a:ext cx="8279904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 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учета информации о несовершеннолетних,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вовлеченных в активные сообщества и игры, имеющие суицидальный контент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252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435280" cy="5953848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b="1" dirty="0"/>
              <a:t>2. </a:t>
            </a:r>
            <a:r>
              <a:rPr lang="ru-RU" b="1" i="1" dirty="0"/>
              <a:t>Своевременное выявление учащихся с изменениями психоэмоционального состояния, склонных к </a:t>
            </a:r>
            <a:r>
              <a:rPr lang="ru-RU" b="1" i="1" dirty="0" err="1"/>
              <a:t>суицидоопасному</a:t>
            </a:r>
            <a:r>
              <a:rPr lang="ru-RU" b="1" i="1" dirty="0"/>
              <a:t> поведению.</a:t>
            </a:r>
          </a:p>
          <a:p>
            <a:pPr marL="109728" indent="0" algn="just">
              <a:buNone/>
            </a:pPr>
            <a:r>
              <a:rPr lang="ru-RU" dirty="0"/>
              <a:t>Тестовые методики, опросники и анкеты являются одними из наиболее распространенных диагностических инструментов, используемых при оценке суицидального риска.  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При обследовании педагоги-психологи учреждений образования </a:t>
            </a:r>
            <a:r>
              <a:rPr lang="ru-RU" b="1" dirty="0"/>
              <a:t>должны соблюдать важнейший методический </a:t>
            </a:r>
            <a:r>
              <a:rPr lang="ru-RU" b="1" i="1" u="sng" dirty="0"/>
              <a:t>принцип комплексной психодиагностики</a:t>
            </a:r>
            <a:r>
              <a:rPr lang="ru-RU" u="sng" dirty="0"/>
              <a:t>:</a:t>
            </a:r>
            <a:r>
              <a:rPr lang="ru-RU" dirty="0"/>
              <a:t> применять методы психолого-педагогического наблюдения, беседы, бланкового тестирования с использованием бумажных сборов данных и обработки и (или) проведения автоматизированного психологического тестирования путем заполнения компьютерных вариантов тестов.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В работе специалистов СППС учреждений общего среднего, профессионально-технического, среднего специального и высшего образования психодиагностические </a:t>
            </a:r>
            <a:r>
              <a:rPr lang="ru-RU" b="1" u="sng" dirty="0"/>
              <a:t>методики должны использоваться выборочно, соответствовать возрасту несовершеннолетних и задачам обследования.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В целях получения объективной информации обработку данных, подготовку выводов и рекомендаций целесообразно проводить специалистам СППС учреждения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382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55000" lnSpcReduction="20000"/>
          </a:bodyPr>
          <a:lstStyle/>
          <a:p>
            <a:pPr marL="109728" indent="0" algn="just">
              <a:buNone/>
            </a:pPr>
            <a:endParaRPr lang="ru-RU" b="1" i="1" dirty="0"/>
          </a:p>
          <a:p>
            <a:pPr marL="109728" indent="0" algn="just">
              <a:buNone/>
            </a:pPr>
            <a:endParaRPr lang="ru-RU" sz="2900" b="1" i="1" dirty="0"/>
          </a:p>
          <a:p>
            <a:pPr marL="109728" indent="0" algn="just">
              <a:buNone/>
            </a:pPr>
            <a:r>
              <a:rPr lang="ru-RU" sz="2900" b="1" i="1" dirty="0"/>
              <a:t>3. Повышение компетентности законных представителей и педагогов в области профилактики </a:t>
            </a:r>
            <a:r>
              <a:rPr lang="ru-RU" sz="2900" b="1" i="1" dirty="0" err="1"/>
              <a:t>суицидоопасного</a:t>
            </a:r>
            <a:r>
              <a:rPr lang="ru-RU" sz="2900" b="1" i="1" dirty="0"/>
              <a:t> поведения и безопасного использования Интернет ресурсов, рисков и угроз, связанных с использованием Интернета.</a:t>
            </a:r>
          </a:p>
          <a:p>
            <a:pPr marL="109728" indent="0" algn="just">
              <a:buNone/>
            </a:pPr>
            <a:endParaRPr lang="ru-RU" b="1" i="1" dirty="0"/>
          </a:p>
          <a:p>
            <a:pPr marL="109728" indent="0" algn="just">
              <a:buNone/>
            </a:pPr>
            <a:r>
              <a:rPr lang="ru-RU" dirty="0"/>
              <a:t>Учреждениям образования </a:t>
            </a:r>
            <a:r>
              <a:rPr lang="ru-RU" b="1" i="1" dirty="0"/>
              <a:t>при проведении информационно-просветительской работы необходимо привлекать</a:t>
            </a:r>
            <a:r>
              <a:rPr lang="ru-RU" dirty="0"/>
              <a:t>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сотрудников органов внутренних дел для освещения вопросов правовой ответственности и безопасного нахождения обучающихся в Интернет-пространстве и др.;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специалистов организаций здравоохранения для освещения вопросов возникновения и медико-социальных последствий игровой зависимости в молодежной среде; оказания помощи подросткам, находящимся в состоянии острого кризиса; организации работы номеров «Телефона доверия», «Горячих линий» и др.</a:t>
            </a:r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При организации информационно-просветительской работы с законными представителями специалистам СППС необходимо уделять внимание вопросам психологического здоровья детей, раскрывая особенности психоэмоционального состояния несовершеннолетних и др. 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Для разработки материалов и действенного алгоритма профилактических мер специалистам СППС рекомендуется использовать </a:t>
            </a:r>
            <a:r>
              <a:rPr lang="ru-RU" b="1" dirty="0"/>
              <a:t>учебно-методические пособия и иные издания, рекомендованные Министерством образования Республики Беларусь</a:t>
            </a:r>
            <a:r>
              <a:rPr lang="ru-RU" dirty="0"/>
              <a:t>, перечень которых размещен на сайте Министерства образования Республики Беларусь </a:t>
            </a:r>
            <a:r>
              <a:rPr lang="ru-RU" u="sng" dirty="0">
                <a:hlinkClick r:id="rId2"/>
              </a:rPr>
              <a:t>http://edu.gov.by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081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4896544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ru-RU" sz="2200" dirty="0"/>
              <a:t>Психодиагностическое исследование суицидального поведения обучающихся проводится </a:t>
            </a:r>
            <a:r>
              <a:rPr lang="ru-RU" sz="2200" b="1" i="1" dirty="0"/>
              <a:t>не реже одного раза в год</a:t>
            </a:r>
            <a:r>
              <a:rPr lang="ru-RU" sz="2200" b="1" dirty="0"/>
              <a:t>, </a:t>
            </a:r>
            <a:r>
              <a:rPr lang="ru-RU" sz="2200" b="1" u="sng" dirty="0"/>
              <a:t>рекомендуемый период проведения – начало учебного года (до 1 ноября).</a:t>
            </a:r>
          </a:p>
          <a:p>
            <a:pPr marL="109728" indent="0" algn="just">
              <a:buNone/>
            </a:pPr>
            <a:endParaRPr lang="ru-RU" sz="2200" b="1" u="sng" dirty="0"/>
          </a:p>
          <a:p>
            <a:pPr marL="109728" indent="0" algn="just">
              <a:buNone/>
            </a:pPr>
            <a:endParaRPr lang="ru-RU" sz="2200" b="1" u="sng" dirty="0"/>
          </a:p>
          <a:p>
            <a:pPr marL="109728" indent="0" algn="just">
              <a:buNone/>
            </a:pPr>
            <a:r>
              <a:rPr lang="ru-RU" sz="2200" dirty="0"/>
              <a:t>В учреждении образования должна быть </a:t>
            </a:r>
            <a:r>
              <a:rPr lang="ru-RU" sz="2200" b="1" i="1" u="sng" dirty="0"/>
              <a:t>обеспечена конфиденциальность полученных результатов. </a:t>
            </a:r>
          </a:p>
          <a:p>
            <a:pPr marL="109728" indent="0" algn="just">
              <a:buNone/>
            </a:pPr>
            <a:endParaRPr lang="ru-RU" sz="2200" b="1" i="1" u="sng" dirty="0"/>
          </a:p>
          <a:p>
            <a:pPr marL="109728" indent="0" algn="just">
              <a:buNone/>
            </a:pPr>
            <a:endParaRPr lang="ru-RU" sz="2200" b="1" i="1" u="sng" dirty="0"/>
          </a:p>
          <a:p>
            <a:pPr marL="109728" indent="0" algn="just">
              <a:buNone/>
            </a:pPr>
            <a:r>
              <a:rPr lang="ru-RU" sz="2200" b="1" dirty="0"/>
              <a:t>Результаты анкетирования индивидуально доводятся до сведения родителей (законного представителя) и обучающихся </a:t>
            </a:r>
            <a:r>
              <a:rPr lang="ru-RU" sz="2200" dirty="0"/>
              <a:t>(статья 34 Кодекса Республики Беларусь об образовании).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202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55000" lnSpcReduction="20000"/>
          </a:bodyPr>
          <a:lstStyle/>
          <a:p>
            <a:pPr marL="109728" indent="0" algn="just">
              <a:buNone/>
            </a:pPr>
            <a:r>
              <a:rPr lang="ru-RU" sz="2900" dirty="0"/>
              <a:t>Педагог-психолог обязан </a:t>
            </a:r>
            <a:r>
              <a:rPr lang="ru-RU" sz="2900" i="1" dirty="0"/>
              <a:t>(согласно ст.15 Закона «Об оказании психологической помощи») </a:t>
            </a:r>
            <a:r>
              <a:rPr lang="ru-RU" sz="2900" b="1" u="sng" dirty="0"/>
              <a:t>информировать законных представителей несовершеннолетнего о выявленных у него психологических проблемах, при которых существует вероятность совершения суицидальных действий. </a:t>
            </a:r>
          </a:p>
          <a:p>
            <a:pPr marL="109728" indent="0" algn="just">
              <a:buNone/>
            </a:pPr>
            <a:r>
              <a:rPr lang="ru-RU" sz="2900" dirty="0"/>
              <a:t>Необходимо </a:t>
            </a:r>
            <a:r>
              <a:rPr lang="ru-RU" sz="2900" b="1" u="sng" dirty="0"/>
              <a:t>предложить обучающемуся и его законным представителям психологическую помощь </a:t>
            </a:r>
            <a:r>
              <a:rPr lang="ru-RU" sz="2900" b="1" dirty="0"/>
              <a:t>(психологическое консультирование, психологическая коррекция)</a:t>
            </a:r>
            <a:r>
              <a:rPr lang="ru-RU" sz="2900" dirty="0"/>
              <a:t>, так как они направлены на исправление (корректировку) особенностей личности несовершеннолетнего и его поведения.</a:t>
            </a:r>
          </a:p>
          <a:p>
            <a:pPr marL="109728" indent="0" algn="just">
              <a:buNone/>
            </a:pPr>
            <a:endParaRPr lang="ru-RU" sz="2500" dirty="0"/>
          </a:p>
          <a:p>
            <a:pPr marL="109728" indent="0" algn="just">
              <a:buNone/>
            </a:pPr>
            <a:r>
              <a:rPr lang="ru-RU" sz="2500" b="1" dirty="0"/>
              <a:t>Коррекционно-развивающие программы, тренинги и </a:t>
            </a:r>
            <a:r>
              <a:rPr lang="ru-RU" sz="2500" b="1" dirty="0" err="1"/>
              <a:t>тренинговые</a:t>
            </a:r>
            <a:r>
              <a:rPr lang="ru-RU" sz="2500" b="1" dirty="0"/>
              <a:t> занятия, интерактивные занятия, должны быть направлены на: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формирование позитивного образа Я;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принятие уникальности и неповторимости собственной личности, личности других людей;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раскрытие позитивных личностных резервов;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 повышение стрессоустойчивости;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развитие коммуникативных способностей, навыков взаимодействия, делового общения;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 обучение методам и способам </a:t>
            </a:r>
            <a:r>
              <a:rPr lang="ru-RU" sz="2500" dirty="0" err="1"/>
              <a:t>саморегуляции</a:t>
            </a:r>
            <a:r>
              <a:rPr lang="ru-RU" sz="2500" dirty="0"/>
              <a:t>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отработку техник принятия верного решения в ситуациях жизненного выбора, правил поведения в конфликтных ситуациях;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развитие чувств </a:t>
            </a:r>
            <a:r>
              <a:rPr lang="ru-RU" sz="2500" dirty="0" err="1"/>
              <a:t>эмпатии</a:t>
            </a:r>
            <a:r>
              <a:rPr lang="ru-RU" sz="2500" dirty="0"/>
              <a:t> и толерантности и т.д.;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обучение обучающихся навыкам отказа, распознаванию манипулирующих методов, способам сопротивления внушению, критическому мышлению;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оказание содействия в преодолении различных психологических причин трудностей личностного, социального и познавательного развития подростков, учащейся молодежи;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500" dirty="0"/>
              <a:t>развитие навыков </a:t>
            </a:r>
            <a:r>
              <a:rPr lang="ru-RU" sz="2500" dirty="0" err="1"/>
              <a:t>саморегуляции</a:t>
            </a:r>
            <a:r>
              <a:rPr lang="ru-RU" sz="2500" dirty="0"/>
              <a:t> эмоциональных состояний, стрессоустойчивости, эффективных способов справляться с трудными ситуациями, страхами, тревожностью.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127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 fontScale="47500" lnSpcReduction="20000"/>
          </a:bodyPr>
          <a:lstStyle/>
          <a:p>
            <a:pPr marL="109728" indent="0">
              <a:buNone/>
            </a:pPr>
            <a:r>
              <a:rPr lang="ru-RU" b="1" dirty="0"/>
              <a:t>Информация о </a:t>
            </a:r>
            <a:r>
              <a:rPr lang="ru-RU" b="1" dirty="0" err="1"/>
              <a:t>парасуициде</a:t>
            </a:r>
            <a:r>
              <a:rPr lang="ru-RU" b="1" dirty="0"/>
              <a:t> (суициде), совершенном несовершеннолетним в ____________области (г. </a:t>
            </a:r>
            <a:r>
              <a:rPr lang="ru-RU" b="1"/>
              <a:t>_______)</a:t>
            </a:r>
            <a:endParaRPr lang="ru-RU" dirty="0"/>
          </a:p>
          <a:p>
            <a:pPr marL="109728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109728" lvl="0" indent="0">
              <a:buNone/>
            </a:pPr>
            <a:r>
              <a:rPr lang="ru-RU" dirty="0"/>
              <a:t>Фамилия, собственное имя, отчество (если таковое имеется), дата рождения несовершеннолетнего совершившего </a:t>
            </a:r>
            <a:r>
              <a:rPr lang="ru-RU" dirty="0" err="1"/>
              <a:t>парасуицид</a:t>
            </a:r>
            <a:r>
              <a:rPr lang="ru-RU" dirty="0"/>
              <a:t> (суицид)</a:t>
            </a:r>
          </a:p>
          <a:p>
            <a:pPr marL="109728" lvl="0" indent="0">
              <a:buNone/>
            </a:pPr>
            <a:r>
              <a:rPr lang="ru-RU" dirty="0"/>
              <a:t>Адрес регистрации (проживания)</a:t>
            </a:r>
          </a:p>
          <a:p>
            <a:pPr marL="109728" lvl="0" indent="0">
              <a:buNone/>
            </a:pPr>
            <a:r>
              <a:rPr lang="ru-RU" dirty="0"/>
              <a:t>Состав семьи (фамилия, собственное имя, отчество (если таковое имеется) законных представителей, братьев, сестер), их место работы или учебы</a:t>
            </a:r>
          </a:p>
          <a:p>
            <a:pPr marL="109728" lvl="0" indent="0">
              <a:buNone/>
            </a:pPr>
            <a:r>
              <a:rPr lang="ru-RU" dirty="0"/>
              <a:t>Место учебы суицидента</a:t>
            </a:r>
          </a:p>
          <a:p>
            <a:pPr marL="109728" indent="0">
              <a:buNone/>
            </a:pPr>
            <a:r>
              <a:rPr lang="ru-RU" i="1" dirty="0"/>
              <a:t>Обстоятельства </a:t>
            </a:r>
            <a:r>
              <a:rPr lang="ru-RU" i="1" dirty="0" err="1"/>
              <a:t>парасуицида</a:t>
            </a:r>
            <a:r>
              <a:rPr lang="ru-RU" i="1" dirty="0"/>
              <a:t> (суицида)</a:t>
            </a:r>
            <a:endParaRPr lang="ru-RU" dirty="0"/>
          </a:p>
          <a:p>
            <a:pPr marL="109728" lvl="0" indent="0">
              <a:buNone/>
            </a:pPr>
            <a:r>
              <a:rPr lang="ru-RU" dirty="0"/>
              <a:t>Дата совершения </a:t>
            </a:r>
            <a:r>
              <a:rPr lang="ru-RU" dirty="0" err="1"/>
              <a:t>парасуицида</a:t>
            </a:r>
            <a:r>
              <a:rPr lang="ru-RU" dirty="0"/>
              <a:t> (суицида)</a:t>
            </a:r>
          </a:p>
          <a:p>
            <a:pPr marL="109728" lvl="0" indent="0">
              <a:buNone/>
            </a:pPr>
            <a:r>
              <a:rPr lang="ru-RU" dirty="0"/>
              <a:t>Способ совершения суицида</a:t>
            </a:r>
          </a:p>
          <a:p>
            <a:pPr marL="109728" indent="0">
              <a:buNone/>
            </a:pPr>
            <a:r>
              <a:rPr lang="ru-RU" i="1" dirty="0"/>
              <a:t>Характеристика семейного окружения</a:t>
            </a:r>
            <a:endParaRPr lang="ru-RU" dirty="0"/>
          </a:p>
          <a:p>
            <a:pPr marL="109728" lvl="0" indent="0">
              <a:buNone/>
            </a:pPr>
            <a:r>
              <a:rPr lang="ru-RU" dirty="0"/>
              <a:t>Характеристика условий жизни и воспитания несовершеннолетнего в семье</a:t>
            </a:r>
          </a:p>
          <a:p>
            <a:pPr marL="109728" lvl="0" indent="0">
              <a:buNone/>
            </a:pPr>
            <a:r>
              <a:rPr lang="ru-RU" dirty="0"/>
              <a:t>Особенности семейного воспитания</a:t>
            </a:r>
          </a:p>
          <a:p>
            <a:pPr marL="109728" lvl="0" indent="0">
              <a:buNone/>
            </a:pPr>
            <a:r>
              <a:rPr lang="ru-RU" dirty="0"/>
              <a:t>Состоят ли родители на учете в органах внутренних дел, лишались ли родители родительских прав, признавался ли несовершеннолетний находящимся в социально опасном положении, нуждающимся в государственной защите</a:t>
            </a:r>
          </a:p>
          <a:p>
            <a:pPr marL="109728" indent="0">
              <a:buNone/>
            </a:pPr>
            <a:r>
              <a:rPr lang="ru-RU" i="1" dirty="0"/>
              <a:t>Характеристика несовершеннолетнего в учреждении образования</a:t>
            </a:r>
            <a:endParaRPr lang="ru-RU" dirty="0"/>
          </a:p>
          <a:p>
            <a:pPr marL="109728" lvl="0" indent="0">
              <a:buNone/>
            </a:pPr>
            <a:r>
              <a:rPr lang="ru-RU" dirty="0"/>
              <a:t>Учебная мотивация несовершеннолетнего</a:t>
            </a:r>
          </a:p>
          <a:p>
            <a:pPr marL="109728" lvl="0" indent="0">
              <a:buNone/>
            </a:pPr>
            <a:r>
              <a:rPr lang="ru-RU" dirty="0"/>
              <a:t>Внеурочная деятельность несовершеннолетнего</a:t>
            </a:r>
          </a:p>
          <a:p>
            <a:pPr marL="109728" lvl="0" indent="0">
              <a:buNone/>
            </a:pPr>
            <a:r>
              <a:rPr lang="ru-RU" dirty="0"/>
              <a:t>Взаимоотношения с одноклассниками (</a:t>
            </a:r>
            <a:r>
              <a:rPr lang="ru-RU" dirty="0" err="1"/>
              <a:t>одногрупниками</a:t>
            </a:r>
            <a:r>
              <a:rPr lang="ru-RU" dirty="0"/>
              <a:t>)</a:t>
            </a:r>
          </a:p>
          <a:p>
            <a:pPr marL="109728" lvl="0" indent="0">
              <a:buNone/>
            </a:pPr>
            <a:r>
              <a:rPr lang="ru-RU" dirty="0"/>
              <a:t>Проводилась ли в отношении несовершеннолетнего индивидуальная профилактическая работа, комплексная реабилитация, оказывалась ли социально-педагогическая поддержка и психологическая помощь</a:t>
            </a:r>
          </a:p>
          <a:p>
            <a:pPr marL="109728" lvl="0" indent="0">
              <a:buNone/>
            </a:pPr>
            <a:r>
              <a:rPr lang="ru-RU" dirty="0"/>
              <a:t>Полнота и своевременность выявления кризисных ситуаций                  у несовершеннолетнего (информация о проводимой профилактической работе)</a:t>
            </a:r>
          </a:p>
          <a:p>
            <a:pPr marL="109728" indent="0">
              <a:buNone/>
            </a:pPr>
            <a:r>
              <a:rPr lang="ru-RU" dirty="0"/>
              <a:t> </a:t>
            </a:r>
          </a:p>
          <a:p>
            <a:pPr marL="109728" indent="0">
              <a:buNone/>
            </a:pPr>
            <a:r>
              <a:rPr lang="ru-RU" dirty="0"/>
              <a:t>_______________     _________________         _________________________</a:t>
            </a:r>
          </a:p>
          <a:p>
            <a:pPr marL="109728" indent="0">
              <a:buNone/>
            </a:pPr>
            <a:r>
              <a:rPr lang="ru-RU" dirty="0"/>
              <a:t>    (дата)                            (подпись)                           (инициалы, фамилия)</a:t>
            </a:r>
          </a:p>
        </p:txBody>
      </p:sp>
    </p:spTree>
    <p:extLst>
      <p:ext uri="{BB962C8B-B14F-4D97-AF65-F5344CB8AC3E}">
        <p14:creationId xmlns:p14="http://schemas.microsoft.com/office/powerpoint/2010/main" val="390761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Закон РБ</a:t>
            </a:r>
            <a:br>
              <a:rPr lang="ru-RU" b="1" dirty="0"/>
            </a:br>
            <a:r>
              <a:rPr lang="ru-RU" b="1" dirty="0"/>
              <a:t>№ 153-З от 01.07.2010. </a:t>
            </a:r>
            <a:br>
              <a:rPr lang="ru-RU" dirty="0"/>
            </a:br>
            <a:r>
              <a:rPr lang="ru-RU" b="1" dirty="0"/>
              <a:t>Об оказании психологической помощи</a:t>
            </a:r>
            <a:br>
              <a:rPr lang="ru-RU" dirty="0"/>
            </a:br>
            <a:r>
              <a:rPr lang="ru-RU" sz="3100" dirty="0"/>
              <a:t>изменения</a:t>
            </a:r>
            <a:r>
              <a:rPr lang="ru-RU" dirty="0"/>
              <a:t> </a:t>
            </a:r>
            <a:r>
              <a:rPr lang="ru-RU" sz="2700" dirty="0"/>
              <a:t>(в ред. Закона Республики Беларусь от 11.12.2020 N 94-З)</a:t>
            </a:r>
          </a:p>
        </p:txBody>
      </p:sp>
    </p:spTree>
    <p:extLst>
      <p:ext uri="{BB962C8B-B14F-4D97-AF65-F5344CB8AC3E}">
        <p14:creationId xmlns:p14="http://schemas.microsoft.com/office/powerpoint/2010/main" val="1620104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РЕГИСТРАЦИЯ СЛУЧАЯ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363272" cy="511256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i="1" dirty="0"/>
              <a:t>ОБЯЗАТЕЛЬНАЯ ДОКУМЕНТАЦИЯ: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b="1" dirty="0"/>
              <a:t> Результаты диагностик (рекомендованный срез до 1 ноября и дополнительные исследования). Рекомендации по результатам диагностирования (родителям, педагогам, администрации).</a:t>
            </a: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b="1" dirty="0"/>
              <a:t>«Журнал учета информации о несовершеннолетних, вовлеченных в активные сообщества и игры, имеющие суицидальный контент».</a:t>
            </a: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b="1" dirty="0"/>
              <a:t> Информация о </a:t>
            </a:r>
            <a:r>
              <a:rPr lang="ru-RU" b="1" dirty="0" err="1"/>
              <a:t>парасуициде</a:t>
            </a:r>
            <a:r>
              <a:rPr lang="ru-RU" b="1" dirty="0"/>
              <a:t> (суициде), совершенном несовершеннолетним в области.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Формы </a:t>
            </a:r>
            <a:r>
              <a:rPr lang="ru-RU" b="1" dirty="0"/>
              <a:t>«Журнала учета информации о несовершеннолетних,  вовлеченных в активные сообщества и игры, имеющие суицидальный контент» и «Информации о </a:t>
            </a:r>
            <a:r>
              <a:rPr lang="ru-RU" b="1" dirty="0" err="1"/>
              <a:t>парасуициде</a:t>
            </a:r>
            <a:r>
              <a:rPr lang="ru-RU" b="1" dirty="0"/>
              <a:t> (суициде), совершенном несовершеннолетним в области» дана в </a:t>
            </a:r>
            <a:r>
              <a:rPr lang="ru-RU" dirty="0"/>
              <a:t>Приложении 5 к Инструктивно-методическому письму «Особенности организации воспитательной и идеологической работы в учреждениях общего среднего образования в 2017/2018 учебном году» - «Методические рекомендации по организации работы по профилактике суицидального поведения обучающихся и вовлечения детей и подростков в активные деструктивные сообщества и игры».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590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568952" cy="626469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endParaRPr lang="ru-RU" b="1" i="1" u="sng" dirty="0"/>
          </a:p>
          <a:p>
            <a:pPr marL="0" indent="0" algn="just">
              <a:buNone/>
            </a:pPr>
            <a:r>
              <a:rPr lang="ru-RU" b="1" i="1" u="sng" dirty="0">
                <a:solidFill>
                  <a:srgbClr val="C00000"/>
                </a:solidFill>
              </a:rPr>
              <a:t>Рекомендованная документация:</a:t>
            </a:r>
            <a:endParaRPr lang="ru-RU" u="sng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ru-RU" b="1" dirty="0"/>
              <a:t>1. </a:t>
            </a:r>
            <a:r>
              <a:rPr lang="ru-RU" sz="2300" b="1" dirty="0"/>
              <a:t>Банк данных о детях группы суицидального риска.</a:t>
            </a:r>
            <a:endParaRPr lang="ru-RU" sz="2300" dirty="0"/>
          </a:p>
          <a:p>
            <a:pPr marL="0" indent="0" algn="just">
              <a:buNone/>
            </a:pPr>
            <a:r>
              <a:rPr lang="ru-RU" sz="2300" dirty="0"/>
              <a:t>Специальная форма для такого документа не предусмотрена. Можно опираться на форму «Журнал учета информации о несовершеннолетних, вовлеченных в активные сообщества и игры, имеющие суицидальный контент». </a:t>
            </a:r>
          </a:p>
          <a:p>
            <a:pPr marL="0" lvl="0" indent="0" algn="just">
              <a:buNone/>
            </a:pPr>
            <a:r>
              <a:rPr lang="ru-RU" sz="2300" dirty="0"/>
              <a:t>В эту группу включают подростков с выявленным суицидальным риском (по результатам диагностики и наблюдения)</a:t>
            </a:r>
          </a:p>
          <a:p>
            <a:pPr marL="0" lvl="0" indent="0" algn="just">
              <a:buNone/>
            </a:pPr>
            <a:r>
              <a:rPr lang="ru-RU" sz="2300" dirty="0"/>
              <a:t>Подростки находящиеся в трудной жизненной ситуации.</a:t>
            </a:r>
          </a:p>
          <a:p>
            <a:pPr marL="0" indent="0" algn="just">
              <a:buNone/>
            </a:pPr>
            <a:r>
              <a:rPr lang="ru-RU" sz="2300" dirty="0"/>
              <a:t> </a:t>
            </a:r>
          </a:p>
          <a:p>
            <a:pPr marL="0" indent="0" algn="just">
              <a:buNone/>
            </a:pPr>
            <a:r>
              <a:rPr lang="ru-RU" sz="2300" b="1" dirty="0"/>
              <a:t>2. При выявлении высокого риска суицида (вне актуального суицидального поведения) – можно инициировать консилиум (администрация, классный руководитель, специалисты СППС, родители). Документами, сформированными в результате работы консилиума будут протокол  консилиума и программа сопровождения подростка.</a:t>
            </a:r>
            <a:endParaRPr lang="ru-RU" sz="2300" dirty="0"/>
          </a:p>
          <a:p>
            <a:pPr marL="0" indent="0" algn="just">
              <a:buNone/>
            </a:pPr>
            <a:r>
              <a:rPr lang="ru-RU" sz="2300" b="1" dirty="0"/>
              <a:t> </a:t>
            </a:r>
            <a:endParaRPr lang="ru-RU" sz="2300" dirty="0"/>
          </a:p>
          <a:p>
            <a:pPr marL="0" indent="0" algn="just">
              <a:buNone/>
            </a:pPr>
            <a:r>
              <a:rPr lang="ru-RU" sz="2300" b="1" dirty="0"/>
              <a:t>3. Индивидуальный план работы с подростком (мониторинг состояния, индивидуальная работа с подростком, родителями, классом). </a:t>
            </a:r>
            <a:r>
              <a:rPr lang="ru-RU" sz="2300" dirty="0"/>
              <a:t>При проведении работы важно отмечать проделанную работу в соответствующих журналах (журналы учета диагностической, индивидуальной и групповой работы. Помечать, что даны рекомендации (родителям, педагогам), прилагать копии рекомендаций.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5114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96752"/>
            <a:ext cx="7772400" cy="1440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ВЕДЕНИЕ СЛУЧАЯ ВЫСОКОГО СУИЦИДАЛЬНОГО РИСКА.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68952" cy="504056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/>
              <a:t>В ПЕРВУЮ ОЧЕРЕДЬ ПЕРЕД ПЕДАГОГОМ-ПСИХОЛОГОМ СТОИТ ЗАДАЧА </a:t>
            </a:r>
            <a:r>
              <a:rPr lang="ru-RU" b="1" u="sng" dirty="0"/>
              <a:t>ОЦЕНКИ РИСКА СУИЦИДА (ВНЕ АКТУАЛЬНОГО СУИЦИДАЛЬНОГО ПОВЕДЕНИЯ – СУИЦИДАЛЬНОЙ ПОПЫТКИ).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Существует </a:t>
            </a:r>
            <a:r>
              <a:rPr lang="ru-RU" b="1" dirty="0"/>
              <a:t>3 степени риска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i="1" dirty="0"/>
              <a:t>1. Незначительный риск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Наличие суицидальных мыслей без определенных планов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i="1" dirty="0"/>
              <a:t>2. Риск средней степени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Наличие суицидальных мыслей</a:t>
            </a:r>
          </a:p>
          <a:p>
            <a:pPr marL="0" indent="0">
              <a:buNone/>
            </a:pPr>
            <a:r>
              <a:rPr lang="ru-RU" dirty="0"/>
              <a:t>- Наличие плана без срока реализации	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i="1" dirty="0"/>
              <a:t>3. Высокий риск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Наличие суицидальных попыток в анамнезе</a:t>
            </a:r>
          </a:p>
          <a:p>
            <a:pPr marL="0" indent="0">
              <a:buNone/>
            </a:pPr>
            <a:r>
              <a:rPr lang="ru-RU" dirty="0"/>
              <a:t>- Наличие суицидальных мыслей, суицидальные мысли идеи </a:t>
            </a:r>
            <a:r>
              <a:rPr lang="ru-RU" dirty="0" err="1"/>
              <a:t>вербализуются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Разработан план совершения суицида</a:t>
            </a:r>
          </a:p>
          <a:p>
            <a:pPr marL="0" indent="0">
              <a:buNone/>
            </a:pPr>
            <a:r>
              <a:rPr lang="ru-RU" dirty="0"/>
              <a:t>- Есть сроки реализации</a:t>
            </a:r>
          </a:p>
          <a:p>
            <a:pPr marL="0" indent="0">
              <a:buNone/>
            </a:pPr>
            <a:r>
              <a:rPr lang="ru-RU" dirty="0"/>
              <a:t>- Есть средства для совершения суицида</a:t>
            </a:r>
          </a:p>
          <a:p>
            <a:pPr marL="0" indent="0">
              <a:buNone/>
            </a:pPr>
            <a:r>
              <a:rPr lang="ru-RU" dirty="0"/>
              <a:t>- Отсутствуют надежды на будущее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2486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/>
              <a:t>Правила реагирования в ситуации высокого суицидального риска (актуальное суицидальное поведение).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568952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В случае </a:t>
            </a:r>
            <a:r>
              <a:rPr lang="ru-RU" b="1" u="sng" dirty="0">
                <a:solidFill>
                  <a:srgbClr val="C00000"/>
                </a:solidFill>
              </a:rPr>
              <a:t>актуального суицидального поведения нужны меры незамедлительного реагирования: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/>
              <a:t>1. </a:t>
            </a:r>
            <a:r>
              <a:rPr lang="ru-RU" sz="2400" dirty="0"/>
              <a:t>Прежде всего, важно </a:t>
            </a:r>
            <a:r>
              <a:rPr lang="ru-RU" sz="2400" b="1" dirty="0"/>
              <a:t>не оставлять ребенка одного, попытаться успокоить его</a:t>
            </a:r>
            <a:r>
              <a:rPr lang="ru-RU" sz="2400" dirty="0"/>
              <a:t>, снизить его тревогу.</a:t>
            </a:r>
          </a:p>
          <a:p>
            <a:pPr marL="0" indent="0">
              <a:buNone/>
            </a:pPr>
            <a:r>
              <a:rPr lang="ru-RU" sz="2400" dirty="0"/>
              <a:t>2. </a:t>
            </a:r>
            <a:r>
              <a:rPr lang="ru-RU" sz="2400" b="1" dirty="0"/>
              <a:t>Немедленно информировать законных представителей о ситуации риска</a:t>
            </a:r>
            <a:r>
              <a:rPr lang="ru-RU" sz="2400" dirty="0"/>
              <a:t>, в которой оказался подросток и </a:t>
            </a:r>
            <a:r>
              <a:rPr lang="ru-RU" sz="2400" b="1" dirty="0"/>
              <a:t>о необходимости оказать ему экстренную помощь.</a:t>
            </a:r>
          </a:p>
          <a:p>
            <a:pPr marL="0" indent="0">
              <a:buNone/>
            </a:pPr>
            <a:r>
              <a:rPr lang="ru-RU" sz="2400" dirty="0"/>
              <a:t>3. </a:t>
            </a:r>
            <a:r>
              <a:rPr lang="ru-RU" sz="2400" b="1" dirty="0"/>
              <a:t>Позвонить в службы экстренной помощи</a:t>
            </a:r>
            <a:r>
              <a:rPr lang="ru-RU" sz="2400" dirty="0"/>
              <a:t>. Работа экстренных служб необходима </a:t>
            </a:r>
            <a:r>
              <a:rPr lang="ru-RU" sz="2400" b="1" dirty="0"/>
              <a:t>в ситуации попытки или завершенного суицида</a:t>
            </a:r>
            <a:r>
              <a:rPr lang="ru-RU" sz="2400" dirty="0"/>
              <a:t>.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2400" i="1" dirty="0"/>
              <a:t>Ограничить доступ к средствам самоповреждения и способам суицида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2400" i="1" dirty="0"/>
              <a:t>Убрать из зоны досягаемости все предметы, которые возможно использовать прямо с целью суицида.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2400" i="1" dirty="0"/>
              <a:t>Ограничить возможность открыть окно или выйти на крышу: падение с высоты – второй по популярности способ суицида в городской среде.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2400" i="1" dirty="0"/>
              <a:t>Ограничить возможности перемещения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880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856984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C00000"/>
                </a:solidFill>
              </a:rPr>
              <a:t>Пример рекомендаций педагогам в ситуации высокого риска совершения одним из детей суицидальной попытки.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988840"/>
            <a:ext cx="8784976" cy="4680520"/>
          </a:xfrm>
        </p:spPr>
        <p:txBody>
          <a:bodyPr>
            <a:normAutofit fontScale="55000" lnSpcReduction="20000"/>
          </a:bodyPr>
          <a:lstStyle/>
          <a:p>
            <a:pPr lvl="0" algn="just">
              <a:buClrTx/>
              <a:buFont typeface="Wingdings" pitchFamily="2" charset="2"/>
              <a:buChar char="q"/>
            </a:pPr>
            <a:r>
              <a:rPr lang="ru-RU" b="1" dirty="0">
                <a:solidFill>
                  <a:srgbClr val="0070C0"/>
                </a:solidFill>
              </a:rPr>
              <a:t>Формировать контакт, поддерживать диалог с подростком, предоставлять возможность, чтобы при необходимости ученик мог обратиться к вам в трудной жизненной ситуации. </a:t>
            </a:r>
            <a:r>
              <a:rPr lang="ru-RU" dirty="0"/>
              <a:t>При этом, авторитарный стиль взаимодействия для подростков неэффективен и даже опасен. Чрезмерные запреты, ограничения свободы и наказания могут спровоцировать у подростка ответную агрессию или </a:t>
            </a:r>
            <a:r>
              <a:rPr lang="ru-RU" dirty="0" err="1"/>
              <a:t>аутоагрессию</a:t>
            </a:r>
            <a:r>
              <a:rPr lang="ru-RU" dirty="0"/>
              <a:t>. В подростковом возрасте предпочтительной формой взаимодействия является заключение договоренностей. Если ограничение необходимо, не пожалейте времени на объяснение его целесообразности. 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b="1" dirty="0">
                <a:solidFill>
                  <a:srgbClr val="0070C0"/>
                </a:solidFill>
              </a:rPr>
              <a:t>Способствовать созданию дружеской поддерживающей атмосферы в классе, ориентировать учеников на совместную деятельность и сотрудничество. </a:t>
            </a:r>
            <a:r>
              <a:rPr lang="ru-RU" dirty="0"/>
              <a:t>Способствовать созданию эмоциональных сетей поддержки. Транслировать детям информацию, что такая поддержка может спасти жизни.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b="1" dirty="0">
                <a:solidFill>
                  <a:srgbClr val="0070C0"/>
                </a:solidFill>
              </a:rPr>
              <a:t>Обращать внимание на ситуации, когда один или несколько учеников становятся объектами нападок со стороны других.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/>
              <a:t>Поговорите с участниками конфликтов таким образом, чтобы был услышан каждый, оставайтесь нейтральным, не занимая сторону кого-либо из участников конфликта. Если вы классный руководитель инициируйте работу школьного психолога с классом. 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b="1" dirty="0">
                <a:solidFill>
                  <a:srgbClr val="0070C0"/>
                </a:solidFill>
              </a:rPr>
              <a:t>Используйте возможности (например, классный час) для разговора о перспективах в жизни и будущем</a:t>
            </a:r>
            <a:r>
              <a:rPr lang="ru-RU" dirty="0">
                <a:solidFill>
                  <a:srgbClr val="0070C0"/>
                </a:solidFill>
              </a:rPr>
              <a:t>. </a:t>
            </a:r>
            <a:r>
              <a:rPr lang="ru-RU" dirty="0"/>
              <a:t>У подростков еще только формируется картина будущего, они видят либо совсем отдаленное будущее, либо текущий момент. Узнайте, что хотят ученики, как планируют этого добиться, помогите представить реалистичные шаги к желаемому будущему.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9231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712968" cy="6048672"/>
          </a:xfrm>
        </p:spPr>
        <p:txBody>
          <a:bodyPr>
            <a:normAutofit fontScale="77500" lnSpcReduction="20000"/>
          </a:bodyPr>
          <a:lstStyle/>
          <a:p>
            <a:pPr lvl="0" algn="just">
              <a:buClrTx/>
              <a:buFont typeface="Wingdings" pitchFamily="2" charset="2"/>
              <a:buChar char="q"/>
            </a:pPr>
            <a:r>
              <a:rPr lang="ru-RU" sz="2300" b="1" dirty="0">
                <a:solidFill>
                  <a:srgbClr val="0070C0"/>
                </a:solidFill>
              </a:rPr>
              <a:t>Дайте понять ученику, что опыт ошибок и неудач, такой же важный опыт, как и достижение успеха. Используйте ошибки ученика как зону его роста. </a:t>
            </a:r>
            <a:r>
              <a:rPr lang="ru-RU" sz="2300" b="1" i="1" dirty="0"/>
              <a:t>Обучение на ошибках является одним из способов развития личности. 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dirty="0"/>
              <a:t>Помните о том, что </a:t>
            </a:r>
            <a:r>
              <a:rPr lang="ru-RU" sz="2300" b="1" dirty="0">
                <a:solidFill>
                  <a:srgbClr val="0070C0"/>
                </a:solidFill>
              </a:rPr>
              <a:t>есть оценки, а есть то, что шире – личность ученика. </a:t>
            </a:r>
            <a:r>
              <a:rPr lang="ru-RU" sz="2300" b="1" i="1" dirty="0">
                <a:solidFill>
                  <a:srgbClr val="0070C0"/>
                </a:solidFill>
              </a:rPr>
              <a:t>Помогите ученикам найти сферы, где они успешны, независимо от оценок. 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b="1" dirty="0">
                <a:solidFill>
                  <a:srgbClr val="0070C0"/>
                </a:solidFill>
              </a:rPr>
              <a:t>Важно понять, что стоит за внешней грубостью подростка</a:t>
            </a:r>
            <a:r>
              <a:rPr lang="ru-RU" sz="2300" dirty="0">
                <a:solidFill>
                  <a:srgbClr val="0070C0"/>
                </a:solidFill>
              </a:rPr>
              <a:t>.</a:t>
            </a:r>
            <a:r>
              <a:rPr lang="ru-RU" sz="2300" dirty="0"/>
              <a:t> Возможно подросток отстаивает свои ценности, а не стремится войти в конфликт и обесценить вас. 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b="1" dirty="0">
                <a:solidFill>
                  <a:srgbClr val="0070C0"/>
                </a:solidFill>
              </a:rPr>
              <a:t>До тех пор, пока подросток, сам не сообщил о своих намерениях  своим товарищам, эта информация является конфиденциальной и важно попросить о понимании этого как его родителей, так и сотрудников школы.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dirty="0"/>
              <a:t>Следует обязательно </a:t>
            </a:r>
            <a:r>
              <a:rPr lang="ru-RU" sz="2300" b="1" dirty="0">
                <a:solidFill>
                  <a:srgbClr val="0070C0"/>
                </a:solidFill>
              </a:rPr>
              <a:t>обсудить с родителями состояние ребенка</a:t>
            </a:r>
            <a:r>
              <a:rPr lang="ru-RU" sz="2300" dirty="0">
                <a:solidFill>
                  <a:srgbClr val="0070C0"/>
                </a:solidFill>
              </a:rPr>
              <a:t>. 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dirty="0"/>
              <a:t>Важно </a:t>
            </a:r>
            <a:r>
              <a:rPr lang="ru-RU" sz="2300" b="1" dirty="0">
                <a:solidFill>
                  <a:srgbClr val="0070C0"/>
                </a:solidFill>
              </a:rPr>
              <a:t>попытаться избежать обвинений и оценочных суждений в адрес родителей</a:t>
            </a:r>
            <a:r>
              <a:rPr lang="ru-RU" sz="2300" dirty="0">
                <a:solidFill>
                  <a:srgbClr val="0070C0"/>
                </a:solidFill>
              </a:rPr>
              <a:t>, </a:t>
            </a:r>
            <a:r>
              <a:rPr lang="ru-RU" sz="2300" b="1" i="1" dirty="0">
                <a:solidFill>
                  <a:srgbClr val="0070C0"/>
                </a:solidFill>
              </a:rPr>
              <a:t>Людям, ребенок которых высказал намерение  покончить с собой, необходимы помощь и поддержка, а не обвинения</a:t>
            </a:r>
            <a:r>
              <a:rPr lang="ru-RU" sz="2300" dirty="0">
                <a:solidFill>
                  <a:srgbClr val="0070C0"/>
                </a:solidFill>
              </a:rPr>
              <a:t>.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dirty="0"/>
              <a:t>Обязательно </a:t>
            </a:r>
            <a:r>
              <a:rPr lang="ru-RU" sz="2300" b="1" dirty="0">
                <a:solidFill>
                  <a:srgbClr val="0070C0"/>
                </a:solidFill>
              </a:rPr>
              <a:t>предложить родителям ребенка, высказавшего о намерении совершить суицид, самим обратиться за помощью.</a:t>
            </a:r>
          </a:p>
          <a:p>
            <a:pPr lvl="0" algn="just">
              <a:buClrTx/>
              <a:buFont typeface="Wingdings" pitchFamily="2" charset="2"/>
              <a:buChar char="q"/>
            </a:pPr>
            <a:r>
              <a:rPr lang="ru-RU" sz="2300" b="1" dirty="0">
                <a:solidFill>
                  <a:srgbClr val="0070C0"/>
                </a:solidFill>
              </a:rPr>
              <a:t>Вовремя обратиться к специалисту</a:t>
            </a:r>
            <a:r>
              <a:rPr lang="ru-RU" sz="2300" b="1" dirty="0"/>
              <a:t>, если Вы понимаете, что у Вас по каким-то причинам </a:t>
            </a:r>
            <a:r>
              <a:rPr lang="ru-RU" sz="2300" b="1" i="1" dirty="0"/>
              <a:t>не получается сохранить контакт с учеником или классом.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9491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712968" cy="478951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Задачи психолога:</a:t>
            </a:r>
          </a:p>
          <a:p>
            <a:pPr marL="0" indent="0" algn="ctr">
              <a:buNone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Исследовать взаимоотношения в семье. Выявить причины конфликта и зоны напряжения. 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Организовать  консультации с родителями. Дать рекомендации по выстраиванию оптимальных отношений с подростком, по оказанию помощи в преодолении кризисной ситуации.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 В случае необходимости оказания психотерапевтической помощи семье у психолога должна быть информация которую он сможет предоставить родителям (телефон, адрес, условия оказания помощи).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В случае отсутствия мотивации у родителей сотрудничать с целью преодоления кризисной ситуации – инициировать консилиум или совет профилактики, для выработки способов взаимодействия с родителями для организации помощи подростку. В сложной ситуации можно ходатайствовать о приглашении родителей  на комиссию по делам несовершеннолетних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7772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807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СО СВЕРСТНИКАМИ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68952" cy="504056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Задачи психолога:</a:t>
            </a:r>
          </a:p>
          <a:p>
            <a:pPr marL="0" indent="0" algn="ctr">
              <a:buNone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Исследовать отношения со сверстниками (одноклассниками и друзьями из школы и окружения). 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Содействовать усилению эмоциональных поддерживающих связей со значимыми сверстниками.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 При наличии конфликтов со сверстниками – оказать помощь в их разрешении.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Организовать работу по укреплению дружественной атмосферы в классе.</a:t>
            </a:r>
          </a:p>
          <a:p>
            <a:pPr lvl="0" algn="just">
              <a:buClrTx/>
              <a:buFont typeface="Wingdings" pitchFamily="2" charset="2"/>
              <a:buChar char="Ø"/>
            </a:pPr>
            <a:endParaRPr lang="ru-RU" dirty="0"/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dirty="0"/>
              <a:t>Организовать групповые формы работы и включать в них подростка </a:t>
            </a:r>
          </a:p>
          <a:p>
            <a:pPr marL="109728" lvl="0" indent="0" algn="just">
              <a:buClrTx/>
              <a:buNone/>
            </a:pPr>
            <a:r>
              <a:rPr lang="ru-RU" dirty="0"/>
              <a:t>например:</a:t>
            </a:r>
          </a:p>
          <a:p>
            <a:pPr lvl="1" algn="just">
              <a:buClrTx/>
              <a:buFont typeface="Wingdings" pitchFamily="2" charset="2"/>
              <a:buChar char="v"/>
            </a:pPr>
            <a:r>
              <a:rPr lang="ru-RU" dirty="0"/>
              <a:t>тренинг по развитию коммуникативных навыков, </a:t>
            </a:r>
          </a:p>
          <a:p>
            <a:pPr lvl="1" algn="just">
              <a:buClrTx/>
              <a:buFont typeface="Wingdings" pitchFamily="2" charset="2"/>
              <a:buChar char="v"/>
            </a:pPr>
            <a:r>
              <a:rPr lang="ru-RU" dirty="0"/>
              <a:t>разрешению конфликтов,  </a:t>
            </a:r>
          </a:p>
          <a:p>
            <a:pPr lvl="1" algn="just">
              <a:buClrTx/>
              <a:buFont typeface="Wingdings" pitchFamily="2" charset="2"/>
              <a:buChar char="v"/>
            </a:pPr>
            <a:r>
              <a:rPr lang="ru-RU" dirty="0" err="1"/>
              <a:t>фрустрационной</a:t>
            </a:r>
            <a:r>
              <a:rPr lang="ru-RU" dirty="0"/>
              <a:t> толерантности, </a:t>
            </a:r>
          </a:p>
          <a:p>
            <a:pPr lvl="1" algn="just">
              <a:buClrTx/>
              <a:buFont typeface="Wingdings" pitchFamily="2" charset="2"/>
              <a:buChar char="v"/>
            </a:pPr>
            <a:r>
              <a:rPr lang="ru-RU" dirty="0"/>
              <a:t>эмоциональной </a:t>
            </a:r>
            <a:r>
              <a:rPr lang="ru-RU" dirty="0" err="1"/>
              <a:t>саморегуляции</a:t>
            </a:r>
            <a:r>
              <a:rPr lang="ru-RU" dirty="0"/>
              <a:t>. </a:t>
            </a:r>
          </a:p>
          <a:p>
            <a:pPr lvl="1" algn="just">
              <a:buClrTx/>
              <a:buFont typeface="Wingdings" pitchFamily="2" charset="2"/>
              <a:buChar char="v"/>
            </a:pPr>
            <a:endParaRPr lang="ru-RU" dirty="0"/>
          </a:p>
          <a:p>
            <a:pPr marL="320040" lvl="1" indent="0" algn="just">
              <a:buClrTx/>
              <a:buNone/>
            </a:pPr>
            <a:r>
              <a:rPr lang="ru-RU" sz="2900" dirty="0">
                <a:solidFill>
                  <a:srgbClr val="002060"/>
                </a:solidFill>
              </a:rPr>
              <a:t>Цель групповых занятий зависит от сложностей подростка в кризисной ситуации.</a:t>
            </a:r>
          </a:p>
          <a:p>
            <a:pPr>
              <a:buClrTx/>
              <a:buFont typeface="Wingdings" pitchFamily="2" charset="2"/>
              <a:buChar char="Ø"/>
            </a:pPr>
            <a:endParaRPr lang="ru-RU" dirty="0"/>
          </a:p>
          <a:p>
            <a:pPr marL="0" indent="0">
              <a:buClrTx/>
              <a:buNone/>
            </a:pPr>
            <a:endParaRPr lang="ru-RU" dirty="0"/>
          </a:p>
          <a:p>
            <a:pPr>
              <a:buClrTx/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1763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72400" cy="9221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РЕБЕНКОМ.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79578" y="692696"/>
            <a:ext cx="8856984" cy="5904656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ru-RU" sz="2900" b="1" dirty="0"/>
          </a:p>
          <a:p>
            <a:pPr marL="0" indent="0" algn="ctr">
              <a:buNone/>
            </a:pPr>
            <a:r>
              <a:rPr lang="ru-RU" sz="2900" b="1" dirty="0"/>
              <a:t>ЗАДАЧИ ПСИХОЛОГА ПРИ НАЛИЧИИ ВЫСОКОГО РИСКА (вне актуального суицидального поведения):</a:t>
            </a:r>
            <a:endParaRPr lang="ru-RU" sz="2900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lvl="0" indent="0" algn="just">
              <a:buNone/>
            </a:pPr>
            <a:r>
              <a:rPr lang="ru-RU" dirty="0"/>
              <a:t>1.  </a:t>
            </a:r>
            <a:r>
              <a:rPr lang="ru-RU" sz="2900" dirty="0"/>
              <a:t>Оказать эмоциональную поддержку. Установить контакт и сформировать доверительные отношения. </a:t>
            </a:r>
            <a:endParaRPr lang="ru-RU" sz="2900" b="1" dirty="0"/>
          </a:p>
          <a:p>
            <a:pPr marL="0" lvl="0" indent="0" algn="just">
              <a:buNone/>
            </a:pPr>
            <a:r>
              <a:rPr lang="ru-RU" sz="2900" b="1" dirty="0"/>
              <a:t> При наличии всех признаков суицидального риска, но не при актуальном суициде – возможна интервенция (без этапа выстраивания доверия) – «Я знаю твой план. Давай разбираться, что происходит».</a:t>
            </a:r>
            <a:endParaRPr lang="ru-RU" sz="2900" dirty="0"/>
          </a:p>
          <a:p>
            <a:pPr marL="0" indent="0" algn="just">
              <a:buNone/>
            </a:pPr>
            <a:r>
              <a:rPr lang="ru-RU" sz="2900" dirty="0"/>
              <a:t>2. Выявить актуальную зону напряжения и источник психологической боли (отношения с родителями, педагогами, сверстниками, драма в романтических отношениях, </a:t>
            </a:r>
            <a:r>
              <a:rPr lang="ru-RU" sz="2900" dirty="0" err="1"/>
              <a:t>отношениек</a:t>
            </a:r>
            <a:r>
              <a:rPr lang="ru-RU" sz="2900" dirty="0"/>
              <a:t> будущему и т.д.).</a:t>
            </a:r>
          </a:p>
          <a:p>
            <a:pPr marL="0" indent="0" algn="just">
              <a:buNone/>
            </a:pPr>
            <a:r>
              <a:rPr lang="ru-RU" sz="2900" dirty="0"/>
              <a:t>3. Совместно с подростком сформировать план работы. Заключить контракт.  (Контракт составляется в произвольной форме.</a:t>
            </a:r>
          </a:p>
          <a:p>
            <a:pPr marL="0" indent="0" algn="just">
              <a:buNone/>
            </a:pPr>
            <a:r>
              <a:rPr lang="ru-RU" sz="2900" i="1" dirty="0"/>
              <a:t>Это важная процедура, направленная на локализацию кризисной ситуации, формулирование ее в понятных для подростка терминах, достижение соглашения о кризисной ориентации коррекционной работы, сроках реализации коррекционного плана, разделении ответственности за результат совместной работы, признанием способности самостоятельно контролировать свои суицидальные тенденции и отвечать  за принятие решений и их выполнение. В контракте также фиксируется договоренность  об обязательном  информировании психолога в ситуации актуализации желания совершить суицид.</a:t>
            </a:r>
          </a:p>
          <a:p>
            <a:pPr marL="0" indent="0" algn="just">
              <a:buNone/>
            </a:pPr>
            <a:r>
              <a:rPr lang="ru-RU" sz="2900" dirty="0"/>
              <a:t>4.Раскрыть </a:t>
            </a:r>
            <a:r>
              <a:rPr lang="ru-RU" sz="2900" dirty="0" err="1"/>
              <a:t>суицидоопасные</a:t>
            </a:r>
            <a:r>
              <a:rPr lang="ru-RU" sz="2900" dirty="0"/>
              <a:t> переживания. Проработать суицидальные чувства (одиночество, обида, боль, страх, стыд, вину и т.п.).</a:t>
            </a:r>
          </a:p>
          <a:p>
            <a:pPr marL="0" indent="0" algn="just">
              <a:buNone/>
            </a:pPr>
            <a:r>
              <a:rPr lang="ru-RU" sz="2900" dirty="0"/>
              <a:t>5. Укрепить желание жить (через работу с амбивалентными чувствами и активизацию </a:t>
            </a:r>
            <a:r>
              <a:rPr lang="ru-RU" sz="2900" dirty="0" err="1"/>
              <a:t>антисуицидальных</a:t>
            </a:r>
            <a:r>
              <a:rPr lang="ru-RU" sz="2900" dirty="0"/>
              <a:t> факторов)</a:t>
            </a:r>
          </a:p>
          <a:p>
            <a:pPr marL="0" indent="0" algn="just">
              <a:buNone/>
            </a:pPr>
            <a:r>
              <a:rPr lang="ru-RU" sz="2900" dirty="0"/>
              <a:t>6. Улучшать понимание и принятие себя.</a:t>
            </a:r>
          </a:p>
          <a:p>
            <a:pPr marL="0" indent="0" algn="just">
              <a:buNone/>
            </a:pPr>
            <a:r>
              <a:rPr lang="ru-RU" sz="2900" dirty="0"/>
              <a:t>7. Мобилизовать адаптивные навыки проблемно-решающего поведения (формирования навыка позволяет находить альтернативные суициду способы решения жизненных трудностей).</a:t>
            </a:r>
          </a:p>
          <a:p>
            <a:pPr marL="0" indent="0" algn="just">
              <a:buNone/>
            </a:pPr>
            <a:r>
              <a:rPr lang="ru-RU" sz="2900" dirty="0"/>
              <a:t>8. Развивать коммуникативные навыки (в том числе навык разрешения конфликтов), тренировать способность переносить фрустрацию, расширять спектр </a:t>
            </a:r>
            <a:r>
              <a:rPr lang="ru-RU" sz="2900" dirty="0" err="1"/>
              <a:t>копинг</a:t>
            </a:r>
            <a:r>
              <a:rPr lang="ru-RU" sz="2900" dirty="0"/>
              <a:t>-стратегий, обучать способам снижения нервного напряжения, </a:t>
            </a:r>
            <a:r>
              <a:rPr lang="ru-RU" sz="2900" b="1" dirty="0"/>
              <a:t>развивать навыки </a:t>
            </a:r>
            <a:r>
              <a:rPr lang="ru-RU" sz="2900" b="1" dirty="0" err="1"/>
              <a:t>саморегуляции</a:t>
            </a:r>
            <a:r>
              <a:rPr lang="ru-RU" sz="2900" b="1" dirty="0"/>
              <a:t>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1464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2857500"/>
            <a:ext cx="4286250" cy="300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000250" y="714375"/>
            <a:ext cx="4929188" cy="21431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Д</a:t>
            </a:r>
            <a:r>
              <a:rPr lang="ru-RU" sz="3200" b="1" dirty="0"/>
              <a:t>ЕТИ</a:t>
            </a:r>
            <a:endParaRPr lang="ru-RU" sz="32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О</a:t>
            </a:r>
            <a:r>
              <a:rPr lang="ru-RU" sz="3200" b="1" dirty="0"/>
              <a:t>ТЕЦ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М</a:t>
            </a:r>
            <a:r>
              <a:rPr lang="ru-RU" sz="3200" b="1" dirty="0"/>
              <a:t>АТЬ</a:t>
            </a:r>
            <a:endParaRPr lang="ru-RU" sz="32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 </a:t>
            </a:r>
            <a:endParaRPr lang="ru-RU" b="1" dirty="0"/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857500"/>
            <a:ext cx="1643063" cy="5000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  <a:p>
            <a:pPr algn="ctr">
              <a:defRPr/>
            </a:pPr>
            <a:r>
              <a:rPr lang="ru-RU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защита</a:t>
            </a:r>
          </a:p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357563"/>
            <a:ext cx="1357313" cy="50006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>
                <a:solidFill>
                  <a:schemeClr val="bg1"/>
                </a:solidFill>
              </a:rPr>
              <a:t> </a:t>
            </a:r>
            <a:r>
              <a:rPr lang="ru-RU" b="1" i="1">
                <a:solidFill>
                  <a:srgbClr val="FFFF00"/>
                </a:solidFill>
              </a:rPr>
              <a:t>здоровье</a:t>
            </a:r>
          </a:p>
          <a:p>
            <a:pPr algn="ctr">
              <a:defRPr/>
            </a:pP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6600" y="4357688"/>
            <a:ext cx="1943100" cy="50006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благополучие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6188" y="3857625"/>
            <a:ext cx="1357312" cy="50006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i="1" dirty="0"/>
              <a:t>радость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57750" y="4857750"/>
            <a:ext cx="1714500" cy="500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спокойствие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19700" y="4357688"/>
            <a:ext cx="1352550" cy="50006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</a:rPr>
              <a:t>друзья</a:t>
            </a:r>
          </a:p>
          <a:p>
            <a:pPr algn="ctr">
              <a:defRPr/>
            </a:pP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13" y="3357563"/>
            <a:ext cx="1714500" cy="5000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286375" y="3357563"/>
            <a:ext cx="1285875" cy="500062"/>
          </a:xfrm>
          <a:prstGeom prst="rect">
            <a:avLst/>
          </a:prstGeom>
          <a:solidFill>
            <a:srgbClr val="FFFF99"/>
          </a:solidFill>
          <a:ln w="25400" algn="ctr">
            <a:solidFill>
              <a:srgbClr val="23959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  <a:p>
            <a:pPr algn="ctr"/>
            <a:r>
              <a:rPr lang="ru-RU">
                <a:solidFill>
                  <a:srgbClr val="FFFFFF"/>
                </a:solidFill>
              </a:rPr>
              <a:t> </a:t>
            </a:r>
            <a:r>
              <a:rPr lang="ru-RU" b="1" i="1">
                <a:solidFill>
                  <a:srgbClr val="006600"/>
                </a:solidFill>
              </a:rPr>
              <a:t>забота</a:t>
            </a:r>
          </a:p>
          <a:p>
            <a:pPr algn="ctr"/>
            <a:endParaRPr lang="ru-RU">
              <a:solidFill>
                <a:srgbClr val="0066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72063" y="2857500"/>
            <a:ext cx="1500187" cy="5000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i="1" dirty="0">
                <a:solidFill>
                  <a:schemeClr val="bg1">
                    <a:lumMod val="75000"/>
                  </a:schemeClr>
                </a:solidFill>
              </a:rPr>
              <a:t>счастье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86188" y="2857500"/>
            <a:ext cx="1285875" cy="5000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i="1" dirty="0">
                <a:solidFill>
                  <a:srgbClr val="FFFF00"/>
                </a:solidFill>
              </a:rPr>
              <a:t>любовь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2286000" y="3857625"/>
            <a:ext cx="1500188" cy="500063"/>
          </a:xfrm>
          <a:prstGeom prst="rect">
            <a:avLst/>
          </a:prstGeom>
          <a:solidFill>
            <a:srgbClr val="CCFFFF"/>
          </a:solidFill>
          <a:ln w="25400" algn="ctr">
            <a:solidFill>
              <a:srgbClr val="23959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  <a:p>
            <a:pPr algn="ctr"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общение</a:t>
            </a:r>
          </a:p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19700" y="5357813"/>
            <a:ext cx="1352550" cy="50006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>
                <a:solidFill>
                  <a:srgbClr val="FF0066"/>
                </a:solidFill>
              </a:rPr>
              <a:t> доверие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286000" y="4857750"/>
            <a:ext cx="1500188" cy="5000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000099"/>
                </a:solidFill>
              </a:rPr>
              <a:t>авторитет</a:t>
            </a:r>
            <a:r>
              <a:rPr lang="ru-RU" b="1" i="1" dirty="0"/>
              <a:t>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286000" y="5357813"/>
            <a:ext cx="1571625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143500" y="3857625"/>
            <a:ext cx="1428750" cy="50006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86000" y="4357688"/>
            <a:ext cx="990600" cy="5000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</a:rPr>
              <a:t>тепло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786188" y="4857750"/>
            <a:ext cx="1071562" cy="50006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i="1" dirty="0"/>
              <a:t>уют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92500" y="5357813"/>
            <a:ext cx="1871663" cy="5000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>
                <a:solidFill>
                  <a:srgbClr val="FFFFFF"/>
                </a:solidFill>
              </a:rPr>
              <a:t> понимание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286000" y="5357813"/>
            <a:ext cx="1277938" cy="5000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</a:rPr>
              <a:t>помощь</a:t>
            </a:r>
          </a:p>
        </p:txBody>
      </p: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3714750" y="3429000"/>
            <a:ext cx="1508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FF0000"/>
                </a:solidFill>
              </a:rPr>
              <a:t>внимание</a:t>
            </a:r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2000250" y="714375"/>
            <a:ext cx="4929188" cy="21431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</a:rPr>
              <a:t>Д О М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 </a:t>
            </a:r>
            <a:endParaRPr lang="ru-RU" b="1" dirty="0"/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endParaRPr lang="ru-RU" b="1" dirty="0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5219700" y="3933825"/>
            <a:ext cx="1366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FFFF"/>
                </a:solidFill>
              </a:rPr>
              <a:t>уважение</a:t>
            </a:r>
          </a:p>
        </p:txBody>
      </p:sp>
    </p:spTree>
    <p:extLst>
      <p:ext uri="{BB962C8B-B14F-4D97-AF65-F5344CB8AC3E}">
        <p14:creationId xmlns:p14="http://schemas.microsoft.com/office/powerpoint/2010/main" val="185018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7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Статья 1. Основные термины, используемые в настоящем Законе, и их определения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b="1" dirty="0"/>
              <a:t>Психологическая помощь </a:t>
            </a:r>
            <a:r>
              <a:rPr lang="ru-RU" dirty="0"/>
              <a:t>- комплекс мероприятий, направленных на содействие гражданам в предупреждении, разрешении психологических проблем, преодолении последствий кризисных ситуаций, в том числе путем активизации собственных возможностей граждан для самостоятельного предупреждения, разрешения возникающих психологических проблем, преодоления последствий кризисных ситуаций и создания необходимых для этого условий, на информирование граждан о причинах психологических проблем и способах, средствах их предупреждения и разрешения, на развитие личности, ее самосовершенствование и самореализацию;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Кризисная ситуация </a:t>
            </a:r>
            <a:r>
              <a:rPr lang="ru-RU" dirty="0"/>
              <a:t>- условия и (или) факторы, приводящие к жизненным изменениям и возникновению психологических проблем, с которыми гражданин не может справиться привычными для него способами;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Кризисное вмешательство </a:t>
            </a:r>
            <a:r>
              <a:rPr lang="ru-RU" dirty="0"/>
              <a:t>- безотлагательное оказание психологической помощи.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4396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ъект 1"/>
          <p:cNvSpPr>
            <a:spLocks noGrp="1"/>
          </p:cNvSpPr>
          <p:nvPr>
            <p:ph idx="4294967295"/>
          </p:nvPr>
        </p:nvSpPr>
        <p:spPr>
          <a:xfrm>
            <a:off x="871538" y="2674938"/>
            <a:ext cx="7408862" cy="34512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24" name="Picture 2" descr="slide-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927874"/>
      </p:ext>
    </p:extLst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3" descr="http://900igr.net/datas/psikhologija/Profilaktika-deviantnogo-povedenija/0018-018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91440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403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2200" dirty="0"/>
          </a:p>
          <a:p>
            <a:pPr marL="109728" indent="0" algn="just">
              <a:buNone/>
            </a:pPr>
            <a:r>
              <a:rPr lang="ru-RU" sz="2000" dirty="0"/>
              <a:t>Психологи </a:t>
            </a:r>
            <a:r>
              <a:rPr lang="ru-RU" sz="2000" b="1" u="sng" dirty="0"/>
              <a:t>обязаны</a:t>
            </a:r>
            <a:r>
              <a:rPr lang="ru-RU" sz="2000" dirty="0"/>
              <a:t> информировать </a:t>
            </a:r>
            <a:r>
              <a:rPr lang="ru-RU" sz="2000" b="1" dirty="0"/>
              <a:t>законных представителей несовершеннолетних</a:t>
            </a:r>
            <a:r>
              <a:rPr lang="ru-RU" sz="2000" dirty="0"/>
              <a:t> и лиц, признанных недееспособными, </a:t>
            </a:r>
            <a:r>
              <a:rPr lang="ru-RU" sz="2000" b="1" dirty="0"/>
              <a:t>о психологических проблемах несовершеннолетних</a:t>
            </a:r>
            <a:r>
              <a:rPr lang="ru-RU" sz="2000" dirty="0"/>
              <a:t> и лиц, признанных недееспособными, </a:t>
            </a:r>
            <a:r>
              <a:rPr lang="ru-RU" sz="2000" b="1" dirty="0"/>
              <a:t>при которых существует вероятность совершения ими суицидальных действий.</a:t>
            </a:r>
            <a:r>
              <a:rPr lang="ru-RU" sz="2000" dirty="0"/>
              <a:t> </a:t>
            </a:r>
          </a:p>
          <a:p>
            <a:pPr marL="109728" indent="0" algn="ctr">
              <a:buNone/>
            </a:pPr>
            <a:endParaRPr lang="ru-RU" sz="2000" b="1" i="1" dirty="0"/>
          </a:p>
          <a:p>
            <a:pPr marL="109728" indent="0" algn="ctr">
              <a:buNone/>
            </a:pPr>
            <a:r>
              <a:rPr lang="ru-RU" sz="2000" b="1" i="1" dirty="0"/>
              <a:t>Предоставление такой информации не является разглашением профессиональной тайны.</a:t>
            </a:r>
          </a:p>
          <a:p>
            <a:pPr marL="109728" indent="0" algn="just">
              <a:buNone/>
            </a:pPr>
            <a:endParaRPr lang="ru-RU" sz="2000" dirty="0"/>
          </a:p>
          <a:p>
            <a:pPr marL="109728" indent="0" algn="just">
              <a:buNone/>
            </a:pPr>
            <a:r>
              <a:rPr lang="ru-RU" sz="2000" b="1" dirty="0"/>
              <a:t>Обязанность сохранять профессиональную тайну наравне с </a:t>
            </a:r>
            <a:r>
              <a:rPr lang="ru-RU" sz="2000" b="1" u="sng" dirty="0"/>
              <a:t>психологами распространяется также на лиц, которым она стала известна в соответствии с настоящим Законом.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55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Статья 18. Условия оказания психологической помощи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Психологическая помощь гражданину оказывается </a:t>
            </a:r>
            <a:r>
              <a:rPr lang="ru-RU" dirty="0"/>
              <a:t>с его согласия, а </a:t>
            </a:r>
            <a:r>
              <a:rPr lang="ru-RU" b="1" dirty="0"/>
              <a:t>несовершеннолетним в возрасте до четырнадцати лет - также с согласия одного из законных представителей</a:t>
            </a:r>
            <a:r>
              <a:rPr lang="ru-RU" dirty="0"/>
              <a:t>, за исключением случаев, предусмотренных частью второй настоящей статьи.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При оказании психологической помощи несовершеннолетним в возрасте до четырнадцати лет </a:t>
            </a:r>
            <a:r>
              <a:rPr lang="ru-RU" b="1" u="sng" dirty="0"/>
              <a:t>согласия законных представителей не требуется</a:t>
            </a:r>
            <a:r>
              <a:rPr lang="ru-RU" dirty="0"/>
              <a:t>:</a:t>
            </a:r>
          </a:p>
          <a:p>
            <a:pPr marL="109728" indent="0" algn="just">
              <a:buNone/>
            </a:pPr>
            <a:endParaRPr lang="ru-RU" dirty="0"/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при установлении фактов жестокого обращения, физического, психического, сексуального насилия в отношении несовершеннолетнего;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в случае признания несовершеннолетнего находящимся в социально опасном положении, в том числе нуждающимся в государственной защите;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при оказании психологической помощи в виде психологического просвещения и психологической профилактики в учреждениях образования и организациях здравоохранения;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dirty="0"/>
              <a:t>в случае принудительного оказания медицинской помощи несовершеннолетним, страдающим психическими и поведенческими расстройствами, в государственных учреждениях здравоохранения;</a:t>
            </a:r>
          </a:p>
          <a:p>
            <a:pPr marL="109728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873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7828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Закон РБ</a:t>
            </a:r>
            <a:br>
              <a:rPr lang="ru-RU" b="1" dirty="0"/>
            </a:br>
            <a:r>
              <a:rPr lang="ru-RU" b="1" dirty="0"/>
              <a:t>№ 349-З от 07.01.2012. </a:t>
            </a:r>
            <a:br>
              <a:rPr lang="ru-RU" b="1" dirty="0"/>
            </a:br>
            <a:r>
              <a:rPr lang="ru-RU" b="1" dirty="0"/>
              <a:t>Об оказании психиатрической помощи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568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Статья 17. Условия оказания психиатрической помощи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ru-RU" sz="2000" b="1" dirty="0"/>
              <a:t>Несовершеннолетнему пациенту в возрасте до четырнадцати лет</a:t>
            </a:r>
            <a:r>
              <a:rPr lang="ru-RU" sz="2000" dirty="0"/>
              <a:t>, а также лицу, признанному в установленном законом порядке недееспособным, психиатрическая </a:t>
            </a:r>
            <a:r>
              <a:rPr lang="ru-RU" sz="2000" b="1" dirty="0"/>
              <a:t>помощь оказывается в порядке, установленном настоящим Законом, </a:t>
            </a:r>
            <a:r>
              <a:rPr lang="ru-RU" sz="2000" b="1" u="sng" dirty="0"/>
              <a:t>с письменного согласия законного представителя.</a:t>
            </a:r>
          </a:p>
          <a:p>
            <a:pPr marL="109728" indent="0" algn="just">
              <a:buNone/>
            </a:pPr>
            <a:endParaRPr lang="ru-RU" sz="2000" dirty="0"/>
          </a:p>
          <a:p>
            <a:pPr marL="109728" indent="0" algn="just">
              <a:buNone/>
            </a:pPr>
            <a:r>
              <a:rPr lang="ru-RU" sz="2000" b="1" u="sng" dirty="0"/>
              <a:t>В случае возражения </a:t>
            </a:r>
            <a:r>
              <a:rPr lang="ru-RU" sz="2000" b="1" dirty="0"/>
              <a:t>одного из родителей, усыновителей (</a:t>
            </a:r>
            <a:r>
              <a:rPr lang="ru-RU" sz="2000" b="1" dirty="0" err="1"/>
              <a:t>удочерителей</a:t>
            </a:r>
            <a:r>
              <a:rPr lang="ru-RU" sz="2000" b="1" dirty="0"/>
              <a:t>) несовершеннолетнего пациента в возрасте до четырнадцати лет </a:t>
            </a:r>
            <a:r>
              <a:rPr lang="ru-RU" sz="2000" dirty="0"/>
              <a:t>или при их отсутствии либо отсутствии иного его законного представителя, а также при отсутствии законного представителя лица, признанного в установленном законом порядке недееспособным, </a:t>
            </a:r>
            <a:r>
              <a:rPr lang="ru-RU" sz="2000" b="1" u="sng" dirty="0"/>
              <a:t>оказание психиатрической помощи осуществляется по решению органа опеки и попечительства. </a:t>
            </a:r>
          </a:p>
        </p:txBody>
      </p:sp>
    </p:spTree>
    <p:extLst>
      <p:ext uri="{BB962C8B-B14F-4D97-AF65-F5344CB8AC3E}">
        <p14:creationId xmlns:p14="http://schemas.microsoft.com/office/powerpoint/2010/main" val="1761526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Статья 19. Скорая (неотложная) психиатрическая помощь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b="1" dirty="0"/>
              <a:t>При оказании скорой (неотложной) психиатрической помощи пациент</a:t>
            </a:r>
            <a:r>
              <a:rPr lang="ru-RU" dirty="0"/>
              <a:t>, у которого </a:t>
            </a:r>
            <a:r>
              <a:rPr lang="ru-RU" b="1" dirty="0"/>
              <a:t>внезапно возникло и (или) обострилось психическое расстройство </a:t>
            </a:r>
            <a:r>
              <a:rPr lang="ru-RU" dirty="0"/>
              <a:t>(заболевание), </a:t>
            </a:r>
            <a:r>
              <a:rPr lang="ru-RU" b="1" u="sng" dirty="0"/>
              <a:t>которое требует срочного (неотложного) медицинского вмешательства и может привести к совершению им действий, угрожающих его жизни и (или) здоровью</a:t>
            </a:r>
            <a:r>
              <a:rPr lang="ru-RU" dirty="0"/>
              <a:t>, жизни и (или) здоровью иных лиц, </a:t>
            </a:r>
            <a:r>
              <a:rPr lang="ru-RU" b="1" i="1" u="sng" dirty="0"/>
              <a:t>независимо от его согласия </a:t>
            </a:r>
            <a:r>
              <a:rPr lang="ru-RU" dirty="0"/>
              <a:t>либо </a:t>
            </a:r>
            <a:r>
              <a:rPr lang="ru-RU" b="1" i="1" u="sng" dirty="0"/>
              <a:t>согласия его законного представителя </a:t>
            </a:r>
            <a:r>
              <a:rPr lang="ru-RU" b="1" dirty="0"/>
              <a:t>направляется</a:t>
            </a:r>
            <a:r>
              <a:rPr lang="ru-RU" dirty="0"/>
              <a:t> медицинским работником, оказывающим скорую (неотложную) психиатрическую помощь, </a:t>
            </a:r>
            <a:r>
              <a:rPr lang="ru-RU" b="1" dirty="0"/>
              <a:t>в психиатрический стационар.</a:t>
            </a:r>
            <a:r>
              <a:rPr lang="ru-RU" dirty="0"/>
              <a:t> </a:t>
            </a:r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b="1" dirty="0"/>
              <a:t>Территориальный орган внутренних дел Республики Беларусь по месту жительства</a:t>
            </a:r>
            <a:r>
              <a:rPr lang="ru-RU" dirty="0"/>
              <a:t> (месту пребывания) такого пациента </a:t>
            </a:r>
            <a:r>
              <a:rPr lang="ru-RU" b="1" dirty="0"/>
              <a:t>оказывает содействие медицинским работникам в доставке его в психиатрический стационар</a:t>
            </a:r>
            <a:r>
              <a:rPr lang="ru-RU" dirty="0"/>
              <a:t> в порядке, установленном Министерством здравоохранения Республики Беларусь по согласованию с Министерством внутренних дел Республики Беларусь.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0706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388</TotalTime>
  <Words>4233</Words>
  <Application>Microsoft Office PowerPoint</Application>
  <PresentationFormat>Экран (4:3)</PresentationFormat>
  <Paragraphs>362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9" baseType="lpstr">
      <vt:lpstr>Arial</vt:lpstr>
      <vt:lpstr>Calibri</vt:lpstr>
      <vt:lpstr>Georgia</vt:lpstr>
      <vt:lpstr>Times New Roman</vt:lpstr>
      <vt:lpstr>Trebuchet MS</vt:lpstr>
      <vt:lpstr>Wingdings</vt:lpstr>
      <vt:lpstr>Wingdings 2</vt:lpstr>
      <vt:lpstr>Городская</vt:lpstr>
      <vt:lpstr>Организация профилактики суицидального риска в УО</vt:lpstr>
      <vt:lpstr>Я использую слайды Республиканского центра психологической помощи.</vt:lpstr>
      <vt:lpstr>Закон РБ № 153-З от 01.07.2010.  Об оказании психологической помощи изменения (в ред. Закона Республики Беларусь от 11.12.2020 N 94-З)</vt:lpstr>
      <vt:lpstr>Статья 1. Основные термины, используемые в настоящем Законе, и их определения </vt:lpstr>
      <vt:lpstr>Презентация PowerPoint</vt:lpstr>
      <vt:lpstr>Статья 18. Условия оказания психологической помощи </vt:lpstr>
      <vt:lpstr>Закон РБ № 349-З от 07.01.2012.  Об оказании психиатрической помощи </vt:lpstr>
      <vt:lpstr>Статья 17. Условия оказания психиатрической помощи </vt:lpstr>
      <vt:lpstr>Статья 19. Скорая (неотложная) психиатрическая помощь </vt:lpstr>
      <vt:lpstr>Постановление Минздрав РБ  7/5/13 15.01.2019   Об утверждении   Инструкции о порядке действий работников учреждений образования, здравоохранения и сотрудников органов внутренних дел при выявлении факторов риска суицидальных действий у несовершеннолетних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Приложение 5 к Инструктивно-методическому письму «Особенности организации воспитательной и идеологической работы в учреждениях общего среднего образования в 2017/2018 учебном году»     МЕТОДИЧЕСКИЕ РЕКОМЕНДАЦИИ ПО ОРГАНИЗАЦИИ РАБОТЫ ПО ПРОФИЛАКТИКЕ СУИЦИДАЛЬНОГО ПОВЕДЕНИЯ ОБУЧАЮЩИХСЯ И ВОВЛЕЧЕНИЯ ДЕТЕЙ И ПОДРОСТКОВ В АКТИВНЫЕ ДЕСТРУКТИВНЫЕ СООБЩЕСТВА И ИГРЫ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РЕГИСТРАЦИЯ СЛУЧАЯ</vt:lpstr>
      <vt:lpstr>Презентация PowerPoint</vt:lpstr>
      <vt:lpstr>ВЕДЕНИЕ СЛУЧАЯ ВЫСОКОГО СУИЦИДАЛЬНОГО РИСКА. </vt:lpstr>
      <vt:lpstr>Правила реагирования в ситуации высокого суицидального риска (актуальное суицидальное поведение). </vt:lpstr>
      <vt:lpstr>Пример рекомендаций педагогам в ситуации высокого риска совершения одним из детей суицидальной попытки. </vt:lpstr>
      <vt:lpstr>Презентация PowerPoint</vt:lpstr>
      <vt:lpstr>РАБОТА С РОДИТЕЛЯМИ</vt:lpstr>
      <vt:lpstr>РАБОТА СО СВЕРСТНИКАМИ</vt:lpstr>
      <vt:lpstr>РАБОТА С РЕБЕНКОМ. 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РБ № 153-З от 01.07.2010.  Об оказании психологической помощи</dc:title>
  <dc:creator>Сергей</dc:creator>
  <cp:lastModifiedBy>Lenovo</cp:lastModifiedBy>
  <cp:revision>81</cp:revision>
  <dcterms:created xsi:type="dcterms:W3CDTF">2021-02-17T16:17:51Z</dcterms:created>
  <dcterms:modified xsi:type="dcterms:W3CDTF">2021-04-26T09:39:34Z</dcterms:modified>
</cp:coreProperties>
</file>