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24"/>
  </p:notesMasterIdLst>
  <p:sldIdLst>
    <p:sldId id="281" r:id="rId2"/>
    <p:sldId id="256" r:id="rId3"/>
    <p:sldId id="257" r:id="rId4"/>
    <p:sldId id="258" r:id="rId5"/>
    <p:sldId id="266" r:id="rId6"/>
    <p:sldId id="263" r:id="rId7"/>
    <p:sldId id="259" r:id="rId8"/>
    <p:sldId id="260" r:id="rId9"/>
    <p:sldId id="262" r:id="rId10"/>
    <p:sldId id="264" r:id="rId11"/>
    <p:sldId id="265" r:id="rId12"/>
    <p:sldId id="267" r:id="rId13"/>
    <p:sldId id="279" r:id="rId14"/>
    <p:sldId id="280" r:id="rId15"/>
    <p:sldId id="268" r:id="rId16"/>
    <p:sldId id="282" r:id="rId17"/>
    <p:sldId id="284" r:id="rId18"/>
    <p:sldId id="285" r:id="rId19"/>
    <p:sldId id="287" r:id="rId20"/>
    <p:sldId id="288" r:id="rId21"/>
    <p:sldId id="289" r:id="rId22"/>
    <p:sldId id="269" r:id="rId23"/>
  </p:sldIdLst>
  <p:sldSz cx="9144000" cy="6858000" type="screen4x3"/>
  <p:notesSz cx="6834188" cy="99790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068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292BA1C-8C3F-4AA2-B454-9DCF77817463}" type="datetimeFigureOut">
              <a:rPr lang="ru-RU"/>
              <a:pPr>
                <a:defRPr/>
              </a:pPr>
              <a:t>17.05.2021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4213" y="4740275"/>
            <a:ext cx="5467350" cy="44910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963"/>
            <a:ext cx="296068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941DE77-A21D-4365-BD09-4AFE3641EF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69275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41DE77-A21D-4365-BD09-4AFE3641EF51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E57E875-4552-40D3-B95F-17920B195AD9}" type="datetimeFigureOut">
              <a:rPr lang="ru-RU" smtClean="0"/>
              <a:pPr>
                <a:defRPr/>
              </a:pPr>
              <a:t>17.05.2021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3E5779D-AEB8-42D6-A3D0-90B798560F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9F7BF8-5430-4D80-924A-C060819D89EB}" type="datetimeFigureOut">
              <a:rPr lang="ru-RU" smtClean="0"/>
              <a:pPr>
                <a:defRPr/>
              </a:pPr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D9244C-B05E-4B63-AB05-004257B82A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AF8DDD5-EA60-4E95-A9C6-AA01F4490FAA}" type="datetimeFigureOut">
              <a:rPr lang="ru-RU" smtClean="0"/>
              <a:pPr>
                <a:defRPr/>
              </a:pPr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43ED90-4175-496C-AF61-3221BA8C9B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52ACE7-6BB6-4725-9876-8DCA823CB8AD}" type="datetimeFigureOut">
              <a:rPr lang="ru-RU" smtClean="0"/>
              <a:pPr>
                <a:defRPr/>
              </a:pPr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6D3C014-13AB-439F-A017-ECAD5CCEBF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6053497-5FFC-491E-BED5-A73A5E6D48E9}" type="datetimeFigureOut">
              <a:rPr lang="ru-RU" smtClean="0"/>
              <a:pPr>
                <a:defRPr/>
              </a:pPr>
              <a:t>17.05.2021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A1CD801-C7B5-449B-BB2B-1AF6C32117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0AB63D-1340-40EF-9037-0080EC4F408D}" type="datetimeFigureOut">
              <a:rPr lang="ru-RU" smtClean="0"/>
              <a:pPr>
                <a:defRPr/>
              </a:pPr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515F49-E3FB-4EE6-A99C-D7BE0CAD08A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25478F-98F8-4E2A-887C-566438A436E4}" type="datetimeFigureOut">
              <a:rPr lang="ru-RU" smtClean="0"/>
              <a:pPr>
                <a:defRPr/>
              </a:pPr>
              <a:t>17.05.2021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071399-6A76-4868-832F-39A9436080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25AE244-CE2F-42EF-95AA-92C315C47AC7}" type="datetimeFigureOut">
              <a:rPr lang="ru-RU" smtClean="0"/>
              <a:pPr>
                <a:defRPr/>
              </a:pPr>
              <a:t>17.05.2021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C4B5CD-F44B-4A3A-BADB-E55D29E2B2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8FC010B-DFE3-4504-B614-BCCA75FE005F}" type="datetimeFigureOut">
              <a:rPr lang="ru-RU" smtClean="0"/>
              <a:pPr>
                <a:defRPr/>
              </a:pPr>
              <a:t>17.05.2021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031534-C43D-4C40-B742-7EBE6FA0B7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8B10EE-29F2-4AB7-BB2C-3A70A645D8B5}" type="datetimeFigureOut">
              <a:rPr lang="ru-RU" smtClean="0"/>
              <a:pPr>
                <a:defRPr/>
              </a:pPr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DA51848-7F43-4EDC-B203-C838B4DD28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CF539E7-5C60-4F1D-B4EC-267742BB7235}" type="datetimeFigureOut">
              <a:rPr lang="ru-RU" smtClean="0"/>
              <a:pPr>
                <a:defRPr/>
              </a:pPr>
              <a:t>17.05.2021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59B472-4F48-4447-A655-EE9F3FF853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10D8CDDC-6DC1-40AC-8D1A-A2DFF9BAB4EE}" type="datetimeFigureOut">
              <a:rPr lang="ru-RU" smtClean="0"/>
              <a:pPr>
                <a:defRPr/>
              </a:pPr>
              <a:t>17.05.2021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91060B1C-3AE7-4E9E-A7F5-8E0DF65EDA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928670"/>
            <a:ext cx="7843838" cy="5143536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Актуальные стратегии 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и формы взаимодействия учреждений образования с 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семьей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Выполнила: педагог социальный ГУО «Средняя школа №44 имени Н.А. Лебедева г. Гомеля»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Свириденко Н.А.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1"/>
          <p:cNvSpPr txBox="1">
            <a:spLocks noChangeArrowheads="1"/>
          </p:cNvSpPr>
          <p:nvPr/>
        </p:nvSpPr>
        <p:spPr bwMode="auto">
          <a:xfrm>
            <a:off x="539750" y="620713"/>
            <a:ext cx="80645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 smtClean="0"/>
              <a:t>Условия партнерских отношений в системе </a:t>
            </a:r>
          </a:p>
          <a:p>
            <a:pPr algn="ctr"/>
            <a:r>
              <a:rPr lang="ru-RU" sz="2800" b="1" dirty="0" smtClean="0"/>
              <a:t>«семья – учреждение образования»:</a:t>
            </a:r>
          </a:p>
          <a:p>
            <a:pPr algn="ctr"/>
            <a:endParaRPr lang="ru-RU" sz="2800" b="1" dirty="0" smtClean="0"/>
          </a:p>
          <a:p>
            <a:pPr marL="457200" indent="-457200" algn="ctr">
              <a:buAutoNum type="arabicPeriod"/>
            </a:pPr>
            <a:r>
              <a:rPr lang="ru-RU" sz="2400" b="1" u="sng" dirty="0" smtClean="0"/>
              <a:t>Добровольность</a:t>
            </a:r>
            <a:r>
              <a:rPr lang="ru-RU" sz="2400" b="1" dirty="0" smtClean="0"/>
              <a:t> - </a:t>
            </a:r>
            <a:r>
              <a:rPr lang="ru-RU" sz="2400" dirty="0" smtClean="0"/>
              <a:t>понимается как наличие свободы и осознанности выбора в разных формах взаимодействия</a:t>
            </a:r>
            <a:r>
              <a:rPr lang="ru-RU" sz="2400" dirty="0" smtClean="0">
                <a:latin typeface="Verdana" pitchFamily="34" charset="0"/>
              </a:rPr>
              <a:t> </a:t>
            </a:r>
          </a:p>
          <a:p>
            <a:pPr marL="457200" indent="-457200" algn="ctr">
              <a:buAutoNum type="arabicPeriod"/>
            </a:pPr>
            <a:r>
              <a:rPr lang="ru-RU" sz="2400" b="1" u="sng" dirty="0" smtClean="0"/>
              <a:t>Долговременность отношений</a:t>
            </a:r>
          </a:p>
          <a:p>
            <a:pPr marL="457200" indent="-457200" algn="ctr">
              <a:buAutoNum type="arabicPeriod"/>
            </a:pPr>
            <a:endParaRPr lang="ru-RU" sz="2400" b="1" u="sng" dirty="0" smtClean="0"/>
          </a:p>
          <a:p>
            <a:pPr marL="457200" indent="-457200" algn="ctr">
              <a:buAutoNum type="arabicPeriod"/>
            </a:pPr>
            <a:r>
              <a:rPr lang="ru-RU" sz="2400" b="1" u="sng" dirty="0" smtClean="0"/>
              <a:t>Взаимная ответственность</a:t>
            </a:r>
          </a:p>
          <a:p>
            <a:pPr marL="457200" indent="-457200" algn="ctr"/>
            <a:endParaRPr lang="ru-RU" sz="2400" u="sng" dirty="0" smtClean="0">
              <a:latin typeface="Verdana" pitchFamily="34" charset="0"/>
            </a:endParaRPr>
          </a:p>
          <a:p>
            <a:pPr marL="457200" indent="-457200" algn="ctr">
              <a:buAutoNum type="arabicPeriod"/>
            </a:pPr>
            <a:endParaRPr lang="ru-RU" sz="2400" dirty="0">
              <a:latin typeface="Verdana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1"/>
          <p:cNvSpPr txBox="1">
            <a:spLocks noChangeArrowheads="1"/>
          </p:cNvSpPr>
          <p:nvPr/>
        </p:nvSpPr>
        <p:spPr bwMode="auto">
          <a:xfrm>
            <a:off x="539750" y="549275"/>
            <a:ext cx="8064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/>
              <a:t>Модель взаимодействия семьи и школы - </a:t>
            </a:r>
          </a:p>
          <a:p>
            <a:pPr lvl="0" algn="ctr"/>
            <a:r>
              <a:rPr lang="ru-RU" sz="2400" b="1" dirty="0" smtClean="0"/>
              <a:t>это сочетание</a:t>
            </a:r>
            <a:r>
              <a:rPr lang="ru-RU" sz="2400" dirty="0" smtClean="0"/>
              <a:t> </a:t>
            </a:r>
            <a:r>
              <a:rPr lang="ru-RU" sz="2400" b="1" dirty="0" smtClean="0"/>
              <a:t>четырех направлений:</a:t>
            </a:r>
            <a:r>
              <a:rPr lang="ru-RU" sz="2400" dirty="0" smtClean="0"/>
              <a:t> </a:t>
            </a:r>
          </a:p>
          <a:p>
            <a:pPr lvl="0" algn="ctr"/>
            <a:endParaRPr lang="ru-RU" sz="2400" dirty="0" smtClean="0"/>
          </a:p>
          <a:p>
            <a:pPr lvl="0" algn="ctr"/>
            <a:r>
              <a:rPr lang="ru-RU" sz="2400" dirty="0" smtClean="0"/>
              <a:t>- диагностика и изучение семьи;</a:t>
            </a:r>
          </a:p>
          <a:p>
            <a:pPr lvl="0" algn="ctr"/>
            <a:r>
              <a:rPr lang="ru-RU" sz="2400" dirty="0" smtClean="0"/>
              <a:t>- просветительская работа, обучение родителей;</a:t>
            </a:r>
          </a:p>
          <a:p>
            <a:pPr lvl="0" algn="ctr"/>
            <a:r>
              <a:rPr lang="ru-RU" sz="2400" dirty="0" smtClean="0"/>
              <a:t>- включение родителей в воспитательный процесс;</a:t>
            </a:r>
          </a:p>
          <a:p>
            <a:pPr lvl="0" algn="ctr"/>
            <a:r>
              <a:rPr lang="ru-RU" sz="2400" dirty="0" smtClean="0"/>
              <a:t>- подготовка учащихся к семейной жизни.</a:t>
            </a:r>
          </a:p>
          <a:p>
            <a:pPr algn="ctr"/>
            <a:endParaRPr lang="ru-RU" sz="2400" b="1" dirty="0" smtClean="0"/>
          </a:p>
          <a:p>
            <a:pPr algn="ctr"/>
            <a:endParaRPr lang="ru-RU" sz="2400" dirty="0">
              <a:latin typeface="Verdana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786190"/>
            <a:ext cx="3143272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571480"/>
            <a:ext cx="8135938" cy="6286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2400" dirty="0" smtClean="0"/>
              <a:t>ПСИХОЛОГО-ПЕДАГОГИЧЕСКАЯ ДИАГНОСТИКА: </a:t>
            </a:r>
          </a:p>
          <a:p>
            <a:pPr lvl="0"/>
            <a:r>
              <a:rPr lang="ru-RU" sz="2400" dirty="0" smtClean="0"/>
              <a:t> - </a:t>
            </a:r>
            <a:r>
              <a:rPr lang="ru-RU" sz="2000" dirty="0" smtClean="0"/>
              <a:t>выявления мнения родителей об оказании образовательных услуг;</a:t>
            </a:r>
          </a:p>
          <a:p>
            <a:pPr lvl="0"/>
            <a:r>
              <a:rPr lang="ru-RU" sz="2000" dirty="0" smtClean="0"/>
              <a:t>- педагогической поддержки и необходимого педагогического просвещения;</a:t>
            </a:r>
          </a:p>
          <a:p>
            <a:pPr lvl="0"/>
            <a:r>
              <a:rPr lang="ru-RU" sz="2000" dirty="0" smtClean="0"/>
              <a:t>- исследования удовлетворенности родителей работой школы.</a:t>
            </a:r>
          </a:p>
          <a:p>
            <a:pPr lvl="0"/>
            <a:r>
              <a:rPr lang="ru-RU" sz="2000" dirty="0" smtClean="0"/>
              <a:t>	Используя диагностический инструментарий, учреждение образования получает возможность объективно оценить:</a:t>
            </a:r>
          </a:p>
          <a:p>
            <a:pPr lvl="0"/>
            <a:r>
              <a:rPr lang="ru-RU" sz="2000" dirty="0" smtClean="0"/>
              <a:t>- профессионализм и компетентность педагогического коллектива в сфере сотрудничества с семьей;</a:t>
            </a:r>
          </a:p>
          <a:p>
            <a:pPr lvl="0"/>
            <a:r>
              <a:rPr lang="ru-RU" sz="2000" dirty="0" smtClean="0"/>
              <a:t>- запросы родителей по психолого-педагогическому просвещению и оказанию образовательных услуг;</a:t>
            </a:r>
          </a:p>
          <a:p>
            <a:pPr lvl="0"/>
            <a:r>
              <a:rPr lang="ru-RU" sz="2000" dirty="0" smtClean="0"/>
              <a:t>- взаимоотношения взрослых и детей, семьи и учреждения образования.</a:t>
            </a:r>
          </a:p>
          <a:p>
            <a:pPr lvl="0"/>
            <a:r>
              <a:rPr lang="ru-RU" sz="2000" dirty="0" smtClean="0"/>
              <a:t>Результаты диагностики определяют стратегию по оптимизации взаимодействия семьи и школы в течение всего периода обучения ребенка.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Прямоугольник 1"/>
          <p:cNvSpPr>
            <a:spLocks noChangeArrowheads="1"/>
          </p:cNvSpPr>
          <p:nvPr/>
        </p:nvSpPr>
        <p:spPr bwMode="auto">
          <a:xfrm>
            <a:off x="539750" y="549275"/>
            <a:ext cx="8135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 </a:t>
            </a:r>
            <a:r>
              <a:rPr lang="ru-RU" sz="2400" b="1" dirty="0" smtClean="0"/>
              <a:t>ПСИХОЛОГО-ПЕДАГОГИЧЕСКОЕ ПРОСВЕЩЕНИЕ РОДИТЕЛЕЙ:</a:t>
            </a:r>
            <a:endParaRPr lang="ru-RU" sz="2400" b="1" dirty="0">
              <a:latin typeface="Verdana" pitchFamily="34" charset="0"/>
            </a:endParaRPr>
          </a:p>
        </p:txBody>
      </p:sp>
      <p:sp>
        <p:nvSpPr>
          <p:cNvPr id="26626" name="Прямоугольник 2"/>
          <p:cNvSpPr>
            <a:spLocks noChangeArrowheads="1"/>
          </p:cNvSpPr>
          <p:nvPr/>
        </p:nvSpPr>
        <p:spPr bwMode="auto">
          <a:xfrm>
            <a:off x="642910" y="1714488"/>
            <a:ext cx="7993063" cy="15696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2400" b="1" i="1" dirty="0" smtClean="0"/>
              <a:t> Родительское собрание</a:t>
            </a:r>
            <a:r>
              <a:rPr lang="ru-RU" sz="2400" dirty="0" smtClean="0"/>
              <a:t> – основная форма работы с семьей, проводится с целью просвещения, обучения, оказания индивидуальной помощи родителям.</a:t>
            </a:r>
            <a:endParaRPr lang="ru-RU" sz="2400" dirty="0">
              <a:latin typeface="Verdana" pitchFamily="34" charset="0"/>
            </a:endParaRPr>
          </a:p>
        </p:txBody>
      </p:sp>
      <p:sp>
        <p:nvSpPr>
          <p:cNvPr id="26627" name="Прямоугольник 3"/>
          <p:cNvSpPr>
            <a:spLocks noChangeArrowheads="1"/>
          </p:cNvSpPr>
          <p:nvPr/>
        </p:nvSpPr>
        <p:spPr bwMode="auto">
          <a:xfrm>
            <a:off x="571472" y="3571876"/>
            <a:ext cx="81359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Verdana" pitchFamily="34" charset="0"/>
              </a:rPr>
              <a:t> </a:t>
            </a:r>
            <a:r>
              <a:rPr lang="ru-RU" sz="2400" b="1" i="1" dirty="0" smtClean="0"/>
              <a:t>Консультация (индивидуальная и групповая) для родителей</a:t>
            </a:r>
            <a:r>
              <a:rPr lang="ru-RU" sz="2400" dirty="0" smtClean="0"/>
              <a:t> – советы, разъяснения по какому-либо вопросу воспитания и развития личности ребенка. </a:t>
            </a:r>
            <a:endParaRPr lang="ru-RU" sz="2400" dirty="0">
              <a:latin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рямоугольник 1"/>
          <p:cNvSpPr>
            <a:spLocks noChangeArrowheads="1"/>
          </p:cNvSpPr>
          <p:nvPr/>
        </p:nvSpPr>
        <p:spPr bwMode="auto">
          <a:xfrm>
            <a:off x="539750" y="620713"/>
            <a:ext cx="8280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i="1" dirty="0" smtClean="0"/>
              <a:t>Встреча с администрацией, учителями класса</a:t>
            </a:r>
            <a:r>
              <a:rPr lang="ru-RU" sz="2400" dirty="0" smtClean="0"/>
              <a:t> проводится ежегодно. На этой встрече педагогический коллектив знакомит родителей со своими требованиями, нормативными документами, целями и задачами воспитания. Выясняются запросы родителей и возможности сотрудничества.</a:t>
            </a:r>
          </a:p>
          <a:p>
            <a:endParaRPr lang="ru-RU" sz="2400" dirty="0">
              <a:latin typeface="Verdana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143248"/>
            <a:ext cx="3903662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1"/>
          <p:cNvSpPr txBox="1">
            <a:spLocks noChangeArrowheads="1"/>
          </p:cNvSpPr>
          <p:nvPr/>
        </p:nvSpPr>
        <p:spPr bwMode="auto">
          <a:xfrm>
            <a:off x="611188" y="692150"/>
            <a:ext cx="7993062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/>
              <a:t>День открытых дверей</a:t>
            </a:r>
            <a:r>
              <a:rPr lang="ru-RU" sz="2400" dirty="0" smtClean="0"/>
              <a:t> – открытое мероприятие в образовательном учреждении, которое позволяет родителям (друзьям, родственникам) непосредственно знакомиться с условиями образования детей в школе в ходе различных видов педагогической </a:t>
            </a:r>
            <a:r>
              <a:rPr lang="ru-RU" sz="2000" dirty="0" smtClean="0"/>
              <a:t>деятельности</a:t>
            </a:r>
            <a:r>
              <a:rPr lang="ru-RU" sz="2000" dirty="0" smtClean="0">
                <a:latin typeface="Verdana" pitchFamily="34" charset="0"/>
              </a:rPr>
              <a:t> </a:t>
            </a:r>
          </a:p>
          <a:p>
            <a:pPr algn="ctr"/>
            <a:endParaRPr lang="ru-RU" sz="2000" b="1" i="1" dirty="0" smtClean="0">
              <a:latin typeface="Verdana" pitchFamily="34" charset="0"/>
            </a:endParaRPr>
          </a:p>
          <a:p>
            <a:pPr algn="just"/>
            <a:r>
              <a:rPr lang="ru-RU" sz="2400" b="1" i="1" dirty="0" smtClean="0"/>
              <a:t>Родительский всеобуч</a:t>
            </a:r>
            <a:r>
              <a:rPr lang="ru-RU" sz="2400" dirty="0" smtClean="0"/>
              <a:t> </a:t>
            </a:r>
            <a:r>
              <a:rPr lang="ru-RU" sz="2000" dirty="0" smtClean="0"/>
              <a:t>– </a:t>
            </a:r>
            <a:r>
              <a:rPr lang="ru-RU" sz="2400" dirty="0" smtClean="0"/>
              <a:t>форма работы с широким охватом родителей, проводится с целью повышения их психолого-педагогической культуры, ответственности за воспитание детей, предупреждения или преодоления актуальных проблем воспитания в семье, обучения и развития личности учащегося. </a:t>
            </a:r>
          </a:p>
          <a:p>
            <a:pPr algn="ctr"/>
            <a:endParaRPr lang="ru-RU" sz="2400" dirty="0" smtClean="0">
              <a:latin typeface="Verdana" pitchFamily="34" charset="0"/>
            </a:endParaRPr>
          </a:p>
          <a:p>
            <a:pPr algn="ctr"/>
            <a:endParaRPr lang="ru-RU" sz="2400" dirty="0" smtClean="0">
              <a:latin typeface="Verdana" pitchFamily="34" charset="0"/>
            </a:endParaRPr>
          </a:p>
          <a:p>
            <a:pPr algn="ctr"/>
            <a:r>
              <a:rPr lang="ru-RU" sz="2400" dirty="0" smtClean="0">
                <a:latin typeface="Verdana" pitchFamily="34" charset="0"/>
              </a:rPr>
              <a:t> </a:t>
            </a:r>
            <a:endParaRPr lang="ru-RU" sz="2400" dirty="0">
              <a:latin typeface="Verdana" pitchFamily="34" charset="0"/>
            </a:endParaRPr>
          </a:p>
          <a:p>
            <a:endParaRPr lang="ru-RU" sz="2400" b="1" dirty="0">
              <a:latin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i="1" dirty="0" smtClean="0"/>
              <a:t>Диспут</a:t>
            </a:r>
            <a:r>
              <a:rPr lang="ru-RU" dirty="0" smtClean="0"/>
              <a:t> – обсуждение педагогами и родителями в неформальной обстановке проблем воспитания детей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i="1" dirty="0" smtClean="0"/>
              <a:t>Досуг родителей и детей (совместный)</a:t>
            </a:r>
            <a:r>
              <a:rPr lang="ru-RU" dirty="0" smtClean="0"/>
              <a:t>.</a:t>
            </a:r>
          </a:p>
          <a:p>
            <a:r>
              <a:rPr lang="ru-RU" b="1" i="1" dirty="0" smtClean="0"/>
              <a:t>Конференция по обмену опытом воспитания детей</a:t>
            </a:r>
            <a:r>
              <a:rPr lang="ru-RU" dirty="0" smtClean="0"/>
              <a:t> </a:t>
            </a:r>
          </a:p>
          <a:p>
            <a:r>
              <a:rPr lang="ru-RU" b="1" i="1" dirty="0" smtClean="0"/>
              <a:t>Лекторий для родителей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183880" cy="1000132"/>
          </a:xfrm>
        </p:spPr>
        <p:txBody>
          <a:bodyPr>
            <a:normAutofit/>
          </a:bodyPr>
          <a:lstStyle/>
          <a:p>
            <a:r>
              <a:rPr lang="ru-RU" i="1" dirty="0" smtClean="0"/>
              <a:t>Родительский университет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183880" cy="4255970"/>
          </a:xfrm>
        </p:spPr>
        <p:txBody>
          <a:bodyPr/>
          <a:lstStyle/>
          <a:p>
            <a:pPr algn="just">
              <a:buNone/>
            </a:pPr>
            <a:r>
              <a:rPr lang="ru-RU" sz="2000" dirty="0" smtClean="0"/>
              <a:t>   представляет собой системный, комплексный подход к проблеме психолого-педагогического просвещения родителей. В ходе систематических знаний участники получают разносторонние знания о развитии ребенка, особенностях воспитания и обучения. При этом организаторы должны широко использовать </a:t>
            </a:r>
            <a:r>
              <a:rPr lang="ru-RU" sz="2000" dirty="0" err="1" smtClean="0"/>
              <a:t>мультимедийные</a:t>
            </a:r>
            <a:r>
              <a:rPr lang="ru-RU" sz="2000" dirty="0" smtClean="0"/>
              <a:t> технологии (цифровые и аналоговые аудио-, видеоустройства) для просмотров видеосюжетов, фотоматериалов, презентаций, воспроизведения лекций, выступлений известных ученых, практиков и др.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142984"/>
            <a:ext cx="8183880" cy="41879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     Примерная программа работы по проекту «Родительский университет» представлена в приложении 3 к инструктивно-методическому письму Министерства образования Республики Беларусь </a:t>
            </a:r>
            <a:r>
              <a:rPr lang="ru-RU" b="1" dirty="0" smtClean="0"/>
              <a:t>«Особенности организации социальной, воспитательной и идеологической работы в учреждениях общего среднего образования в 2020/2021 учебном году» </a:t>
            </a:r>
            <a:endParaRPr lang="ru-RU" b="1" dirty="0"/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/>
              <a:t>Ток-шоу для родителей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/>
          </a:bodyPr>
          <a:lstStyle/>
          <a:p>
            <a:r>
              <a:rPr lang="ru-RU" i="1" dirty="0" smtClean="0"/>
              <a:t>Школа для родителей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2071678"/>
            <a:ext cx="3931920" cy="2866082"/>
          </a:xfrm>
        </p:spPr>
        <p:txBody>
          <a:bodyPr/>
          <a:lstStyle/>
          <a:p>
            <a:r>
              <a:rPr lang="ru-RU" b="1" i="1" dirty="0" smtClean="0"/>
              <a:t>Клубы для родителей</a:t>
            </a:r>
            <a:r>
              <a:rPr lang="ru-RU" dirty="0" smtClean="0"/>
              <a:t> </a:t>
            </a:r>
          </a:p>
          <a:p>
            <a:endParaRPr lang="ru-RU" dirty="0" smtClean="0"/>
          </a:p>
          <a:p>
            <a:r>
              <a:rPr lang="ru-RU" b="1" i="1" dirty="0" smtClean="0"/>
              <a:t>Информационный бюллетень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2143116"/>
            <a:ext cx="3931920" cy="2794644"/>
          </a:xfrm>
        </p:spPr>
        <p:txBody>
          <a:bodyPr/>
          <a:lstStyle/>
          <a:p>
            <a:r>
              <a:rPr lang="ru-RU" b="1" i="1" dirty="0" smtClean="0"/>
              <a:t>Круглый стол</a:t>
            </a:r>
          </a:p>
          <a:p>
            <a:endParaRPr lang="ru-RU" b="1" i="1" dirty="0" smtClean="0"/>
          </a:p>
          <a:p>
            <a:endParaRPr lang="ru-RU" dirty="0" smtClean="0"/>
          </a:p>
          <a:p>
            <a:r>
              <a:rPr lang="ru-RU" dirty="0" smtClean="0"/>
              <a:t> </a:t>
            </a:r>
            <a:r>
              <a:rPr lang="ru-RU" b="1" i="1" dirty="0" smtClean="0"/>
              <a:t> Виртуальная гостиная 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Прямоугольник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3450" y="712788"/>
            <a:ext cx="8021638" cy="4529137"/>
          </a:xfrm>
          <a:prstGeom prst="rect">
            <a:avLst/>
          </a:prstGeom>
          <a:noFill/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4373563"/>
            <a:ext cx="2592387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ВКЛЮЧЕНИЕ РОДИТЕЛЕЙ В ВОСПИТАТЕЛЬНЫЙ ПРОЦЕСС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42910" y="2285992"/>
            <a:ext cx="3931920" cy="3489960"/>
          </a:xfrm>
        </p:spPr>
        <p:txBody>
          <a:bodyPr/>
          <a:lstStyle/>
          <a:p>
            <a:r>
              <a:rPr lang="ru-RU" sz="2000" dirty="0" smtClean="0"/>
              <a:t>Эта работа традиционно активизируется в период тематических недель (Неделя матери, Неделя семьи), накануне Дня защитников Отечества, 8 Марта.</a:t>
            </a:r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2428868"/>
            <a:ext cx="3931920" cy="3489960"/>
          </a:xfrm>
        </p:spPr>
        <p:txBody>
          <a:bodyPr/>
          <a:lstStyle/>
          <a:p>
            <a:r>
              <a:rPr lang="ru-RU" dirty="0" err="1" smtClean="0"/>
              <a:t>спортландия</a:t>
            </a:r>
            <a:r>
              <a:rPr lang="ru-RU" dirty="0" smtClean="0"/>
              <a:t> «Папа, мама, я – спортивная семья», спортивные соревнования с участием родителей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ПОДГОТОВКА УЧАЩИХСЯ К СЕМЕЙНОЙ ЖИЗНИ.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000100" y="2857496"/>
            <a:ext cx="6536544" cy="1766886"/>
          </a:xfrm>
        </p:spPr>
        <p:txBody>
          <a:bodyPr/>
          <a:lstStyle/>
          <a:p>
            <a:r>
              <a:rPr lang="ru-RU" dirty="0" smtClean="0"/>
              <a:t>факультативные занятия «Основы семейной жизни» для IX–XI классов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7038" y="4868863"/>
            <a:ext cx="3097212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611188" y="476250"/>
            <a:ext cx="799306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Verdana" pitchFamily="34" charset="0"/>
              </a:rPr>
              <a:t>Школа – дом второй, семья вторая, </a:t>
            </a:r>
          </a:p>
          <a:p>
            <a:r>
              <a:rPr lang="ru-RU" sz="3200">
                <a:latin typeface="Verdana" pitchFamily="34" charset="0"/>
              </a:rPr>
              <a:t>Поэтому и связаны они. </a:t>
            </a:r>
          </a:p>
          <a:p>
            <a:r>
              <a:rPr lang="ru-RU" sz="3200">
                <a:latin typeface="Verdana" pitchFamily="34" charset="0"/>
              </a:rPr>
              <a:t>Ведь семье в учебе роль большая </a:t>
            </a:r>
          </a:p>
          <a:p>
            <a:r>
              <a:rPr lang="ru-RU" sz="3200">
                <a:latin typeface="Verdana" pitchFamily="34" charset="0"/>
              </a:rPr>
              <a:t>Стала отводиться в наши дни. </a:t>
            </a:r>
          </a:p>
          <a:p>
            <a:endParaRPr lang="ru-RU" sz="3200">
              <a:latin typeface="Verdana" pitchFamily="34" charset="0"/>
            </a:endParaRPr>
          </a:p>
          <a:p>
            <a:r>
              <a:rPr lang="ru-RU" sz="3200">
                <a:latin typeface="Verdana" pitchFamily="34" charset="0"/>
              </a:rPr>
              <a:t>Эта связь все крепче и сильнее,</a:t>
            </a:r>
          </a:p>
          <a:p>
            <a:r>
              <a:rPr lang="ru-RU" sz="3200">
                <a:latin typeface="Verdana" pitchFamily="34" charset="0"/>
              </a:rPr>
              <a:t>И растет, и крепнет с каждым днем.</a:t>
            </a:r>
          </a:p>
          <a:p>
            <a:r>
              <a:rPr lang="ru-RU" sz="3200">
                <a:latin typeface="Verdana" pitchFamily="34" charset="0"/>
              </a:rPr>
              <a:t>И учиться проще, веселее </a:t>
            </a:r>
          </a:p>
          <a:p>
            <a:r>
              <a:rPr lang="ru-RU" sz="3200">
                <a:latin typeface="Verdana" pitchFamily="34" charset="0"/>
              </a:rPr>
              <a:t>Если в тесной дружбе мы живем. 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1"/>
          <p:cNvSpPr txBox="1">
            <a:spLocks noChangeArrowheads="1"/>
          </p:cNvSpPr>
          <p:nvPr/>
        </p:nvSpPr>
        <p:spPr bwMode="auto">
          <a:xfrm>
            <a:off x="611188" y="692150"/>
            <a:ext cx="792162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Семья занимает центральное место в воспитании ребенка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играет основную роль в формировании мировоззрения и нравственных норм поведения ребенка. 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Семья – ячейка школьного коллектива.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Взаимодействие семьи и школы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представляет собой процесс совместной деятельности по согласованию целей, форм и методов семейного и школьного воспитания.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Verdana" pitchFamily="34" charset="0"/>
            </a:endParaRPr>
          </a:p>
          <a:p>
            <a:endParaRPr lang="ru-RU" sz="2400" dirty="0">
              <a:latin typeface="Verdana" pitchFamily="34" charset="0"/>
            </a:endParaRPr>
          </a:p>
          <a:p>
            <a:endParaRPr lang="ru-RU" sz="2400" dirty="0">
              <a:latin typeface="Verdana" pitchFamily="34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1"/>
          <p:cNvSpPr txBox="1">
            <a:spLocks noChangeArrowheads="1"/>
          </p:cNvSpPr>
          <p:nvPr/>
        </p:nvSpPr>
        <p:spPr bwMode="auto">
          <a:xfrm>
            <a:off x="468313" y="923925"/>
            <a:ext cx="7920037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latin typeface="Verdana" pitchFamily="34" charset="0"/>
              </a:rPr>
              <a:t>Главное условие взаимодействия – полное представление о функциях и содержании деятельности друг друга. </a:t>
            </a:r>
          </a:p>
          <a:p>
            <a:endParaRPr lang="ru-RU" sz="2400">
              <a:latin typeface="Verdana" pitchFamily="34" charset="0"/>
            </a:endParaRPr>
          </a:p>
          <a:p>
            <a:endParaRPr lang="ru-RU" sz="2400">
              <a:latin typeface="Verdana" pitchFamily="34" charset="0"/>
            </a:endParaRPr>
          </a:p>
        </p:txBody>
      </p:sp>
      <p:pic>
        <p:nvPicPr>
          <p:cNvPr id="174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84488" y="2997200"/>
            <a:ext cx="3760787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1"/>
          <p:cNvSpPr txBox="1">
            <a:spLocks noChangeArrowheads="1"/>
          </p:cNvSpPr>
          <p:nvPr/>
        </p:nvSpPr>
        <p:spPr bwMode="auto">
          <a:xfrm>
            <a:off x="452438" y="404813"/>
            <a:ext cx="83534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Verdana" pitchFamily="34" charset="0"/>
              </a:rPr>
              <a:t>ШКОЛА</a:t>
            </a:r>
            <a:r>
              <a:rPr lang="ru-RU" sz="2400">
                <a:latin typeface="Verdana" pitchFamily="34" charset="0"/>
              </a:rPr>
              <a:t> – общественное учреждение, основой которого является социальная норма, место, где жизнь ребенка подчинена этим нормам. Школа вводит ребенка в контекст культуры и социальных отношений, опираясь на глубочайшее и первоочередное влияние семьи. </a:t>
            </a:r>
          </a:p>
          <a:p>
            <a:endParaRPr lang="ru-RU" sz="2400">
              <a:latin typeface="Verdana" pitchFamily="34" charset="0"/>
            </a:endParaRPr>
          </a:p>
          <a:p>
            <a:r>
              <a:rPr lang="ru-RU" sz="2400" b="1">
                <a:latin typeface="Verdana" pitchFamily="34" charset="0"/>
              </a:rPr>
              <a:t>СЕМЬЯ</a:t>
            </a:r>
            <a:r>
              <a:rPr lang="ru-RU" sz="2400">
                <a:latin typeface="Verdana" pitchFamily="34" charset="0"/>
              </a:rPr>
              <a:t> – любовь: супружеская, родительская, детская, родственная. Объединение людей, ревностно защищающее.  </a:t>
            </a:r>
          </a:p>
          <a:p>
            <a:endParaRPr lang="ru-RU" sz="2400">
              <a:latin typeface="Verdana" pitchFamily="34" charset="0"/>
            </a:endParaRPr>
          </a:p>
          <a:p>
            <a:endParaRPr lang="ru-RU" sz="2400">
              <a:latin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4076700"/>
            <a:ext cx="3990975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750" y="549275"/>
            <a:ext cx="8135938" cy="5940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ru-RU" sz="2400" dirty="0" smtClean="0"/>
              <a:t> </a:t>
            </a:r>
            <a:r>
              <a:rPr lang="ru-RU" sz="2400" b="1" dirty="0" smtClean="0"/>
              <a:t>Направления</a:t>
            </a:r>
            <a:r>
              <a:rPr lang="ru-RU" sz="2400" dirty="0" smtClean="0"/>
              <a:t> </a:t>
            </a:r>
            <a:r>
              <a:rPr lang="ru-RU" sz="2400" b="1" dirty="0" smtClean="0"/>
              <a:t>взаимодействие семьи и </a:t>
            </a:r>
            <a:endParaRPr lang="en-US" sz="2400" b="1" dirty="0" smtClean="0"/>
          </a:p>
          <a:p>
            <a:pPr algn="ctr"/>
            <a:r>
              <a:rPr lang="ru-RU" sz="2400" b="1" dirty="0" smtClean="0"/>
              <a:t>учреждения образования:</a:t>
            </a:r>
          </a:p>
          <a:p>
            <a:pPr algn="ctr"/>
            <a:endParaRPr lang="ru-RU" sz="2400" b="1" dirty="0" smtClean="0"/>
          </a:p>
          <a:p>
            <a:pPr lvl="0"/>
            <a:r>
              <a:rPr lang="ru-RU" sz="2000" dirty="0" smtClean="0"/>
              <a:t>- изучение семей учащихся, их образовательных и информационных потребностей и запросов, воспитательного и культурного потенциала;</a:t>
            </a:r>
          </a:p>
          <a:p>
            <a:pPr lvl="0"/>
            <a:r>
              <a:rPr lang="ru-RU" sz="2000" dirty="0" smtClean="0"/>
              <a:t>- использование различных форм взаимодействия, наполнение их современным содержанием;</a:t>
            </a:r>
          </a:p>
          <a:p>
            <a:pPr lvl="0"/>
            <a:r>
              <a:rPr lang="ru-RU" sz="2000" dirty="0" smtClean="0"/>
              <a:t>- создание условий для включения родителей в деятельность учреждения общего среднего образования как равноправных субъектов;</a:t>
            </a:r>
          </a:p>
          <a:p>
            <a:pPr lvl="0"/>
            <a:r>
              <a:rPr lang="ru-RU" sz="2000" dirty="0" smtClean="0"/>
              <a:t>- повышение педагогической, правовой, информационной культуры субъектов образовательного процесса;</a:t>
            </a:r>
          </a:p>
          <a:p>
            <a:pPr lvl="0"/>
            <a:r>
              <a:rPr lang="ru-RU" sz="2000" dirty="0" smtClean="0"/>
              <a:t>- организация родительского всеобуча;</a:t>
            </a:r>
          </a:p>
          <a:p>
            <a:pPr lvl="0"/>
            <a:r>
              <a:rPr lang="ru-RU" sz="2000" dirty="0" smtClean="0"/>
              <a:t>- формирование единого информационного пространства, способствующего неконфликтному взаимодействию педагогов, детей, родителей</a:t>
            </a:r>
            <a:r>
              <a:rPr lang="ru-RU" sz="2400" dirty="0" smtClean="0"/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2400" dirty="0">
              <a:latin typeface="+mn-lt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42910" y="0"/>
            <a:ext cx="806450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400" b="1" u="sng" dirty="0" smtClean="0"/>
          </a:p>
          <a:p>
            <a:endParaRPr lang="ru-RU" sz="2400" b="1" u="sng" dirty="0" smtClean="0"/>
          </a:p>
          <a:p>
            <a:r>
              <a:rPr lang="ru-RU" sz="2800" b="1" dirty="0" smtClean="0"/>
              <a:t>Стратегии взаимодействия школы и семьи:</a:t>
            </a:r>
          </a:p>
          <a:p>
            <a:r>
              <a:rPr lang="ru-RU" sz="2800" dirty="0" smtClean="0"/>
              <a:t> </a:t>
            </a:r>
          </a:p>
          <a:p>
            <a:r>
              <a:rPr lang="ru-RU" sz="2400" b="1" u="sng" dirty="0" smtClean="0"/>
              <a:t>Стратегия развития открытого сообщества школы и семьи</a:t>
            </a:r>
            <a:r>
              <a:rPr lang="ru-RU" sz="2400" dirty="0" smtClean="0"/>
              <a:t> предполагает организацию открытого взаимодействия, выстраивание длительных взаимоотношений, наращивание практики и опыта устойчивых педагогических традиций.</a:t>
            </a:r>
          </a:p>
          <a:p>
            <a:r>
              <a:rPr lang="ru-RU" sz="2400" b="1" u="sng" dirty="0" smtClean="0"/>
              <a:t>Стратегия быстрого реагирования</a:t>
            </a:r>
            <a:r>
              <a:rPr lang="ru-RU" sz="2400" dirty="0" smtClean="0"/>
              <a:t> направлена на оперативное вмешательство в жизнь ребенка и семьи, оказавшихся в социально опасном положении. Реализуется в соответствии с принятыми в Республике Беларусь нормативными правовыми актами.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endParaRPr lang="ru-RU" sz="2400" dirty="0" smtClean="0">
              <a:latin typeface="+mn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2"/>
          <p:cNvSpPr txBox="1">
            <a:spLocks noChangeArrowheads="1"/>
          </p:cNvSpPr>
          <p:nvPr/>
        </p:nvSpPr>
        <p:spPr bwMode="auto">
          <a:xfrm>
            <a:off x="609600" y="1071546"/>
            <a:ext cx="792003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 Стратегия смешанного типа</a:t>
            </a:r>
            <a:r>
              <a:rPr lang="ru-RU" sz="2400" dirty="0" smtClean="0"/>
              <a:t> включает элементы первой и второй, а также предполагает реализацию комплексного подхода к решению актуальных проблем развития личности учащегося, его ближайшего окружения</a:t>
            </a:r>
          </a:p>
        </p:txBody>
      </p:sp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3106738"/>
            <a:ext cx="3790953" cy="2894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1"/>
          <p:cNvSpPr txBox="1">
            <a:spLocks noChangeArrowheads="1"/>
          </p:cNvSpPr>
          <p:nvPr/>
        </p:nvSpPr>
        <p:spPr bwMode="auto">
          <a:xfrm>
            <a:off x="611188" y="714355"/>
            <a:ext cx="79930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2400" dirty="0" smtClean="0">
              <a:latin typeface="Verdana" pitchFamily="34" charset="0"/>
            </a:endParaRPr>
          </a:p>
          <a:p>
            <a:endParaRPr lang="ru-RU" sz="2400" dirty="0" smtClean="0">
              <a:latin typeface="Verdana" pitchFamily="34" charset="0"/>
            </a:endParaRPr>
          </a:p>
          <a:p>
            <a:endParaRPr lang="ru-RU" sz="2400" dirty="0" smtClean="0">
              <a:latin typeface="Verdana" pitchFamily="34" charset="0"/>
            </a:endParaRPr>
          </a:p>
          <a:p>
            <a:endParaRPr lang="ru-RU" sz="2400" dirty="0" smtClean="0">
              <a:latin typeface="Verdan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785795"/>
            <a:ext cx="74295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/>
              <a:t>Этапы системы взаимодействия </a:t>
            </a:r>
            <a:endParaRPr lang="en-US" sz="2800" b="1" u="sng" dirty="0" smtClean="0"/>
          </a:p>
          <a:p>
            <a:pPr algn="ctr"/>
            <a:r>
              <a:rPr lang="ru-RU" sz="2800" b="1" u="sng" dirty="0" smtClean="0"/>
              <a:t>семьи </a:t>
            </a:r>
            <a:r>
              <a:rPr lang="ru-RU" sz="2800" b="1" u="sng" dirty="0" smtClean="0"/>
              <a:t>и школы</a:t>
            </a:r>
            <a:r>
              <a:rPr lang="ru-RU" sz="2800" u="sng" dirty="0" smtClean="0"/>
              <a:t> : </a:t>
            </a:r>
            <a:endParaRPr lang="en-US" sz="2800" u="sng" dirty="0" smtClean="0"/>
          </a:p>
          <a:p>
            <a:pPr algn="ctr"/>
            <a:endParaRPr lang="ru-RU" sz="2800" dirty="0" smtClean="0"/>
          </a:p>
          <a:p>
            <a:pPr marL="571500" indent="-571500" algn="ctr">
              <a:buAutoNum type="romanUcPeriod"/>
            </a:pPr>
            <a:r>
              <a:rPr lang="ru-RU" sz="2800" b="1" i="1" dirty="0" smtClean="0"/>
              <a:t>Знакомство.</a:t>
            </a:r>
          </a:p>
          <a:p>
            <a:pPr marL="571500" indent="-571500" algn="ctr">
              <a:buFontTx/>
              <a:buAutoNum type="romanUcPeriod"/>
            </a:pPr>
            <a:r>
              <a:rPr lang="ru-RU" sz="2800" b="1" i="1" dirty="0" smtClean="0"/>
              <a:t> Планирование совместной деятельности.</a:t>
            </a:r>
          </a:p>
          <a:p>
            <a:pPr marL="571500" indent="-571500" algn="ctr">
              <a:buFontTx/>
              <a:buAutoNum type="romanUcPeriod"/>
            </a:pPr>
            <a:r>
              <a:rPr lang="ru-RU" sz="2800" b="1" i="1" dirty="0" smtClean="0"/>
              <a:t>Непосредственное</a:t>
            </a:r>
            <a:r>
              <a:rPr lang="ru-RU" sz="2800" i="1" dirty="0" smtClean="0"/>
              <a:t> </a:t>
            </a:r>
            <a:r>
              <a:rPr lang="ru-RU" sz="2800" b="1" i="1" dirty="0" smtClean="0"/>
              <a:t>взаимодействие</a:t>
            </a:r>
            <a:endParaRPr lang="ru-RU" sz="2800" dirty="0" smtClean="0"/>
          </a:p>
          <a:p>
            <a:pPr marL="571500" indent="-571500" algn="ctr">
              <a:buFontTx/>
              <a:buAutoNum type="romanUcPeriod"/>
            </a:pPr>
            <a:endParaRPr lang="ru-RU" sz="2800" dirty="0" smtClean="0"/>
          </a:p>
          <a:p>
            <a:pPr marL="571500" indent="-571500" algn="ctr">
              <a:buAutoNum type="romanUcPeriod"/>
            </a:pPr>
            <a:endParaRPr lang="ru-RU" sz="2800" dirty="0" smtClean="0"/>
          </a:p>
          <a:p>
            <a:pPr algn="ctr"/>
            <a:endParaRPr lang="ru-RU" sz="2800" dirty="0" smtClean="0"/>
          </a:p>
          <a:p>
            <a:pPr algn="ctr"/>
            <a:endParaRPr lang="ru-RU" sz="2800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772</TotalTime>
  <Words>484</Words>
  <Application>Microsoft Office PowerPoint</Application>
  <PresentationFormat>Экран (4:3)</PresentationFormat>
  <Paragraphs>102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Аспект</vt:lpstr>
      <vt:lpstr>Актуальные стратегии и формы взаимодействия учреждений образования с семьей   Выполнила: педагог социальный ГУО «Средняя школа №44 имени Н.А. Лебедева г. Гомеля» Свириденко Н.А.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Родительский университет </vt:lpstr>
      <vt:lpstr>Слайд 18</vt:lpstr>
      <vt:lpstr>Слайд 19</vt:lpstr>
      <vt:lpstr>ВКЛЮЧЕНИЕ РОДИТЕЛЕЙ В ВОСПИТАТЕЛЬНЫЙ ПРОЦЕСС</vt:lpstr>
      <vt:lpstr>ПОДГОТОВКА УЧАЩИХСЯ К СЕМЕЙНОЙ ЖИЗНИ. 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Username</dc:creator>
  <cp:lastModifiedBy>sss</cp:lastModifiedBy>
  <cp:revision>58</cp:revision>
  <cp:lastPrinted>2012-01-12T08:10:56Z</cp:lastPrinted>
  <dcterms:created xsi:type="dcterms:W3CDTF">2011-12-13T05:15:34Z</dcterms:created>
  <dcterms:modified xsi:type="dcterms:W3CDTF">2021-05-17T11:15:09Z</dcterms:modified>
</cp:coreProperties>
</file>