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5" r:id="rId5"/>
    <p:sldId id="259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6600"/>
    <a:srgbClr val="333399"/>
    <a:srgbClr val="0080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1E74C-ED49-4ED4-91B7-360A5C1A5F45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CBAA-D1FF-4A38-95E5-C8DEADF23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1E74C-ED49-4ED4-91B7-360A5C1A5F45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CBAA-D1FF-4A38-95E5-C8DEADF23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1E74C-ED49-4ED4-91B7-360A5C1A5F45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CBAA-D1FF-4A38-95E5-C8DEADF23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1E74C-ED49-4ED4-91B7-360A5C1A5F45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CBAA-D1FF-4A38-95E5-C8DEADF23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1E74C-ED49-4ED4-91B7-360A5C1A5F45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CBAA-D1FF-4A38-95E5-C8DEADF23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1E74C-ED49-4ED4-91B7-360A5C1A5F45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CBAA-D1FF-4A38-95E5-C8DEADF23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1E74C-ED49-4ED4-91B7-360A5C1A5F45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CBAA-D1FF-4A38-95E5-C8DEADF23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1E74C-ED49-4ED4-91B7-360A5C1A5F45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CBAA-D1FF-4A38-95E5-C8DEADF23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1E74C-ED49-4ED4-91B7-360A5C1A5F45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CBAA-D1FF-4A38-95E5-C8DEADF23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1E74C-ED49-4ED4-91B7-360A5C1A5F45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CBAA-D1FF-4A38-95E5-C8DEADF23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1E74C-ED49-4ED4-91B7-360A5C1A5F45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B51CBAA-D1FF-4A38-95E5-C8DEADF237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51E74C-ED49-4ED4-91B7-360A5C1A5F45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B51CBAA-D1FF-4A38-95E5-C8DEADF237E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370013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Book Antiqua" pitchFamily="18" charset="0"/>
              </a:rPr>
              <a:t>Эффективные методы профилактики и коррекции </a:t>
            </a:r>
            <a:r>
              <a:rPr lang="ru-RU" sz="4000" b="1" dirty="0" err="1" smtClean="0">
                <a:solidFill>
                  <a:srgbClr val="FFFF00"/>
                </a:solidFill>
                <a:latin typeface="Book Antiqua" pitchFamily="18" charset="0"/>
              </a:rPr>
              <a:t>девиантного</a:t>
            </a:r>
            <a:r>
              <a:rPr lang="ru-RU" sz="4000" b="1" dirty="0" smtClean="0">
                <a:solidFill>
                  <a:srgbClr val="FFFF00"/>
                </a:solidFill>
                <a:latin typeface="Book Antiqua" pitchFamily="18" charset="0"/>
              </a:rPr>
              <a:t> поведения несовершеннолетних</a:t>
            </a:r>
            <a:endParaRPr lang="ru-RU" sz="4000" b="1" dirty="0">
              <a:solidFill>
                <a:srgbClr val="FFFF00"/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57694"/>
            <a:ext cx="7272366" cy="1281106"/>
          </a:xfrm>
        </p:spPr>
        <p:txBody>
          <a:bodyPr>
            <a:normAutofit lnSpcReduction="10000"/>
          </a:bodyPr>
          <a:lstStyle/>
          <a:p>
            <a:pPr algn="r">
              <a:defRPr/>
            </a:pPr>
            <a:r>
              <a:rPr lang="ru-RU" sz="2400" b="1" i="1" dirty="0">
                <a:solidFill>
                  <a:srgbClr val="660066"/>
                </a:solidFill>
                <a:latin typeface="Times New Roman" pitchFamily="18" charset="0"/>
              </a:rPr>
              <a:t>Педагог-психолог ГУО «Гимназия № 56</a:t>
            </a:r>
          </a:p>
          <a:p>
            <a:pPr algn="r">
              <a:defRPr/>
            </a:pPr>
            <a:r>
              <a:rPr lang="ru-RU" sz="2400" b="1" i="1" dirty="0">
                <a:solidFill>
                  <a:srgbClr val="660066"/>
                </a:solidFill>
                <a:latin typeface="Times New Roman" pitchFamily="18" charset="0"/>
              </a:rPr>
              <a:t> г. Гомеля имени А.А.Вишневского»</a:t>
            </a:r>
          </a:p>
          <a:p>
            <a:pPr algn="r">
              <a:defRPr/>
            </a:pPr>
            <a:r>
              <a:rPr lang="ru-RU" sz="2400" b="1" i="1" dirty="0">
                <a:solidFill>
                  <a:srgbClr val="660066"/>
                </a:solidFill>
                <a:latin typeface="Times New Roman" pitchFamily="18" charset="0"/>
              </a:rPr>
              <a:t> </a:t>
            </a:r>
            <a:r>
              <a:rPr lang="ru-RU" sz="2400" b="1" i="1" dirty="0" err="1">
                <a:solidFill>
                  <a:srgbClr val="660066"/>
                </a:solidFill>
                <a:latin typeface="Times New Roman" pitchFamily="18" charset="0"/>
              </a:rPr>
              <a:t>Г.В.Тарасикова</a:t>
            </a:r>
            <a:endParaRPr lang="ru-RU" sz="2400" b="1" i="1" dirty="0">
              <a:solidFill>
                <a:srgbClr val="660066"/>
              </a:solidFill>
              <a:latin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643314"/>
            <a:ext cx="2786082" cy="2992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71438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Что лежит в основе формирования </a:t>
            </a:r>
            <a:r>
              <a:rPr lang="ru-RU" sz="4000" b="1" dirty="0" err="1" smtClean="0"/>
              <a:t>девиантного</a:t>
            </a:r>
            <a:r>
              <a:rPr lang="ru-RU" sz="4000" b="1" dirty="0" smtClean="0"/>
              <a:t> поведения?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Неудовлетворённость базовых потребностей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Нарушение жизненно важных связей</a:t>
            </a:r>
          </a:p>
          <a:p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3128059"/>
            <a:ext cx="2500330" cy="3510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Стратегии профилактической работы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038608"/>
          </a:xfrm>
        </p:spPr>
        <p:txBody>
          <a:bodyPr/>
          <a:lstStyle/>
          <a:p>
            <a:pPr>
              <a:defRPr/>
            </a:pPr>
            <a:r>
              <a:rPr lang="ru-RU" b="1" i="1" dirty="0">
                <a:solidFill>
                  <a:srgbClr val="990000"/>
                </a:solidFill>
              </a:rPr>
              <a:t>Негативно ориентированная </a:t>
            </a:r>
            <a:r>
              <a:rPr lang="ru-RU" b="1" dirty="0"/>
              <a:t>(ознакомление с отрицательными последствиями отклоняющегося поведения</a:t>
            </a:r>
            <a:r>
              <a:rPr lang="ru-RU" b="1" dirty="0" smtClean="0"/>
              <a:t>)</a:t>
            </a:r>
          </a:p>
          <a:p>
            <a:pPr>
              <a:defRPr/>
            </a:pPr>
            <a:endParaRPr lang="ru-RU" b="1" dirty="0"/>
          </a:p>
          <a:p>
            <a:pPr>
              <a:defRPr/>
            </a:pPr>
            <a:r>
              <a:rPr lang="ru-RU" b="1" i="1" dirty="0">
                <a:solidFill>
                  <a:srgbClr val="990000"/>
                </a:solidFill>
              </a:rPr>
              <a:t>Позитивно ориентированная </a:t>
            </a:r>
            <a:r>
              <a:rPr lang="ru-RU" b="1" dirty="0"/>
              <a:t>(усиление защитных факторов личности)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500570"/>
            <a:ext cx="2843212" cy="213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причины формирования </a:t>
            </a:r>
            <a:r>
              <a:rPr lang="ru-RU" sz="4000" dirty="0" err="1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девиантного</a:t>
            </a:r>
            <a:r>
              <a:rPr lang="ru-RU" sz="40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поведения и пути их преодоления</a:t>
            </a:r>
            <a:endParaRPr lang="ru-RU" sz="40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4429132"/>
            <a:ext cx="333851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472518" cy="150019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1. Нарушение детско-родительских отношений (конфликтная, аморальная семья; эмоциональное отвержение ребёнка, потворствующий или авторитарный стиль воспитания, физическое и психическое насилие и т.д.)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786322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None/>
            </a:pPr>
            <a:endParaRPr lang="ru-RU" sz="3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3600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3600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работы:</a:t>
            </a:r>
          </a:p>
          <a:p>
            <a:pPr marL="514350" indent="-51435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индивидуальная: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психологическое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сочинение «Моя семья»,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сочинение сказок «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Счастливая семья», «Несчастная семья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методики «Сеть социальной поддержки»,  «Приятные воспоминания», «Аспекты общения» и др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семейная: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«Семейный светофор», «Герб семьи», «Похвала», «Домашний эксперимент» и т.д.</a:t>
            </a:r>
          </a:p>
          <a:p>
            <a:pPr marL="514350" indent="-51435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групповая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родительский и детско-родительский клуб</a:t>
            </a:r>
          </a:p>
          <a:p>
            <a:pPr marL="514350" indent="-51435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</a:t>
            </a:r>
          </a:p>
          <a:p>
            <a:pPr marL="514350" indent="-514350">
              <a:buNone/>
            </a:pPr>
            <a:r>
              <a:rPr lang="ru-RU" dirty="0"/>
              <a:t> </a:t>
            </a:r>
            <a:r>
              <a:rPr lang="ru-RU" dirty="0" smtClean="0"/>
              <a:t>     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71480"/>
            <a:ext cx="7872410" cy="157163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2. Личностные особенности (импульсивность, </a:t>
            </a:r>
            <a:r>
              <a:rPr lang="ru-RU" sz="2400" b="1" dirty="0" err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гиперактивность</a:t>
            </a:r>
            <a:r>
              <a:rPr lang="ru-RU" sz="24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, низкий уровень самоконтроля, акцентуация характера, психические нарушения и т.д.)</a:t>
            </a:r>
            <a:r>
              <a:rPr lang="ru-RU" sz="240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</a:t>
            </a:r>
            <a:r>
              <a:rPr lang="ru-RU" sz="24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3. Нарушение взаимоотношений со сверстниками (необоснованные притязания на лидерство, </a:t>
            </a:r>
            <a:r>
              <a:rPr lang="ru-RU" sz="2400" b="1" dirty="0" err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буллинг</a:t>
            </a:r>
            <a:r>
              <a:rPr lang="ru-RU" sz="24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изолированность и </a:t>
            </a:r>
            <a:r>
              <a:rPr lang="ru-RU" sz="24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т.д.)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максимальное включение классного руководителя или значимого педагога!</a:t>
            </a: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Индивидуальная работа: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«Открытые двери», «Уголок безопасности», методики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«Самая злая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сказка»,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«Самая тревожная сказка» и т.д., «Заземление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«Ландшафт детской души» </a:t>
            </a: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Групповая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работа: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сочинение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сказки с последующим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проигрыванием,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методики «Бумеранг», «Подарок»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5675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Напряжённые отношения с </a:t>
            </a:r>
            <a:r>
              <a:rPr lang="ru-RU" sz="24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учителями</a:t>
            </a:r>
            <a:br>
              <a:rPr lang="ru-RU" sz="24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8691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Одна из важных целей работы педагога-психолога - </a:t>
            </a:r>
            <a:r>
              <a:rPr lang="ru-RU" dirty="0" smtClean="0">
                <a:solidFill>
                  <a:srgbClr val="FF0000"/>
                </a:solidFill>
              </a:rPr>
              <a:t>повышение ресурсного потенциала классного руководителя и учителей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u="sng" dirty="0" smtClean="0"/>
              <a:t> </a:t>
            </a:r>
            <a:r>
              <a:rPr lang="ru-RU" b="1" u="sng" dirty="0" smtClean="0">
                <a:solidFill>
                  <a:srgbClr val="333399"/>
                </a:solidFill>
              </a:rPr>
              <a:t>Особенности взаимодействия «ученик-учитель», которые могут спровоцировать или усилить проявления </a:t>
            </a:r>
            <a:r>
              <a:rPr lang="ru-RU" b="1" u="sng" dirty="0" err="1" smtClean="0">
                <a:solidFill>
                  <a:srgbClr val="333399"/>
                </a:solidFill>
              </a:rPr>
              <a:t>девиантного</a:t>
            </a:r>
            <a:r>
              <a:rPr lang="ru-RU" b="1" u="sng" dirty="0" smtClean="0">
                <a:solidFill>
                  <a:srgbClr val="333399"/>
                </a:solidFill>
              </a:rPr>
              <a:t> поведения:</a:t>
            </a:r>
          </a:p>
          <a:p>
            <a:pPr algn="ctr">
              <a:buNone/>
            </a:pPr>
            <a:endParaRPr lang="ru-RU" b="1" u="sng" dirty="0" smtClean="0">
              <a:solidFill>
                <a:srgbClr val="333399"/>
              </a:solidFill>
            </a:endParaRPr>
          </a:p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Грубое обращение, унижающее достоинство учащегося, особенно публично</a:t>
            </a:r>
          </a:p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Наличие «любимчиков» и отвергнутых</a:t>
            </a:r>
          </a:p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Постоянное игнорирование</a:t>
            </a:r>
          </a:p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Равнодушное отношение к жалобам ребёнка</a:t>
            </a:r>
          </a:p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Перенос уровня успеваемости на оценку личности учащегося</a:t>
            </a:r>
          </a:p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Авторитарный стиль общения</a:t>
            </a:r>
          </a:p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Припоминание прежних проступков</a:t>
            </a:r>
          </a:p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Регулярное приведение в качестве отрицательного примера</a:t>
            </a:r>
          </a:p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Открытая демонстрация неверия в возможные изменения</a:t>
            </a:r>
          </a:p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Проецирование вопросов, касающихся семьи, на ребёнка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01080" cy="215423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</a:rPr>
              <a:t>5. Проблемы в обучении (низкий уровень потенциальных способностей, педагогическая запущенность, «провалы» в знаниях, вызванные определёнными обстоятельствами и т.д.) </a:t>
            </a:r>
            <a:br>
              <a:rPr lang="ru-RU" sz="2400" b="1" dirty="0" smtClean="0">
                <a:solidFill>
                  <a:srgbClr val="0000CC"/>
                </a:solidFill>
              </a:rPr>
            </a:b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1100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u="sng" dirty="0" smtClean="0">
                <a:solidFill>
                  <a:srgbClr val="008000"/>
                </a:solidFill>
              </a:rPr>
              <a:t>   Роль педагога-психолога:</a:t>
            </a:r>
          </a:p>
          <a:p>
            <a:r>
              <a:rPr lang="ru-RU" sz="2400" dirty="0" smtClean="0"/>
              <a:t>Занятия по развитию восприятия, памяти, внимания, мышления, воображения и т.д.; </a:t>
            </a:r>
          </a:p>
          <a:p>
            <a:r>
              <a:rPr lang="ru-RU" sz="2400" dirty="0" smtClean="0"/>
              <a:t>Консультирование детей и родителей по вопросам эффективного режима труда и отдыха, планированию дня и т.д.</a:t>
            </a:r>
          </a:p>
          <a:p>
            <a:r>
              <a:rPr lang="ru-RU" sz="2400" dirty="0" smtClean="0"/>
              <a:t>Помощь </a:t>
            </a:r>
            <a:r>
              <a:rPr lang="ru-RU" sz="2400" dirty="0" smtClean="0"/>
              <a:t>учителю в поисках индивидуальных </a:t>
            </a:r>
            <a:r>
              <a:rPr lang="ru-RU" sz="2400" dirty="0" smtClean="0"/>
              <a:t>подходов к обучению конкретного учащегося</a:t>
            </a:r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285992"/>
            <a:ext cx="7829576" cy="4038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333399"/>
                </a:solidFill>
                <a:latin typeface="Book Antiqua" pitchFamily="18" charset="0"/>
              </a:rPr>
              <a:t>Спасибо за внимание!</a:t>
            </a:r>
            <a:endParaRPr lang="ru-RU" sz="5400" b="1" dirty="0">
              <a:solidFill>
                <a:srgbClr val="333399"/>
              </a:solidFill>
              <a:latin typeface="Book Antiqu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286124"/>
            <a:ext cx="4119538" cy="3089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225</TotalTime>
  <Words>434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Эффективные методы профилактики и коррекции девиантного поведения несовершеннолетних</vt:lpstr>
      <vt:lpstr>Что лежит в основе формирования девиантного поведения?</vt:lpstr>
      <vt:lpstr>Стратегии профилактической работы</vt:lpstr>
      <vt:lpstr>Презентация PowerPoint</vt:lpstr>
      <vt:lpstr> 1. Нарушение детско-родительских отношений (конфликтная, аморальная семья; эмоциональное отвержение ребёнка, потворствующий или авторитарный стиль воспитания, физическое и психическое насилие и т.д.)</vt:lpstr>
      <vt:lpstr>2. Личностные особенности (импульсивность, гиперактивность, низкий уровень самоконтроля, акцентуация характера, психические нарушения и т.д.) </vt:lpstr>
      <vt:lpstr>4. Напряжённые отношения с учителями </vt:lpstr>
      <vt:lpstr>5. Проблемы в обучении (низкий уровень потенциальных способностей, педагогическая запущенность, «провалы» в знаниях, вызванные определёнными обстоятельствами и т.д.)  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Эффективные методы профилактики и коррекции девиантного поведения несовершеннолетних</dc:title>
  <dc:creator>Администратор</dc:creator>
  <cp:lastModifiedBy>User007</cp:lastModifiedBy>
  <cp:revision>34</cp:revision>
  <dcterms:created xsi:type="dcterms:W3CDTF">2021-05-21T11:25:36Z</dcterms:created>
  <dcterms:modified xsi:type="dcterms:W3CDTF">2021-05-24T19:16:42Z</dcterms:modified>
</cp:coreProperties>
</file>