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4" r:id="rId6"/>
    <p:sldId id="265" r:id="rId7"/>
    <p:sldId id="268" r:id="rId8"/>
    <p:sldId id="267" r:id="rId9"/>
    <p:sldId id="263" r:id="rId10"/>
    <p:sldId id="266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70" d="100"/>
          <a:sy n="70" d="100"/>
        </p:scale>
        <p:origin x="-1398" y="-18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C61695E-CD95-4720-9506-8FCBD2C972A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6922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9818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87791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602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769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744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27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0742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60849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9384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878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96CBE26B-9904-4F18-BC3D-FA9A86080749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69D755-319D-4318-A60C-43DE846FC380}" type="datetimeFigureOut">
              <a:rPr lang="en-US" smtClean="0"/>
              <a:t>5/24/2021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2473E-305C-46D6-B084-E99FE8A17B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396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396CA3C-502E-415A-8340-85244F5C7F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81335" y="1648697"/>
            <a:ext cx="7772400" cy="2387600"/>
          </a:xfrm>
        </p:spPr>
        <p:txBody>
          <a:bodyPr>
            <a:noAutofit/>
          </a:bodyPr>
          <a:lstStyle/>
          <a:p>
            <a:r>
              <a:rPr lang="ru-RU" sz="4000" dirty="0" smtClean="0">
                <a:latin typeface="+mn-lt"/>
              </a:rPr>
              <a:t>Актуальные вопросы в организации работы специалистов СППС с несовершеннолетними, в отношении которых проводится комплексная реабилитация</a:t>
            </a:r>
            <a:endParaRPr lang="en-US" sz="4000" dirty="0">
              <a:latin typeface="+mn-lt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B340FD4-78DE-476A-AE67-FFEFF85B2EC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39537" y="4217160"/>
            <a:ext cx="6035723" cy="107565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Выступил заведующий отделом </a:t>
            </a:r>
          </a:p>
          <a:p>
            <a:r>
              <a:rPr lang="ru-RU" dirty="0" smtClean="0"/>
              <a:t>профилактики и комплексной реабилитации ГГСПЦ </a:t>
            </a:r>
          </a:p>
          <a:p>
            <a:r>
              <a:rPr lang="ru-RU" i="1" dirty="0" err="1" smtClean="0"/>
              <a:t>Плех</a:t>
            </a:r>
            <a:r>
              <a:rPr lang="ru-RU" i="1" dirty="0" smtClean="0"/>
              <a:t> Екатерина Васильевна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199504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41194" y="1388708"/>
            <a:ext cx="9757296" cy="1325563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 smtClean="0"/>
              <a:t>Спасибо за внимание!</a:t>
            </a:r>
            <a:endParaRPr lang="ru-RU" sz="7200" b="1" dirty="0"/>
          </a:p>
        </p:txBody>
      </p:sp>
      <p:pic>
        <p:nvPicPr>
          <p:cNvPr id="1026" name="Picture 2" descr="https://i.pinimg.com/originals/5c/08/0d/5c080dabbbd6eb418520a8f170c8474e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125" y="2280550"/>
            <a:ext cx="4958450" cy="4958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596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949" y="26495"/>
            <a:ext cx="848208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Комплексная реабилитация осуществляется в соответствии </a:t>
            </a:r>
            <a:r>
              <a:rPr lang="ru-RU" sz="2400" b="1" dirty="0" smtClean="0"/>
              <a:t>с</a:t>
            </a:r>
          </a:p>
          <a:p>
            <a:endParaRPr lang="ru-RU" sz="2400" b="1" dirty="0"/>
          </a:p>
          <a:p>
            <a:r>
              <a:rPr lang="ru-RU" sz="1600" i="1" dirty="0"/>
              <a:t>ЗАКОН РЕСПУБЛИКИ </a:t>
            </a:r>
            <a:r>
              <a:rPr lang="ru-RU" sz="1600" i="1" dirty="0" smtClean="0"/>
              <a:t>БЕЛАРУСЬ от 31.</a:t>
            </a:r>
            <a:r>
              <a:rPr lang="en-US" sz="1600" i="1" dirty="0" smtClean="0"/>
              <a:t>05</a:t>
            </a:r>
            <a:r>
              <a:rPr lang="ru-RU" sz="1600" i="1" dirty="0" smtClean="0"/>
              <a:t>.2003 </a:t>
            </a:r>
            <a:r>
              <a:rPr lang="ru-RU" sz="1600" i="1" dirty="0"/>
              <a:t>№ </a:t>
            </a:r>
            <a:r>
              <a:rPr lang="ru-RU" sz="1600" i="1" dirty="0" smtClean="0"/>
              <a:t>200-З «Об </a:t>
            </a:r>
            <a:r>
              <a:rPr lang="ru-RU" sz="1600" i="1" dirty="0"/>
              <a:t>основах системы профилактики безнадзорности </a:t>
            </a:r>
            <a:r>
              <a:rPr lang="ru-RU" sz="1600" i="1" dirty="0" smtClean="0"/>
              <a:t>и правонарушений несовершеннолетних</a:t>
            </a:r>
            <a:r>
              <a:rPr lang="ru-RU" sz="1600" i="1" dirty="0"/>
              <a:t> </a:t>
            </a:r>
            <a:r>
              <a:rPr lang="ru-RU" sz="1600" i="1" dirty="0" smtClean="0"/>
              <a:t>»</a:t>
            </a:r>
          </a:p>
          <a:p>
            <a:endParaRPr lang="ru-RU" sz="1600" i="1" dirty="0" smtClean="0"/>
          </a:p>
          <a:p>
            <a:r>
              <a:rPr lang="ru-RU" sz="1600" i="1" dirty="0" smtClean="0"/>
              <a:t>Постановлением </a:t>
            </a:r>
            <a:r>
              <a:rPr lang="ru-RU" sz="1600" i="1" dirty="0"/>
              <a:t>Совета Министров Республики Беларусь от 27.06.2017 г №487 «Положение о порядке комплексной реабилитации несовершеннолетних, потребление которыми наркотических средств, психотропных веществ, их аналогов, токсических или других одурманивающих веществ, употребление алкогольных, слабоалкогольных напитков или пива установлены в соответствии с законодательством</a:t>
            </a:r>
            <a:r>
              <a:rPr lang="ru-RU" sz="1600" i="1" dirty="0" smtClean="0"/>
              <a:t>»,</a:t>
            </a:r>
          </a:p>
          <a:p>
            <a:endParaRPr lang="ru-RU" sz="1600" i="1" dirty="0"/>
          </a:p>
          <a:p>
            <a:r>
              <a:rPr lang="ru-RU" sz="1600" i="1" dirty="0"/>
              <a:t>Инструктивно-методическое письмо</a:t>
            </a:r>
          </a:p>
          <a:p>
            <a:r>
              <a:rPr lang="ru-RU" sz="1600" i="1" dirty="0"/>
              <a:t>«Об особенностях деятельности учреждений образования по реализации норм Положения о порядке комплексной реабилитации несовершеннолетних, потребление которыми наркотических средств, психотропных веществ, их аналогов, токсических или других одурманивающих веществ, употребление алкогольных, слабоалкогольных напитков или пива установлены в соответствии</a:t>
            </a:r>
          </a:p>
          <a:p>
            <a:r>
              <a:rPr lang="ru-RU" sz="1600" i="1" dirty="0"/>
              <a:t>с законодательством</a:t>
            </a:r>
            <a:r>
              <a:rPr lang="ru-RU" sz="1600" i="1" dirty="0" smtClean="0"/>
              <a:t>» от 14.12.2017</a:t>
            </a:r>
            <a:endParaRPr lang="ru-RU" sz="1600" i="1" dirty="0" smtClean="0"/>
          </a:p>
          <a:p>
            <a:r>
              <a:rPr lang="ru-RU" sz="2400" dirty="0" smtClean="0"/>
              <a:t> </a:t>
            </a:r>
            <a:endParaRPr lang="ru-RU" sz="2400" dirty="0"/>
          </a:p>
        </p:txBody>
      </p:sp>
      <p:pic>
        <p:nvPicPr>
          <p:cNvPr id="1026" name="Picture 2" descr="https://uprostim.com/wp-content/uploads/2021/03/anime_00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540991" y="4291715"/>
            <a:ext cx="3480180" cy="2798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3364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214026"/>
            <a:ext cx="9266831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b="1" dirty="0"/>
              <a:t>Положением определены три этапа работы с несовершеннолетним: </a:t>
            </a:r>
            <a:endParaRPr lang="ru-RU" sz="2300" b="1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ru-RU" sz="2200" b="1" dirty="0" smtClean="0"/>
              <a:t>Начальный.</a:t>
            </a:r>
            <a:r>
              <a:rPr lang="ru-RU" sz="2200" dirty="0" smtClean="0"/>
              <a:t> </a:t>
            </a:r>
            <a:r>
              <a:rPr lang="ru-RU" sz="2200" dirty="0"/>
              <a:t>П</a:t>
            </a:r>
            <a:r>
              <a:rPr lang="ru-RU" sz="2200" dirty="0" smtClean="0"/>
              <a:t>роводится </a:t>
            </a:r>
            <a:r>
              <a:rPr lang="ru-RU" sz="2200" dirty="0"/>
              <a:t>в течение одного года с момента принятия решения КДН о начале комплексной реабилитации. Работа осуществляется в соответствии с разработанной и утвержденной индивидуальной реабилитационной </a:t>
            </a:r>
            <a:r>
              <a:rPr lang="ru-RU" sz="2200" dirty="0" smtClean="0"/>
              <a:t>программой.</a:t>
            </a:r>
            <a:endParaRPr lang="ru-RU" sz="2200" dirty="0"/>
          </a:p>
          <a:p>
            <a:pPr marL="342900" indent="-342900">
              <a:buFont typeface="Wingdings" pitchFamily="2" charset="2"/>
              <a:buChar char="§"/>
            </a:pPr>
            <a:r>
              <a:rPr lang="ru-RU" sz="2200" b="1" dirty="0" smtClean="0"/>
              <a:t>Развернутый</a:t>
            </a:r>
            <a:r>
              <a:rPr lang="ru-RU" sz="2200" dirty="0"/>
              <a:t>. Основной этап начинается с момента утверждения программы руководителем специального лечебно-воспитательного учреждения. Срок проведения </a:t>
            </a:r>
            <a:r>
              <a:rPr lang="ru-RU" sz="2200" dirty="0" smtClean="0"/>
              <a:t>развернутого </a:t>
            </a:r>
            <a:r>
              <a:rPr lang="ru-RU" sz="2200" dirty="0"/>
              <a:t>этапа комплексной реабилитации определяется судом в пределах до 2 лет, но не более чем до достижения совершеннолетия.</a:t>
            </a:r>
            <a:endParaRPr lang="ru-RU" sz="2200" dirty="0" smtClean="0"/>
          </a:p>
          <a:p>
            <a:pPr marL="342900" indent="-342900">
              <a:buFont typeface="Wingdings" pitchFamily="2" charset="2"/>
              <a:buChar char="§"/>
            </a:pPr>
            <a:r>
              <a:rPr lang="ru-RU" sz="2200" b="1" dirty="0" smtClean="0"/>
              <a:t>Завершающий</a:t>
            </a:r>
            <a:r>
              <a:rPr lang="ru-RU" sz="2200" dirty="0"/>
              <a:t>. </a:t>
            </a:r>
            <a:r>
              <a:rPr lang="ru-RU" sz="2200" dirty="0" smtClean="0"/>
              <a:t>Проводится </a:t>
            </a:r>
            <a:r>
              <a:rPr lang="ru-RU" sz="2200" dirty="0"/>
              <a:t>после возвращения несовершеннолетнего из специального лечебно-воспитательного учреждения. Аналогично с начальным этапом работа осуществляется в рамках утвержденной программы, продолжается в течение 1 года.</a:t>
            </a:r>
          </a:p>
        </p:txBody>
      </p:sp>
      <p:pic>
        <p:nvPicPr>
          <p:cNvPr id="2052" name="Picture 4" descr="https://i.gifer.com/embedded/download/1yKG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9861" y="4967714"/>
            <a:ext cx="4954137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438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9182" y="183192"/>
            <a:ext cx="903481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Алгоритм организации комплексной реабилитации в отношении несовершеннолетнего:</a:t>
            </a:r>
          </a:p>
          <a:p>
            <a:pPr algn="ctr"/>
            <a:endParaRPr lang="ru-RU" sz="2400" b="1" dirty="0" smtClean="0"/>
          </a:p>
          <a:p>
            <a:r>
              <a:rPr lang="ru-RU" sz="2000" dirty="0" smtClean="0"/>
              <a:t>1)Работа </a:t>
            </a:r>
            <a:r>
              <a:rPr lang="ru-RU" sz="2000" dirty="0"/>
              <a:t>начинается с заседания КДН, где принимается решение о начале комплексной </a:t>
            </a:r>
            <a:r>
              <a:rPr lang="ru-RU" sz="2000" dirty="0" smtClean="0"/>
              <a:t>реабилитации.</a:t>
            </a:r>
          </a:p>
          <a:p>
            <a:pPr marL="457200" indent="-457200">
              <a:buAutoNum type="arabicParenR"/>
            </a:pPr>
            <a:endParaRPr lang="ru-RU" sz="2000" dirty="0" smtClean="0"/>
          </a:p>
          <a:p>
            <a:r>
              <a:rPr lang="ru-RU" sz="2000" dirty="0" smtClean="0"/>
              <a:t>2) </a:t>
            </a:r>
            <a:r>
              <a:rPr lang="ru-RU" sz="2000" dirty="0"/>
              <a:t>Далее в течение </a:t>
            </a:r>
            <a:r>
              <a:rPr lang="ru-RU" sz="2000" b="1" dirty="0"/>
              <a:t>5 рабочих дней</a:t>
            </a:r>
            <a:r>
              <a:rPr lang="ru-RU" sz="2000" dirty="0"/>
              <a:t> все межведомственные структуры (указанные в решении) направляют в СПЦ мероприятия для включения их в программу</a:t>
            </a:r>
            <a:r>
              <a:rPr lang="ru-RU" sz="2000" dirty="0" smtClean="0"/>
              <a:t>.</a:t>
            </a:r>
          </a:p>
          <a:p>
            <a:endParaRPr lang="ru-RU" sz="2000" dirty="0"/>
          </a:p>
          <a:p>
            <a:r>
              <a:rPr lang="ru-RU" sz="2000" dirty="0" smtClean="0"/>
              <a:t>3) </a:t>
            </a:r>
            <a:r>
              <a:rPr lang="ru-RU" sz="2000" dirty="0"/>
              <a:t>Проанализировав и обобщив полученные </a:t>
            </a:r>
            <a:endParaRPr lang="ru-RU" sz="2000" dirty="0" smtClean="0"/>
          </a:p>
          <a:p>
            <a:r>
              <a:rPr lang="ru-RU" sz="2000" dirty="0" smtClean="0"/>
              <a:t>от </a:t>
            </a:r>
            <a:r>
              <a:rPr lang="ru-RU" sz="2000" dirty="0"/>
              <a:t>заинтересованных предложения, </a:t>
            </a:r>
            <a:r>
              <a:rPr lang="ru-RU" sz="2000" dirty="0" smtClean="0"/>
              <a:t>специалисты </a:t>
            </a:r>
            <a:r>
              <a:rPr lang="ru-RU" sz="2000" dirty="0"/>
              <a:t>СПЦ формируют </a:t>
            </a:r>
            <a:endParaRPr lang="ru-RU" sz="2000" dirty="0" smtClean="0"/>
          </a:p>
          <a:p>
            <a:r>
              <a:rPr lang="ru-RU" sz="2000" dirty="0" smtClean="0"/>
              <a:t>первичную </a:t>
            </a:r>
            <a:r>
              <a:rPr lang="ru-RU" sz="2000" dirty="0"/>
              <a:t>индивидуальную реабилитационную программу, </a:t>
            </a:r>
            <a:endParaRPr lang="ru-RU" sz="2000" dirty="0" smtClean="0"/>
          </a:p>
          <a:p>
            <a:r>
              <a:rPr lang="ru-RU" sz="2000" dirty="0" smtClean="0"/>
              <a:t>которая </a:t>
            </a:r>
            <a:r>
              <a:rPr lang="ru-RU" sz="2000" dirty="0"/>
              <a:t>в течение </a:t>
            </a:r>
            <a:r>
              <a:rPr lang="ru-RU" sz="2000" b="1" dirty="0"/>
              <a:t>15 рабочих дней</a:t>
            </a:r>
            <a:r>
              <a:rPr lang="ru-RU" sz="2000" dirty="0"/>
              <a:t> с момента принятия решения, </a:t>
            </a:r>
            <a:endParaRPr lang="ru-RU" sz="2000" dirty="0" smtClean="0"/>
          </a:p>
          <a:p>
            <a:r>
              <a:rPr lang="ru-RU" sz="2000" dirty="0" smtClean="0"/>
              <a:t>передается </a:t>
            </a:r>
            <a:r>
              <a:rPr lang="ru-RU" sz="2000" dirty="0"/>
              <a:t>в КДН для утверждения и дальнейшей </a:t>
            </a:r>
            <a:r>
              <a:rPr lang="ru-RU" sz="2000" dirty="0" smtClean="0"/>
              <a:t>реализации.</a:t>
            </a:r>
          </a:p>
          <a:p>
            <a:endParaRPr lang="ru-RU" dirty="0"/>
          </a:p>
        </p:txBody>
      </p:sp>
      <p:pic>
        <p:nvPicPr>
          <p:cNvPr id="3074" name="Picture 2" descr="https://i.gifer.com/HNQ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6925" y="3739487"/>
            <a:ext cx="1677075" cy="3118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867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45" t="29664" r="13778" b="12128"/>
          <a:stretch/>
        </p:blipFill>
        <p:spPr bwMode="auto">
          <a:xfrm>
            <a:off x="1815152" y="2060812"/>
            <a:ext cx="5540991" cy="277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6" t="21223" r="13917" b="41098"/>
          <a:stretch/>
        </p:blipFill>
        <p:spPr bwMode="auto">
          <a:xfrm>
            <a:off x="1815152" y="-1"/>
            <a:ext cx="5540991" cy="2060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06" t="45849" r="13707" b="18144"/>
          <a:stretch/>
        </p:blipFill>
        <p:spPr bwMode="auto">
          <a:xfrm>
            <a:off x="1815152" y="4819140"/>
            <a:ext cx="5540991" cy="20388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078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9419"/>
            <a:ext cx="82432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Деятельность  педагогических  работников на начальном этапе комплексной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реабилитации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-95536" y="1450581"/>
            <a:ext cx="500872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выявляет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причины </a:t>
            </a:r>
            <a:r>
              <a:rPr lang="ru-RU" altLang="ru-RU" i="1" dirty="0" err="1">
                <a:latin typeface="Times New Roman" pitchFamily="18" charset="0"/>
                <a:cs typeface="Times New Roman" pitchFamily="18" charset="0"/>
              </a:rPr>
              <a:t>аддиктивного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 поведения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ребенка (посредством наблюдения, бесед, анкетирования); </a:t>
            </a:r>
            <a:endParaRPr lang="ru-RU" alt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реализовывает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индивидуальные коррекционные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программы;</a:t>
            </a:r>
            <a:endParaRPr lang="ru-RU" altLang="ru-RU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организовывает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работу, направленную на формирование у несовершеннолетнего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навыков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ЗОЖ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организовывает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досуговую занятость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несовершеннолетнего;</a:t>
            </a: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предоставляет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психолого-педагогическую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помощь законным представителям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995319" y="1050471"/>
            <a:ext cx="312630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Учреждение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589061" y="1441376"/>
            <a:ext cx="4650473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изучает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жизненную ситуацию несовершеннолетнего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с целью выявления причин </a:t>
            </a:r>
            <a:r>
              <a:rPr lang="ru-RU" altLang="ru-RU" dirty="0" err="1">
                <a:latin typeface="Times New Roman" pitchFamily="18" charset="0"/>
                <a:cs typeface="Times New Roman" pitchFamily="18" charset="0"/>
              </a:rPr>
              <a:t>аддиктивного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поведения;</a:t>
            </a: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реализовывает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индивидуальные коррекционные программы, направленные на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развитие внутренних ресурсов </a:t>
            </a: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;</a:t>
            </a:r>
            <a:endParaRPr lang="ru-RU" altLang="ru-RU" i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>
              <a:buFontTx/>
              <a:buChar char="-"/>
            </a:pPr>
            <a:r>
              <a:rPr lang="ru-RU" altLang="ru-RU" i="1" dirty="0" smtClean="0">
                <a:latin typeface="Times New Roman" pitchFamily="18" charset="0"/>
                <a:cs typeface="Times New Roman" pitchFamily="18" charset="0"/>
              </a:rPr>
              <a:t>налаживает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взаимодействие с учреждением образования 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по месту обучения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несовершеннолетнего;</a:t>
            </a: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способствует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созданию вокруг несовершеннолетнего поддерживающих условий выхода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 из сложившейся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ситуации;</a:t>
            </a:r>
          </a:p>
          <a:p>
            <a:pPr marL="285750" indent="-285750">
              <a:buFontTx/>
              <a:buChar char="-"/>
            </a:pP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проводит </a:t>
            </a:r>
            <a:r>
              <a:rPr lang="ru-RU" altLang="ru-RU" i="1" dirty="0">
                <a:latin typeface="Times New Roman" pitchFamily="18" charset="0"/>
                <a:cs typeface="Times New Roman" pitchFamily="18" charset="0"/>
              </a:rPr>
              <a:t>анализ собственной деятельности</a:t>
            </a:r>
            <a:r>
              <a:rPr lang="ru-RU" altLang="ru-RU" dirty="0">
                <a:latin typeface="Times New Roman" pitchFamily="18" charset="0"/>
                <a:cs typeface="Times New Roman" pitchFamily="18" charset="0"/>
              </a:rPr>
              <a:t>, определяя качество и результативность проведенной реабилитационной </a:t>
            </a:r>
            <a:r>
              <a:rPr lang="ru-RU" altLang="ru-RU" dirty="0" smtClean="0">
                <a:latin typeface="Times New Roman" pitchFamily="18" charset="0"/>
                <a:cs typeface="Times New Roman" pitchFamily="18" charset="0"/>
              </a:rPr>
              <a:t>работы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036956" y="1050471"/>
            <a:ext cx="76815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СПЦ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73880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СПЦ\Фотоотчеты\mJILaVdD75I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7748">
            <a:off x="191158" y="466896"/>
            <a:ext cx="2981217" cy="223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СПЦ\Фотоотчеты\Z65sZCGT1X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95767">
            <a:off x="206081" y="2804324"/>
            <a:ext cx="3161986" cy="237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574146" y="194953"/>
            <a:ext cx="5629701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Работу с семьей целесообразно осуществлять в рамках профилактических программ для родителей, </a:t>
            </a:r>
            <a:r>
              <a:rPr lang="ru-RU" sz="2000" dirty="0" smtClean="0"/>
              <a:t>которые включают </a:t>
            </a:r>
            <a:r>
              <a:rPr lang="ru-RU" sz="2000" dirty="0"/>
              <a:t>различные компоненты, а именно:</a:t>
            </a:r>
          </a:p>
          <a:p>
            <a:r>
              <a:rPr lang="ru-RU" sz="2000" dirty="0"/>
              <a:t>обучение родителей знаниям о психологических особенностях подростка, причинах нарушений </a:t>
            </a:r>
            <a:r>
              <a:rPr lang="ru-RU" sz="2000" dirty="0" smtClean="0"/>
              <a:t>поведения, особенностях </a:t>
            </a:r>
            <a:r>
              <a:rPr lang="ru-RU" sz="2000" dirty="0"/>
              <a:t>семейных </a:t>
            </a:r>
            <a:r>
              <a:rPr lang="ru-RU" sz="2000" dirty="0" smtClean="0"/>
              <a:t>взаимоотношений;</a:t>
            </a:r>
            <a:endParaRPr lang="ru-RU" sz="2000" dirty="0"/>
          </a:p>
          <a:p>
            <a:r>
              <a:rPr lang="ru-RU" sz="2000" dirty="0"/>
              <a:t>оказание помощи в осознании собственных личностных, семейных и социальных ресурсов, способствующих преодолению внутрисемейных проблем и проблем взаимоотношения с детьми в семье;</a:t>
            </a:r>
          </a:p>
          <a:p>
            <a:r>
              <a:rPr lang="ru-RU" sz="2000" dirty="0"/>
              <a:t>определение направления и стратегии развития личностных, семейных и социально-средовых ресурсов;</a:t>
            </a:r>
          </a:p>
          <a:p>
            <a:r>
              <a:rPr lang="ru-RU" sz="2000" dirty="0" smtClean="0"/>
              <a:t>обучение </a:t>
            </a:r>
            <a:r>
              <a:rPr lang="ru-RU" sz="2000" dirty="0"/>
              <a:t>навыкам социально и психологически поддерживающего и развивающего поведения в семье и в процессе взаимоотношений с детьми;</a:t>
            </a:r>
          </a:p>
          <a:p>
            <a:r>
              <a:rPr lang="ru-RU" sz="2000" dirty="0"/>
              <a:t>выявление родителей, готовых осуществлять консультативную поддержку другим </a:t>
            </a:r>
            <a:r>
              <a:rPr lang="ru-RU" sz="2000" dirty="0" smtClean="0"/>
              <a:t>семьям.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075342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3081" y="49748"/>
            <a:ext cx="8516203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Эффективные формы работы с </a:t>
            </a:r>
            <a:r>
              <a:rPr lang="ru-RU" sz="2800" b="1" dirty="0" smtClean="0"/>
              <a:t>семьями несовершеннолетних, </a:t>
            </a:r>
            <a:r>
              <a:rPr lang="ru-RU" sz="2800" b="1" dirty="0"/>
              <a:t>в отношении которых проводится комплексная реабилитация:</a:t>
            </a:r>
          </a:p>
          <a:p>
            <a:r>
              <a:rPr lang="ru-RU" sz="2400" dirty="0"/>
              <a:t>– </a:t>
            </a:r>
            <a:r>
              <a:rPr lang="ru-RU" sz="2400" dirty="0" smtClean="0"/>
              <a:t>Тренинг</a:t>
            </a:r>
            <a:endParaRPr lang="ru-RU" sz="2400" dirty="0"/>
          </a:p>
          <a:p>
            <a:r>
              <a:rPr lang="ru-RU" sz="2400" dirty="0"/>
              <a:t>­– Арт-терапевтические техники</a:t>
            </a:r>
          </a:p>
          <a:p>
            <a:r>
              <a:rPr lang="ru-RU" sz="2400" dirty="0"/>
              <a:t>– Круглый стол</a:t>
            </a:r>
          </a:p>
          <a:p>
            <a:r>
              <a:rPr lang="ru-RU" sz="2400" dirty="0"/>
              <a:t>– Метод кейсов</a:t>
            </a:r>
          </a:p>
          <a:p>
            <a:r>
              <a:rPr lang="ru-RU" sz="2400" dirty="0"/>
              <a:t>– Дебаты</a:t>
            </a:r>
          </a:p>
          <a:p>
            <a:r>
              <a:rPr lang="ru-RU" sz="2400" dirty="0"/>
              <a:t>– Мозговой штурм</a:t>
            </a:r>
          </a:p>
          <a:p>
            <a:r>
              <a:rPr lang="ru-RU" sz="2400" dirty="0"/>
              <a:t>– Интерактивное занятие</a:t>
            </a:r>
          </a:p>
          <a:p>
            <a:r>
              <a:rPr lang="ru-RU" sz="2400" dirty="0"/>
              <a:t>– Диспуты</a:t>
            </a:r>
          </a:p>
          <a:p>
            <a:r>
              <a:rPr lang="ru-RU" sz="2400" dirty="0"/>
              <a:t>– </a:t>
            </a:r>
            <a:r>
              <a:rPr lang="ru-RU" sz="2400" dirty="0" smtClean="0"/>
              <a:t>Обсуждение</a:t>
            </a:r>
            <a:endParaRPr lang="ru-RU" sz="2400" dirty="0"/>
          </a:p>
          <a:p>
            <a:r>
              <a:rPr lang="ru-RU" sz="2400" dirty="0"/>
              <a:t>– Викторина</a:t>
            </a:r>
          </a:p>
          <a:p>
            <a:r>
              <a:rPr lang="ru-RU" sz="2400" dirty="0"/>
              <a:t>– и т.д.</a:t>
            </a:r>
            <a:endParaRPr lang="ru-RU" sz="2400" dirty="0"/>
          </a:p>
        </p:txBody>
      </p:sp>
      <p:pic>
        <p:nvPicPr>
          <p:cNvPr id="2050" name="Picture 2" descr="https://kurspresent.ru/assets/images/resources/168/stick-figures-lift-arrow-500-clr-11035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9552" y="2773570"/>
            <a:ext cx="6268227" cy="43877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9227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6006" y="202400"/>
            <a:ext cx="88778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Информация о реализации программы поступает в КДН от всех заинтересованных ежеквартально. На заседании КДН анализируется работа за квартал и принимается соответствующее решение. По необходимости, вносятся дополнения в реабилитационную программу. </a:t>
            </a:r>
          </a:p>
        </p:txBody>
      </p:sp>
      <p:pic>
        <p:nvPicPr>
          <p:cNvPr id="2050" name="Picture 2" descr="https://i.gifer.com/origin/d8/d83a3f70deef3fb098d80c1c2ca9256f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9625" y="2449168"/>
            <a:ext cx="4524375" cy="4454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4357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</TotalTime>
  <Words>626</Words>
  <Application>Microsoft Office PowerPoint</Application>
  <PresentationFormat>Экран (4:3)</PresentationFormat>
  <Paragraphs>62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Актуальные вопросы в организации работы специалистов СППС с несовершеннолетними, в отношении которых проводится комплексная реабилитация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Юлия Киселевская</cp:lastModifiedBy>
  <cp:revision>10</cp:revision>
  <dcterms:created xsi:type="dcterms:W3CDTF">2020-10-04T11:23:22Z</dcterms:created>
  <dcterms:modified xsi:type="dcterms:W3CDTF">2021-05-24T13:59:45Z</dcterms:modified>
</cp:coreProperties>
</file>