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6"/>
    <a:srgbClr val="F54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502" autoAdjust="0"/>
  </p:normalViewPr>
  <p:slideViewPr>
    <p:cSldViewPr snapToGrid="0">
      <p:cViewPr varScale="1">
        <p:scale>
          <a:sx n="65" d="100"/>
          <a:sy n="65" d="100"/>
        </p:scale>
        <p:origin x="-93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F0E36-9DBB-452A-B23D-497FED01F3DE}" type="datetimeFigureOut">
              <a:rPr lang="ru-RU" smtClean="0"/>
              <a:t>27.05.2021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B123C-43BF-4F2E-B1E7-22DB8FDEF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99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B123C-43BF-4F2E-B1E7-22DB8FDEF1C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42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35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4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409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8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84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702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96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97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72EA-2197-4B82-A28F-19D41A84696C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A0524-CA4A-4CDC-AFC6-DD3B40FBF4A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6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2420811"/>
            <a:ext cx="6477000" cy="2461388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</a:pPr>
            <a:r>
              <a:rPr lang="ru-RU" sz="4400" b="1" dirty="0">
                <a:latin typeface="Times New Roman"/>
                <a:ea typeface="Calibri"/>
                <a:cs typeface="Times New Roman"/>
              </a:rPr>
              <a:t>Профилактика правонарушений и формирование правовой культуры 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293" y="4869319"/>
            <a:ext cx="3435096" cy="622490"/>
          </a:xfrm>
        </p:spPr>
        <p:txBody>
          <a:bodyPr/>
          <a:lstStyle/>
          <a:p>
            <a:endParaRPr lang="en-US" dirty="0">
              <a:solidFill>
                <a:srgbClr val="00A6A6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052367" y="5516628"/>
            <a:ext cx="7711965" cy="1199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Выступил заведующий отделом профилактики и комплексной реабилитации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Плех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urspresent.ru/assets/images/resources/164/bow-piano-performance-500-clr-1253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852" y="1212908"/>
            <a:ext cx="6824148" cy="614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325526">
            <a:off x="434445" y="1592512"/>
            <a:ext cx="75103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/>
              <a:t>Спасибо за внимание!</a:t>
            </a:r>
            <a:endParaRPr lang="ru-RU" sz="6000" dirty="0"/>
          </a:p>
        </p:txBody>
      </p:sp>
      <p:pic>
        <p:nvPicPr>
          <p:cNvPr id="9220" name="Picture 4" descr="https://effects1.ru/gallery/GIF/salyut-PNG/iskra-1-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389" y="2722055"/>
            <a:ext cx="4371185" cy="414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effects1.ru/gallery/GIF/salyut-PNG/iskra-1-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329" y="0"/>
            <a:ext cx="2686941" cy="25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effects1.ru/gallery/GIF/salyut-PNG/iskra-1-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975" y="266522"/>
            <a:ext cx="1478664" cy="140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67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1859924" y="526185"/>
            <a:ext cx="10515600" cy="4351338"/>
          </a:xfrm>
        </p:spPr>
        <p:txBody>
          <a:bodyPr>
            <a:normAutofit/>
          </a:bodyPr>
          <a:lstStyle/>
          <a:p>
            <a:r>
              <a:rPr lang="ru-RU" sz="3200" b="1" dirty="0"/>
              <a:t>Правовая</a:t>
            </a:r>
            <a:r>
              <a:rPr lang="ru-RU" sz="3200" dirty="0"/>
              <a:t> </a:t>
            </a:r>
            <a:r>
              <a:rPr lang="ru-RU" sz="3200" b="1" dirty="0" smtClean="0"/>
              <a:t>культура несовершеннолетних</a:t>
            </a:r>
            <a:r>
              <a:rPr lang="ru-RU" sz="3200" dirty="0"/>
              <a:t> — общий уровень знаний и объективное отношение </a:t>
            </a:r>
            <a:r>
              <a:rPr lang="ru-RU" sz="3200" dirty="0" smtClean="0"/>
              <a:t>к </a:t>
            </a:r>
            <a:r>
              <a:rPr lang="ru-RU" sz="3200" dirty="0"/>
              <a:t>праву; совокупность правовых знаний в виде норм, убеждений и установок, создаваемых в процессе жизнедеятельности. Проявляется в труде, общении и поведении субъектов взаимодействия.</a:t>
            </a:r>
            <a:endParaRPr lang="ru-RU" sz="3200" dirty="0"/>
          </a:p>
        </p:txBody>
      </p:sp>
      <p:pic>
        <p:nvPicPr>
          <p:cNvPr id="1026" name="Picture 2" descr="H: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245" y="3965888"/>
            <a:ext cx="5301803" cy="298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:\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4"/>
          <a:stretch/>
        </p:blipFill>
        <p:spPr bwMode="auto">
          <a:xfrm>
            <a:off x="4675031" y="3962266"/>
            <a:ext cx="4885386" cy="298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4"/>
          <a:stretch/>
        </p:blipFill>
        <p:spPr bwMode="auto">
          <a:xfrm>
            <a:off x="9386047" y="3962266"/>
            <a:ext cx="4871118" cy="298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92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1977" y="125613"/>
            <a:ext cx="11020023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/>
              <a:t>Можно разделить общий комплекс мер предупреждения преступлений на следующие четыре группы: </a:t>
            </a:r>
            <a:endParaRPr lang="ru-RU" sz="2400" dirty="0"/>
          </a:p>
          <a:p>
            <a:r>
              <a:rPr lang="ru-RU" sz="2400" dirty="0"/>
              <a:t>– меры, нейтрализующие действие объективных обстоятельств (явлений, процессов), т.е. неустранимых в принципе, либо неизбежных в данных социальных условиях;</a:t>
            </a:r>
          </a:p>
          <a:p>
            <a:r>
              <a:rPr lang="ru-RU" sz="2400" dirty="0"/>
              <a:t>– </a:t>
            </a:r>
            <a:r>
              <a:rPr lang="ru-RU" sz="2400" dirty="0" smtClean="0"/>
              <a:t>меры, </a:t>
            </a:r>
            <a:r>
              <a:rPr lang="ru-RU" sz="2400" dirty="0"/>
              <a:t>компенсирующие, дающие молодому человеку, образно говоря, "второй шанс" в жизни (например, в целях предупреждения рецидива освобожденному из мест лишения свободы лицу предоставляется возможность получить новую профессию, которая гарантирует от безработицы);</a:t>
            </a:r>
          </a:p>
          <a:p>
            <a:r>
              <a:rPr lang="ru-RU" sz="2400" dirty="0"/>
              <a:t>– меры, предупреждающие возникновение обстоятельств, способствующих совершению преступлений (например, создание надлежащих условий обеспечения безопасности при проведения массовых мероприятий);</a:t>
            </a:r>
          </a:p>
          <a:p>
            <a:r>
              <a:rPr lang="ru-RU" sz="2400" dirty="0"/>
              <a:t>– меры, ликвидирующие уже возникшие обстоятельства, способствующие совершению преступлений.</a:t>
            </a:r>
          </a:p>
          <a:p>
            <a:endParaRPr lang="ru-RU" sz="2400" dirty="0"/>
          </a:p>
        </p:txBody>
      </p:sp>
      <p:pic>
        <p:nvPicPr>
          <p:cNvPr id="2050" name="Picture 2" descr="H:\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1" b="17661"/>
          <a:stretch/>
        </p:blipFill>
        <p:spPr bwMode="auto">
          <a:xfrm>
            <a:off x="-1" y="5415567"/>
            <a:ext cx="6207617" cy="144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:\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1" b="17661"/>
          <a:stretch/>
        </p:blipFill>
        <p:spPr bwMode="auto">
          <a:xfrm>
            <a:off x="6207617" y="5415566"/>
            <a:ext cx="5984383" cy="144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4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0476" y="1065771"/>
            <a:ext cx="10515600" cy="4351338"/>
          </a:xfrm>
        </p:spPr>
        <p:txBody>
          <a:bodyPr/>
          <a:lstStyle/>
          <a:p>
            <a:r>
              <a:rPr lang="ru-RU" b="1" dirty="0"/>
              <a:t>Цель педагогической деятельности в этом направлении</a:t>
            </a:r>
            <a:r>
              <a:rPr lang="ru-RU" dirty="0"/>
              <a:t> – это создать в учебном заведении </a:t>
            </a:r>
            <a:r>
              <a:rPr lang="ru-RU" dirty="0"/>
              <a:t>воспитывающую </a:t>
            </a:r>
            <a:r>
              <a:rPr lang="ru-RU" dirty="0" smtClean="0"/>
              <a:t>среду, реальные условия, </a:t>
            </a:r>
            <a:r>
              <a:rPr lang="ru-RU" dirty="0"/>
              <a:t>препятствующие распространению в молодежной среде негативных социальных отклонений, способствующие снижению уровней криминализации и наркотизации среди учащихся.</a:t>
            </a:r>
          </a:p>
          <a:p>
            <a:endParaRPr lang="ru-RU" dirty="0"/>
          </a:p>
        </p:txBody>
      </p:sp>
      <p:pic>
        <p:nvPicPr>
          <p:cNvPr id="3074" name="Picture 2" descr="https://www.pngfind.com/pngs/m/579-5793449_-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810" r="977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39950"/>
            <a:ext cx="6800045" cy="445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8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753" y="117987"/>
            <a:ext cx="11552144" cy="287593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/>
              <a:t>К наиболее приемлемым задачам создания системы профилактической работы можно отнести:</a:t>
            </a:r>
            <a:endParaRPr lang="ru-RU" sz="2400" dirty="0"/>
          </a:p>
          <a:p>
            <a:r>
              <a:rPr lang="ru-RU" sz="2400" dirty="0"/>
              <a:t>- развитие психологического иммунитета учащихся к совершению правонарушений и преступлений, потреблению </a:t>
            </a:r>
            <a:r>
              <a:rPr lang="ru-RU" sz="2400" dirty="0" err="1"/>
              <a:t>психоактивных</a:t>
            </a:r>
            <a:r>
              <a:rPr lang="ru-RU" sz="2400" dirty="0"/>
              <a:t> веществ, пьянству, курению;</a:t>
            </a:r>
          </a:p>
          <a:p>
            <a:r>
              <a:rPr lang="ru-RU" sz="2400" dirty="0"/>
              <a:t>- формирование гражданской позиции личности на основе значимых жизненных целей и перспектив;</a:t>
            </a:r>
          </a:p>
          <a:p>
            <a:r>
              <a:rPr lang="ru-RU" sz="2400" dirty="0" smtClean="0"/>
              <a:t>- </a:t>
            </a:r>
            <a:r>
              <a:rPr lang="ru-RU" sz="2400" dirty="0"/>
              <a:t>развитие устойчивых мотивов к социально приемлемому образу жизни; </a:t>
            </a:r>
          </a:p>
          <a:p>
            <a:r>
              <a:rPr lang="ru-RU" sz="2400" dirty="0"/>
              <a:t>- повышение престижа здорового образа жизни как условия обеспечения качества жизни гражданина Республики Беларусь;</a:t>
            </a:r>
          </a:p>
          <a:p>
            <a:r>
              <a:rPr lang="ru-RU" sz="2400" dirty="0"/>
              <a:t>- защита социально-правовых интересов учащихся, создание условий, содействующих их психическому здоровью и раскрытию индивидуальности;</a:t>
            </a:r>
          </a:p>
          <a:p>
            <a:r>
              <a:rPr lang="ru-RU" sz="2400" dirty="0"/>
              <a:t>- разрушение устойчиво действующих среди молодежи мифов, провоцирующих социальные отклонения в </a:t>
            </a:r>
            <a:r>
              <a:rPr lang="ru-RU" sz="2400" dirty="0" smtClean="0"/>
              <a:t>поведении</a:t>
            </a:r>
            <a:r>
              <a:rPr lang="ru-RU" sz="2400" dirty="0"/>
              <a:t>.</a:t>
            </a:r>
            <a:endParaRPr lang="ru-RU" sz="2400" dirty="0"/>
          </a:p>
        </p:txBody>
      </p:sp>
      <p:pic>
        <p:nvPicPr>
          <p:cNvPr id="4098" name="Picture 2" descr="H: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0338"/>
            <a:ext cx="3181081" cy="157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: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81082" y="5280338"/>
            <a:ext cx="2975019" cy="157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: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01" y="5280338"/>
            <a:ext cx="3026536" cy="157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82637" y="5280338"/>
            <a:ext cx="3009363" cy="157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11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387" y="0"/>
            <a:ext cx="11159613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/>
              <a:t>Основные методы и формы воспитания.</a:t>
            </a:r>
            <a:endParaRPr lang="ru-RU" dirty="0"/>
          </a:p>
          <a:p>
            <a:r>
              <a:rPr lang="ru-RU" dirty="0"/>
              <a:t>Важным направлением в системе предупреждения преступности является комплексная разработка проблемы профилактики правонарушений несовершеннолетних. Предупредить правонарушение несовершеннолетних можно,  если к профилактической работе </a:t>
            </a:r>
            <a:r>
              <a:rPr lang="ru-RU" b="1" i="1" dirty="0"/>
              <a:t>привлечь семью</a:t>
            </a:r>
            <a:r>
              <a:rPr lang="ru-RU" i="1" dirty="0"/>
              <a:t>, </a:t>
            </a:r>
            <a:r>
              <a:rPr lang="ru-RU" b="1" i="1" dirty="0"/>
              <a:t>ближайшее социальное окружение</a:t>
            </a:r>
            <a:r>
              <a:rPr lang="ru-RU" dirty="0"/>
              <a:t>. Предупреждение правонарушений учащихся лежит, прежде всего, в формировании их правовой культуры, в </a:t>
            </a:r>
            <a:r>
              <a:rPr lang="ru-RU" dirty="0" err="1"/>
              <a:t>педагогизации</a:t>
            </a:r>
            <a:r>
              <a:rPr lang="ru-RU" dirty="0"/>
              <a:t> различных сфер нравственного воздействия в процессе воспитания. Формирование правовой культуры и профилактика антиобщественного поведения осуществляется в педагогически организованной среде на основе комплексного планирования этой деятельности.</a:t>
            </a:r>
            <a:endParaRPr lang="ru-RU" dirty="0"/>
          </a:p>
        </p:txBody>
      </p:sp>
      <p:pic>
        <p:nvPicPr>
          <p:cNvPr id="5122" name="Picture 2" descr="https://uprostim.com/wp-content/uploads/2021/03/anime_0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02517" y="3598607"/>
            <a:ext cx="5429276" cy="373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21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7996" y="194797"/>
            <a:ext cx="85672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План мероприятий по предупреждению преступлений и правонарушений среди несовершеннолетних включает в себя следующие компоненты: </a:t>
            </a:r>
            <a:endParaRPr lang="ru-RU" sz="2800" dirty="0"/>
          </a:p>
          <a:p>
            <a:r>
              <a:rPr lang="ru-RU" sz="2800" dirty="0"/>
              <a:t>1) социальная адаптация; </a:t>
            </a:r>
          </a:p>
          <a:p>
            <a:r>
              <a:rPr lang="ru-RU" sz="2800" dirty="0"/>
              <a:t>2) психологическая коррекция;</a:t>
            </a:r>
          </a:p>
          <a:p>
            <a:r>
              <a:rPr lang="ru-RU" sz="2800" dirty="0"/>
              <a:t>3) правовая консультация; </a:t>
            </a:r>
          </a:p>
          <a:p>
            <a:r>
              <a:rPr lang="ru-RU" sz="2800" dirty="0"/>
              <a:t>4) медико-просветительская работа; </a:t>
            </a:r>
          </a:p>
          <a:p>
            <a:r>
              <a:rPr lang="ru-RU" sz="2800" dirty="0"/>
              <a:t>5) правовое воспитание; </a:t>
            </a:r>
          </a:p>
          <a:p>
            <a:r>
              <a:rPr lang="ru-RU" sz="2800" dirty="0"/>
              <a:t>6) воспитательная работа, направленная на удовлетворение потребностей и интересов учащихся.</a:t>
            </a:r>
          </a:p>
        </p:txBody>
      </p:sp>
      <p:pic>
        <p:nvPicPr>
          <p:cNvPr id="6146" name="Picture 2" descr="https://i.pinimg.com/originals/9d/5b/e7/9d5be7c7e7c4b501edb36ca46572bc2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8497" y="3631842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.pinimg.com/originals/9d/5b/e7/9d5be7c7e7c4b501edb36ca46572bc2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55914" y="3631842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69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0467" y="49647"/>
            <a:ext cx="1022153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err="1"/>
              <a:t>Воспитательно</a:t>
            </a:r>
            <a:r>
              <a:rPr lang="ru-RU" sz="2100" b="1" dirty="0"/>
              <a:t>-профилактическая работа предполагает использование индивидуальных, </a:t>
            </a:r>
            <a:r>
              <a:rPr lang="ru-RU" sz="2100" b="1" dirty="0" smtClean="0"/>
              <a:t>групповых </a:t>
            </a:r>
            <a:r>
              <a:rPr lang="ru-RU" sz="2100" b="1" dirty="0"/>
              <a:t>форм и методов работы:</a:t>
            </a:r>
            <a:endParaRPr lang="ru-RU" sz="2100" dirty="0"/>
          </a:p>
          <a:p>
            <a:r>
              <a:rPr lang="ru-RU" sz="2100" dirty="0" smtClean="0"/>
              <a:t>- психологические аспекты работы;</a:t>
            </a:r>
          </a:p>
          <a:p>
            <a:r>
              <a:rPr lang="ru-RU" sz="2100" dirty="0" smtClean="0"/>
              <a:t>- </a:t>
            </a:r>
            <a:r>
              <a:rPr lang="ru-RU" sz="2100" dirty="0" err="1" smtClean="0"/>
              <a:t>воспитательно</a:t>
            </a:r>
            <a:r>
              <a:rPr lang="ru-RU" sz="2100" dirty="0" smtClean="0"/>
              <a:t>-правовые аспекты работы;</a:t>
            </a:r>
            <a:endParaRPr lang="ru-RU" sz="2100" dirty="0"/>
          </a:p>
          <a:p>
            <a:r>
              <a:rPr lang="ru-RU" sz="2100" dirty="0"/>
              <a:t>- социально-педагогические аспекты </a:t>
            </a:r>
            <a:r>
              <a:rPr lang="ru-RU" sz="2100" dirty="0" smtClean="0"/>
              <a:t>работы;</a:t>
            </a:r>
            <a:endParaRPr lang="ru-RU" sz="2100" dirty="0"/>
          </a:p>
          <a:p>
            <a:r>
              <a:rPr lang="ru-RU" sz="2100" dirty="0"/>
              <a:t>- медико-просветительская </a:t>
            </a:r>
            <a:r>
              <a:rPr lang="ru-RU" sz="2100" dirty="0" smtClean="0"/>
              <a:t>работа;</a:t>
            </a:r>
            <a:endParaRPr lang="ru-RU" sz="2100" dirty="0"/>
          </a:p>
          <a:p>
            <a:r>
              <a:rPr lang="ru-RU" sz="2100" dirty="0"/>
              <a:t>-организация позитивной воспитывающей досуговой </a:t>
            </a:r>
            <a:r>
              <a:rPr lang="ru-RU" sz="2100" dirty="0" smtClean="0"/>
              <a:t>среды;</a:t>
            </a:r>
            <a:endParaRPr lang="ru-RU" sz="2100" dirty="0"/>
          </a:p>
          <a:p>
            <a:r>
              <a:rPr lang="ru-RU" sz="2100" dirty="0"/>
              <a:t>- нейтрализация деятельности </a:t>
            </a:r>
            <a:r>
              <a:rPr lang="ru-RU" sz="2100" dirty="0" err="1"/>
              <a:t>микрогрупп</a:t>
            </a:r>
            <a:r>
              <a:rPr lang="ru-RU" sz="2100" dirty="0"/>
              <a:t> асоциальной </a:t>
            </a:r>
            <a:r>
              <a:rPr lang="ru-RU" sz="2100" dirty="0" smtClean="0"/>
              <a:t>направленности;</a:t>
            </a:r>
            <a:endParaRPr lang="ru-RU" sz="2100" dirty="0"/>
          </a:p>
          <a:p>
            <a:r>
              <a:rPr lang="ru-RU" sz="2100" dirty="0"/>
              <a:t>- организация работы совета профилактики противоправного поведения;</a:t>
            </a:r>
          </a:p>
          <a:p>
            <a:r>
              <a:rPr lang="ru-RU" sz="2100" dirty="0"/>
              <a:t>- оказание поддержки в семейном </a:t>
            </a:r>
            <a:r>
              <a:rPr lang="ru-RU" sz="2100" dirty="0" smtClean="0"/>
              <a:t>воспитании.</a:t>
            </a:r>
            <a:endParaRPr lang="ru-RU" sz="2100" dirty="0"/>
          </a:p>
        </p:txBody>
      </p:sp>
      <p:pic>
        <p:nvPicPr>
          <p:cNvPr id="7174" name="Picture 6" descr="https://4.bp.blogspot.com/-rLdYrSdgSIY/WSF5SAz3TsI/AAAAAAAAABk/w4N-GWHiANQIMx6sWDhmYKOLOE6JeQ_LgCLcB/s320/puzzled_house_workers_500_cl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894" y="2843226"/>
            <a:ext cx="5674424" cy="425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kurspresent.ru/assets/images/resources/172/walking-with-heavy-puzzle-500-clr-75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550" y="4181544"/>
            <a:ext cx="2343702" cy="292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kurspresent.ru/assets/images/resources/172/walking-with-heavy-puzzle-500-clr-75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358" y="4158738"/>
            <a:ext cx="2380192" cy="297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kurspresent.ru/assets/images/resources/172/walking-with-heavy-puzzle-500-clr-75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2" y="4158738"/>
            <a:ext cx="2352246" cy="294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4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7419" y="16724"/>
            <a:ext cx="9742013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Основы планирования воспитательной работы по формированию правовой культуры, профилактике противоправного </a:t>
            </a:r>
            <a:r>
              <a:rPr lang="ru-RU" sz="2000" b="1" dirty="0" smtClean="0"/>
              <a:t>поведения</a:t>
            </a:r>
            <a:endParaRPr lang="ru-RU" sz="2000" dirty="0"/>
          </a:p>
          <a:p>
            <a:pPr marL="342900" indent="-342900">
              <a:buFontTx/>
              <a:buAutoNum type="arabicPeriod"/>
            </a:pPr>
            <a:r>
              <a:rPr lang="ru-RU" b="1" dirty="0" smtClean="0"/>
              <a:t>Диагностическая </a:t>
            </a:r>
            <a:r>
              <a:rPr lang="ru-RU" b="1" dirty="0"/>
              <a:t>деятельность</a:t>
            </a:r>
            <a:r>
              <a:rPr lang="ru-RU" b="1" dirty="0" smtClean="0"/>
              <a:t>. </a:t>
            </a:r>
            <a:r>
              <a:rPr lang="ru-RU" b="1" dirty="0"/>
              <a:t>Формы работы:</a:t>
            </a:r>
            <a:r>
              <a:rPr lang="ru-RU" dirty="0"/>
              <a:t> - поэтапный мониторинг уровня правовой культуры учащихся; </a:t>
            </a:r>
            <a:r>
              <a:rPr lang="ru-RU" dirty="0" smtClean="0"/>
              <a:t>- </a:t>
            </a:r>
            <a:r>
              <a:rPr lang="ru-RU" dirty="0"/>
              <a:t>статистический и качественный анализ состояния работы по профилактике правонарушений и преступлений среди учащихся;   -статистический и качественный анализ состояния работы по профилактике </a:t>
            </a:r>
            <a:r>
              <a:rPr lang="ru-RU" dirty="0" err="1"/>
              <a:t>табакокурения</a:t>
            </a:r>
            <a:r>
              <a:rPr lang="ru-RU" dirty="0"/>
              <a:t>, пьянства, наркомании среди учащихся; - анализ направленности </a:t>
            </a:r>
            <a:r>
              <a:rPr lang="ru-RU" dirty="0" err="1"/>
              <a:t>референтных</a:t>
            </a:r>
            <a:r>
              <a:rPr lang="ru-RU" dirty="0"/>
              <a:t> групп в коллективе </a:t>
            </a:r>
            <a:r>
              <a:rPr lang="ru-RU" dirty="0" smtClean="0"/>
              <a:t>учащихся; </a:t>
            </a:r>
            <a:r>
              <a:rPr lang="ru-RU" dirty="0"/>
              <a:t>- изучение занятости учащихся склонных к </a:t>
            </a:r>
            <a:r>
              <a:rPr lang="ru-RU" dirty="0" err="1"/>
              <a:t>девиантному</a:t>
            </a:r>
            <a:r>
              <a:rPr lang="ru-RU" dirty="0"/>
              <a:t> поведению в клубах, кружках, </a:t>
            </a:r>
            <a:r>
              <a:rPr lang="ru-RU" dirty="0" err="1"/>
              <a:t>внеучебных</a:t>
            </a:r>
            <a:r>
              <a:rPr lang="ru-RU" dirty="0"/>
              <a:t> </a:t>
            </a:r>
            <a:r>
              <a:rPr lang="ru-RU" dirty="0" smtClean="0"/>
              <a:t>мероприятиях; </a:t>
            </a:r>
            <a:r>
              <a:rPr lang="ru-RU" dirty="0"/>
              <a:t>- изучение нравственных ориентаций личности и воспитательной ситуации в семье и </a:t>
            </a:r>
            <a:r>
              <a:rPr lang="ru-RU" dirty="0" smtClean="0"/>
              <a:t>коллективе.</a:t>
            </a:r>
            <a:endParaRPr lang="ru-RU" b="1" dirty="0" smtClean="0"/>
          </a:p>
          <a:p>
            <a:pPr marL="342900" indent="-342900">
              <a:buFontTx/>
              <a:buAutoNum type="arabicPeriod"/>
            </a:pPr>
            <a:r>
              <a:rPr lang="ru-RU" b="1" dirty="0" smtClean="0"/>
              <a:t>Организационно-воспитательная </a:t>
            </a:r>
            <a:r>
              <a:rPr lang="ru-RU" b="1" dirty="0"/>
              <a:t>деятельность</a:t>
            </a:r>
            <a:r>
              <a:rPr lang="ru-RU" b="1" dirty="0" smtClean="0"/>
              <a:t>. </a:t>
            </a:r>
            <a:r>
              <a:rPr lang="ru-RU" b="1" dirty="0"/>
              <a:t>Формы работы: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встречи с работниками правоохранительных </a:t>
            </a:r>
            <a:r>
              <a:rPr lang="ru-RU" dirty="0" smtClean="0"/>
              <a:t>органов; </a:t>
            </a:r>
            <a:r>
              <a:rPr lang="ru-RU" dirty="0"/>
              <a:t>круглые столы, дискуссии, </a:t>
            </a:r>
            <a:r>
              <a:rPr lang="ru-RU" dirty="0" smtClean="0"/>
              <a:t>диспуты, </a:t>
            </a:r>
            <a:r>
              <a:rPr lang="ru-RU" dirty="0"/>
              <a:t>тематические вечера по проблемам правового </a:t>
            </a:r>
            <a:r>
              <a:rPr lang="ru-RU" dirty="0" smtClean="0"/>
              <a:t>воспитания; - </a:t>
            </a:r>
            <a:r>
              <a:rPr lang="ru-RU" dirty="0"/>
              <a:t>работа спортивных секций, проведение спортивных соревнований, физкультурно-спортивных </a:t>
            </a:r>
            <a:r>
              <a:rPr lang="ru-RU" dirty="0" smtClean="0"/>
              <a:t>праздников под </a:t>
            </a:r>
            <a:r>
              <a:rPr lang="ru-RU" dirty="0"/>
              <a:t>девизом «Спорт против наркотиков</a:t>
            </a:r>
            <a:r>
              <a:rPr lang="ru-RU" dirty="0" smtClean="0"/>
              <a:t>»; </a:t>
            </a:r>
            <a:r>
              <a:rPr lang="ru-RU" dirty="0"/>
              <a:t>кружковая и клубная работа; - совет профилактики противоправного поведения</a:t>
            </a:r>
            <a:r>
              <a:rPr lang="ru-RU" dirty="0" smtClean="0"/>
              <a:t>.</a:t>
            </a:r>
            <a:endParaRPr lang="ru-RU" b="1" dirty="0" smtClean="0"/>
          </a:p>
          <a:p>
            <a:pPr marL="342900" indent="-342900">
              <a:buFontTx/>
              <a:buAutoNum type="arabicPeriod"/>
            </a:pPr>
            <a:r>
              <a:rPr lang="ru-RU" b="1" dirty="0"/>
              <a:t>Методическая деятельность</a:t>
            </a:r>
            <a:r>
              <a:rPr lang="ru-RU" b="1" dirty="0" smtClean="0"/>
              <a:t>. </a:t>
            </a:r>
            <a:r>
              <a:rPr lang="ru-RU" b="1" dirty="0"/>
              <a:t>Формы работы:</a:t>
            </a:r>
            <a:r>
              <a:rPr lang="ru-RU" dirty="0"/>
              <a:t> - изучение опыта других учебных заведений по организации работы по формированию правовой культуры учащихся, профилактике противоправного поведения;      - изучения и обобщения положительного опыта </a:t>
            </a:r>
            <a:r>
              <a:rPr lang="ru-RU" dirty="0" err="1"/>
              <a:t>воспитательно</a:t>
            </a:r>
            <a:r>
              <a:rPr lang="ru-RU" dirty="0"/>
              <a:t>-профилактической работы </a:t>
            </a:r>
            <a:r>
              <a:rPr lang="ru-RU" dirty="0" smtClean="0"/>
              <a:t>учреждения </a:t>
            </a:r>
            <a:r>
              <a:rPr lang="ru-RU" dirty="0"/>
              <a:t>образования; - организация тематических семинаров, конкурсов, круглых столов</a:t>
            </a:r>
            <a:r>
              <a:rPr lang="ru-RU" dirty="0" smtClean="0"/>
              <a:t>, </a:t>
            </a:r>
            <a:r>
              <a:rPr lang="ru-RU" dirty="0"/>
              <a:t>открытых </a:t>
            </a:r>
            <a:r>
              <a:rPr lang="ru-RU" dirty="0" smtClean="0"/>
              <a:t>уроков; </a:t>
            </a:r>
            <a:r>
              <a:rPr lang="ru-RU" dirty="0"/>
              <a:t>- проведение заседаний методических объединений социальных педагогов, </a:t>
            </a:r>
            <a:r>
              <a:rPr lang="ru-RU" dirty="0" smtClean="0"/>
              <a:t>педагогов-психологов для </a:t>
            </a:r>
            <a:r>
              <a:rPr lang="ru-RU" dirty="0"/>
              <a:t>совершенствования воспитательной работы по проблемам формирования правовой </a:t>
            </a:r>
            <a:r>
              <a:rPr lang="ru-RU" dirty="0" smtClean="0"/>
              <a:t>культуры.</a:t>
            </a: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8194" name="Picture 2" descr="https://hermithaus.com/wp-content/uploads/2017/07/jobseeker_certificatio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0126"/>
            <a:ext cx="2317209" cy="413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4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683</Words>
  <Application>Microsoft Office PowerPoint</Application>
  <PresentationFormat>Произвольный</PresentationFormat>
  <Paragraphs>40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Профилактика правонарушений и формирование правовой культуры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Юлия Киселевская</cp:lastModifiedBy>
  <cp:revision>37</cp:revision>
  <dcterms:created xsi:type="dcterms:W3CDTF">2020-01-16T11:23:26Z</dcterms:created>
  <dcterms:modified xsi:type="dcterms:W3CDTF">2021-05-27T13:42:19Z</dcterms:modified>
</cp:coreProperties>
</file>