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media/image10.jpg" ContentType="image/png"/>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6" r:id="rId11"/>
    <p:sldId id="267" r:id="rId12"/>
    <p:sldId id="268" r:id="rId13"/>
    <p:sldId id="269" r:id="rId14"/>
    <p:sldId id="272" r:id="rId15"/>
    <p:sldId id="273" r:id="rId16"/>
    <p:sldId id="270" r:id="rId17"/>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4" d="100"/>
          <a:sy n="74" d="100"/>
        </p:scale>
        <p:origin x="576"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7" name="Group 6"/>
          <p:cNvGrpSpPr/>
          <p:nvPr/>
        </p:nvGrpSpPr>
        <p:grpSpPr>
          <a:xfrm>
            <a:off x="0" y="0"/>
            <a:ext cx="12192000" cy="6858000"/>
            <a:chOff x="0" y="0"/>
            <a:chExt cx="12192000" cy="6858000"/>
          </a:xfrm>
        </p:grpSpPr>
        <p:sp>
          <p:nvSpPr>
            <p:cNvPr id="9" name="Rectangle 8"/>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ctrTitle"/>
          </p:nvPr>
        </p:nvSpPr>
        <p:spPr>
          <a:xfrm>
            <a:off x="1154955" y="2099733"/>
            <a:ext cx="8825658" cy="2677648"/>
          </a:xfrm>
        </p:spPr>
        <p:txBody>
          <a:bodyPr anchor="b"/>
          <a:lstStyle>
            <a:lvl1pPr>
              <a:defRPr sz="5400"/>
            </a:lvl1pPr>
          </a:lstStyle>
          <a:p>
            <a:r>
              <a:rPr lang="ru-RU" smtClean="0"/>
              <a:t>Образец заголовка</a:t>
            </a:r>
            <a:endParaRPr lang="en-US" dirty="0"/>
          </a:p>
        </p:txBody>
      </p:sp>
      <p:sp>
        <p:nvSpPr>
          <p:cNvPr id="3" name="Subtitle 2"/>
          <p:cNvSpPr>
            <a:spLocks noGrp="1"/>
          </p:cNvSpPr>
          <p:nvPr>
            <p:ph type="subTitle" idx="1"/>
          </p:nvPr>
        </p:nvSpPr>
        <p:spPr bwMode="gray">
          <a:xfrm>
            <a:off x="1154955" y="4777380"/>
            <a:ext cx="8825658" cy="861420"/>
          </a:xfrm>
        </p:spPr>
        <p:txBody>
          <a:bodyPr anchor="t"/>
          <a:lstStyle>
            <a:lvl1pPr marL="0" indent="0" algn="l">
              <a:buNone/>
              <a:defRPr cap="all">
                <a:solidFill>
                  <a:schemeClr val="accent1">
                    <a:lumMod val="60000"/>
                    <a:lumOff val="4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bwMode="gray">
          <a:xfrm rot="5400000">
            <a:off x="10158984" y="1792224"/>
            <a:ext cx="990599" cy="304799"/>
          </a:xfrm>
        </p:spPr>
        <p:txBody>
          <a:bodyPr anchor="t"/>
          <a:lstStyle>
            <a:lvl1pPr algn="l">
              <a:defRPr b="0" i="0">
                <a:solidFill>
                  <a:schemeClr val="bg1">
                    <a:alpha val="60000"/>
                  </a:schemeClr>
                </a:solidFill>
              </a:defRPr>
            </a:lvl1pPr>
          </a:lstStyle>
          <a:p>
            <a:fld id="{BEB714C9-AF01-4138-9F46-BAB7992FCB1E}" type="datetimeFigureOut">
              <a:rPr lang="ru-RU" smtClean="0"/>
              <a:t>24.05.2021</a:t>
            </a:fld>
            <a:endParaRPr lang="ru-RU"/>
          </a:p>
        </p:txBody>
      </p:sp>
      <p:sp>
        <p:nvSpPr>
          <p:cNvPr id="5" name="Footer Placeholder 4"/>
          <p:cNvSpPr>
            <a:spLocks noGrp="1"/>
          </p:cNvSpPr>
          <p:nvPr>
            <p:ph type="ftr" sz="quarter" idx="11"/>
          </p:nvPr>
        </p:nvSpPr>
        <p:spPr bwMode="gray">
          <a:xfrm rot="5400000">
            <a:off x="8951976" y="3227832"/>
            <a:ext cx="3859795" cy="304801"/>
          </a:xfrm>
        </p:spPr>
        <p:txBody>
          <a:bodyPr/>
          <a:lstStyle>
            <a:lvl1pPr>
              <a:defRPr b="0" i="0">
                <a:solidFill>
                  <a:schemeClr val="bg1">
                    <a:alpha val="60000"/>
                  </a:schemeClr>
                </a:solidFill>
              </a:defRPr>
            </a:lvl1pPr>
          </a:lstStyle>
          <a:p>
            <a:endParaRPr lang="ru-RU"/>
          </a:p>
        </p:txBody>
      </p:sp>
      <p:sp>
        <p:nvSpPr>
          <p:cNvPr id="11" name="Rectangle 10"/>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12" name="Slide Number Placeholder 5"/>
          <p:cNvSpPr>
            <a:spLocks noGrp="1"/>
          </p:cNvSpPr>
          <p:nvPr>
            <p:ph type="sldNum" sz="quarter" idx="12"/>
          </p:nvPr>
        </p:nvSpPr>
        <p:spPr>
          <a:xfrm>
            <a:off x="10352540" y="295729"/>
            <a:ext cx="838199" cy="767687"/>
          </a:xfrm>
        </p:spPr>
        <p:txBody>
          <a:bodyPr/>
          <a:lstStyle/>
          <a:p>
            <a:fld id="{3A93A031-DC96-49D3-9AF1-B08FF9A6BBA8}" type="slidenum">
              <a:rPr lang="ru-RU" smtClean="0"/>
              <a:t>‹#›</a:t>
            </a:fld>
            <a:endParaRPr lang="ru-RU"/>
          </a:p>
        </p:txBody>
      </p:sp>
    </p:spTree>
    <p:extLst>
      <p:ext uri="{BB962C8B-B14F-4D97-AF65-F5344CB8AC3E}">
        <p14:creationId xmlns:p14="http://schemas.microsoft.com/office/powerpoint/2010/main" val="269858335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3" name="Rectangle 12"/>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Freeform 5"/>
            <p:cNvSpPr/>
            <p:nvPr/>
          </p:nvSpPr>
          <p:spPr bwMode="gray">
            <a:xfrm rot="10371525">
              <a:off x="263767" y="443825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1" name="Freeform 5"/>
            <p:cNvSpPr/>
            <p:nvPr/>
          </p:nvSpPr>
          <p:spPr bwMode="gray">
            <a:xfrm rot="10800000">
              <a:off x="459506" y="321130"/>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4969927"/>
            <a:ext cx="8825659" cy="566738"/>
          </a:xfrm>
        </p:spPr>
        <p:txBody>
          <a:bodyPr anchor="b">
            <a:normAutofit/>
          </a:bodyPr>
          <a:lstStyle>
            <a:lvl1pPr algn="l">
              <a:defRPr sz="24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1154954" y="685800"/>
            <a:ext cx="8825659" cy="3429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1154954" y="5536665"/>
            <a:ext cx="8825658" cy="493712"/>
          </a:xfrm>
        </p:spPr>
        <p:txBody>
          <a:bodyPr>
            <a:normAutofit/>
          </a:bodyPr>
          <a:lstStyle>
            <a:lvl1pPr marL="0" indent="0">
              <a:buNone/>
              <a:defRPr sz="12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EB714C9-AF01-4138-9F46-BAB7992FCB1E}" type="datetimeFigureOut">
              <a:rPr lang="ru-RU" smtClean="0"/>
              <a:t>24.05.2021</a:t>
            </a:fld>
            <a:endParaRPr lang="ru-RU"/>
          </a:p>
        </p:txBody>
      </p:sp>
      <p:sp>
        <p:nvSpPr>
          <p:cNvPr id="6" name="Footer Placeholder 5"/>
          <p:cNvSpPr>
            <a:spLocks noGrp="1"/>
          </p:cNvSpPr>
          <p:nvPr>
            <p:ph type="ftr" sz="quarter" idx="11"/>
          </p:nvPr>
        </p:nvSpPr>
        <p:spPr/>
        <p:txBody>
          <a:bodyPr/>
          <a:lstStyle/>
          <a:p>
            <a:endParaRPr lang="ru-RU"/>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3A93A031-DC96-49D3-9AF1-B08FF9A6BBA8}" type="slidenum">
              <a:rPr lang="ru-RU" smtClean="0"/>
              <a:t>‹#›</a:t>
            </a:fld>
            <a:endParaRPr lang="ru-RU"/>
          </a:p>
        </p:txBody>
      </p:sp>
    </p:spTree>
    <p:extLst>
      <p:ext uri="{BB962C8B-B14F-4D97-AF65-F5344CB8AC3E}">
        <p14:creationId xmlns:p14="http://schemas.microsoft.com/office/powerpoint/2010/main" val="16022546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Заголовок и подпись">
    <p:spTree>
      <p:nvGrpSpPr>
        <p:cNvPr id="1" name=""/>
        <p:cNvGrpSpPr/>
        <p:nvPr/>
      </p:nvGrpSpPr>
      <p:grpSpPr>
        <a:xfrm>
          <a:off x="0" y="0"/>
          <a:ext cx="0" cy="0"/>
          <a:chOff x="0" y="0"/>
          <a:chExt cx="0" cy="0"/>
        </a:xfrm>
      </p:grpSpPr>
      <p:grpSp>
        <p:nvGrpSpPr>
          <p:cNvPr id="7" name="Group 6"/>
          <p:cNvGrpSpPr/>
          <p:nvPr/>
        </p:nvGrpSpPr>
        <p:grpSpPr>
          <a:xfrm>
            <a:off x="0" y="0"/>
            <a:ext cx="12192000" cy="6858000"/>
            <a:chOff x="0" y="0"/>
            <a:chExt cx="12192000" cy="6858000"/>
          </a:xfrm>
        </p:grpSpPr>
        <p:sp>
          <p:nvSpPr>
            <p:cNvPr id="11" name="Rectangle 10"/>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5" name="Freeform 5"/>
            <p:cNvSpPr/>
            <p:nvPr/>
          </p:nvSpPr>
          <p:spPr bwMode="gray">
            <a:xfrm rot="21010068">
              <a:off x="8490951" y="271487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7" name="Freeform 5"/>
            <p:cNvSpPr/>
            <p:nvPr/>
          </p:nvSpPr>
          <p:spPr bwMode="gray">
            <a:xfrm>
              <a:off x="455612" y="2801319"/>
              <a:ext cx="11277600" cy="3602637"/>
            </a:xfrm>
            <a:custGeom>
              <a:avLst/>
              <a:gdLst/>
              <a:ahLst/>
              <a:cxnLst/>
              <a:rect l="l" t="t" r="r" b="b"/>
              <a:pathLst>
                <a:path w="10000" h="7946">
                  <a:moveTo>
                    <a:pt x="0" y="0"/>
                  </a:moveTo>
                  <a:lnTo>
                    <a:pt x="0" y="7945"/>
                  </a:lnTo>
                  <a:lnTo>
                    <a:pt x="10000" y="7946"/>
                  </a:lnTo>
                  <a:lnTo>
                    <a:pt x="10000" y="4"/>
                  </a:lnTo>
                  <a:lnTo>
                    <a:pt x="10000" y="4"/>
                  </a:lnTo>
                  <a:lnTo>
                    <a:pt x="9773" y="91"/>
                  </a:lnTo>
                  <a:lnTo>
                    <a:pt x="9547" y="175"/>
                  </a:lnTo>
                  <a:lnTo>
                    <a:pt x="9320" y="256"/>
                  </a:lnTo>
                  <a:lnTo>
                    <a:pt x="9092" y="326"/>
                  </a:lnTo>
                  <a:lnTo>
                    <a:pt x="8865" y="396"/>
                  </a:lnTo>
                  <a:lnTo>
                    <a:pt x="8637" y="462"/>
                  </a:lnTo>
                  <a:lnTo>
                    <a:pt x="8412" y="518"/>
                  </a:lnTo>
                  <a:lnTo>
                    <a:pt x="8184" y="571"/>
                  </a:lnTo>
                  <a:lnTo>
                    <a:pt x="7957" y="620"/>
                  </a:lnTo>
                  <a:lnTo>
                    <a:pt x="7734" y="662"/>
                  </a:lnTo>
                  <a:lnTo>
                    <a:pt x="7508" y="704"/>
                  </a:lnTo>
                  <a:lnTo>
                    <a:pt x="7285" y="739"/>
                  </a:lnTo>
                  <a:lnTo>
                    <a:pt x="7062" y="767"/>
                  </a:lnTo>
                  <a:lnTo>
                    <a:pt x="6840" y="795"/>
                  </a:lnTo>
                  <a:lnTo>
                    <a:pt x="6620" y="819"/>
                  </a:lnTo>
                  <a:lnTo>
                    <a:pt x="6402" y="837"/>
                  </a:lnTo>
                  <a:lnTo>
                    <a:pt x="6184" y="851"/>
                  </a:lnTo>
                  <a:lnTo>
                    <a:pt x="5968" y="865"/>
                  </a:lnTo>
                  <a:lnTo>
                    <a:pt x="5755" y="872"/>
                  </a:lnTo>
                  <a:lnTo>
                    <a:pt x="5542" y="879"/>
                  </a:lnTo>
                  <a:lnTo>
                    <a:pt x="5332" y="882"/>
                  </a:lnTo>
                  <a:lnTo>
                    <a:pt x="5124" y="879"/>
                  </a:lnTo>
                  <a:lnTo>
                    <a:pt x="4918" y="879"/>
                  </a:lnTo>
                  <a:lnTo>
                    <a:pt x="4714" y="872"/>
                  </a:lnTo>
                  <a:lnTo>
                    <a:pt x="4514" y="861"/>
                  </a:lnTo>
                  <a:lnTo>
                    <a:pt x="4316" y="851"/>
                  </a:lnTo>
                  <a:lnTo>
                    <a:pt x="4122" y="840"/>
                  </a:lnTo>
                  <a:lnTo>
                    <a:pt x="3929" y="823"/>
                  </a:lnTo>
                  <a:lnTo>
                    <a:pt x="3739" y="805"/>
                  </a:lnTo>
                  <a:lnTo>
                    <a:pt x="3553" y="788"/>
                  </a:lnTo>
                  <a:lnTo>
                    <a:pt x="3190" y="742"/>
                  </a:lnTo>
                  <a:lnTo>
                    <a:pt x="2842" y="693"/>
                  </a:lnTo>
                  <a:lnTo>
                    <a:pt x="2508" y="641"/>
                  </a:lnTo>
                  <a:lnTo>
                    <a:pt x="2192" y="585"/>
                  </a:lnTo>
                  <a:lnTo>
                    <a:pt x="1890" y="525"/>
                  </a:lnTo>
                  <a:lnTo>
                    <a:pt x="1610" y="462"/>
                  </a:lnTo>
                  <a:lnTo>
                    <a:pt x="1347" y="399"/>
                  </a:lnTo>
                  <a:lnTo>
                    <a:pt x="1105" y="336"/>
                  </a:lnTo>
                  <a:lnTo>
                    <a:pt x="883" y="277"/>
                  </a:lnTo>
                  <a:lnTo>
                    <a:pt x="686" y="221"/>
                  </a:lnTo>
                  <a:lnTo>
                    <a:pt x="508" y="168"/>
                  </a:lnTo>
                  <a:lnTo>
                    <a:pt x="358" y="123"/>
                  </a:lnTo>
                  <a:lnTo>
                    <a:pt x="232" y="81"/>
                  </a:lnTo>
                  <a:lnTo>
                    <a:pt x="59" y="21"/>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48798" y="1063417"/>
            <a:ext cx="8831816" cy="1372986"/>
          </a:xfrm>
        </p:spPr>
        <p:txBody>
          <a:bodyPr/>
          <a:lstStyle>
            <a:lvl1pPr>
              <a:defRPr sz="4000"/>
            </a:lvl1pPr>
          </a:lstStyle>
          <a:p>
            <a:r>
              <a:rPr lang="ru-RU" smtClean="0"/>
              <a:t>Образец заголовка</a:t>
            </a:r>
            <a:endParaRPr lang="en-US" dirty="0"/>
          </a:p>
        </p:txBody>
      </p:sp>
      <p:sp>
        <p:nvSpPr>
          <p:cNvPr id="8" name="Text Placeholder 3"/>
          <p:cNvSpPr>
            <a:spLocks noGrp="1"/>
          </p:cNvSpPr>
          <p:nvPr>
            <p:ph type="body" sz="half" idx="2"/>
          </p:nvPr>
        </p:nvSpPr>
        <p:spPr>
          <a:xfrm>
            <a:off x="1154954" y="3543300"/>
            <a:ext cx="8825659" cy="24765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4" name="Date Placeholder 3"/>
          <p:cNvSpPr>
            <a:spLocks noGrp="1"/>
          </p:cNvSpPr>
          <p:nvPr>
            <p:ph type="dt" sz="half" idx="10"/>
          </p:nvPr>
        </p:nvSpPr>
        <p:spPr/>
        <p:txBody>
          <a:bodyPr/>
          <a:lstStyle/>
          <a:p>
            <a:fld id="{BEB714C9-AF01-4138-9F46-BAB7992FCB1E}" type="datetimeFigureOut">
              <a:rPr lang="ru-RU" smtClean="0"/>
              <a:t>24.05.2021</a:t>
            </a:fld>
            <a:endParaRPr lang="ru-RU"/>
          </a:p>
        </p:txBody>
      </p:sp>
      <p:sp>
        <p:nvSpPr>
          <p:cNvPr id="5" name="Footer Placeholder 4"/>
          <p:cNvSpPr>
            <a:spLocks noGrp="1"/>
          </p:cNvSpPr>
          <p:nvPr>
            <p:ph type="ftr" sz="quarter" idx="11"/>
          </p:nvPr>
        </p:nvSpPr>
        <p:spPr/>
        <p:txBody>
          <a:bodyPr/>
          <a:lstStyle/>
          <a:p>
            <a:endParaRPr lang="ru-RU"/>
          </a:p>
        </p:txBody>
      </p:sp>
      <p:sp>
        <p:nvSpPr>
          <p:cNvPr id="13" name="Rectangle 12"/>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3A93A031-DC96-49D3-9AF1-B08FF9A6BBA8}" type="slidenum">
              <a:rPr lang="ru-RU" smtClean="0"/>
              <a:t>‹#›</a:t>
            </a:fld>
            <a:endParaRPr lang="ru-RU"/>
          </a:p>
        </p:txBody>
      </p:sp>
    </p:spTree>
    <p:extLst>
      <p:ext uri="{BB962C8B-B14F-4D97-AF65-F5344CB8AC3E}">
        <p14:creationId xmlns:p14="http://schemas.microsoft.com/office/powerpoint/2010/main" val="114011884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Цитата с подписью">
    <p:spTree>
      <p:nvGrpSpPr>
        <p:cNvPr id="1" name=""/>
        <p:cNvGrpSpPr/>
        <p:nvPr/>
      </p:nvGrpSpPr>
      <p:grpSpPr>
        <a:xfrm>
          <a:off x="0" y="0"/>
          <a:ext cx="0" cy="0"/>
          <a:chOff x="0" y="0"/>
          <a:chExt cx="0" cy="0"/>
        </a:xfrm>
      </p:grpSpPr>
      <p:grpSp>
        <p:nvGrpSpPr>
          <p:cNvPr id="3" name="Group 2"/>
          <p:cNvGrpSpPr/>
          <p:nvPr/>
        </p:nvGrpSpPr>
        <p:grpSpPr>
          <a:xfrm>
            <a:off x="0" y="0"/>
            <a:ext cx="12192000" cy="6858000"/>
            <a:chOff x="0" y="0"/>
            <a:chExt cx="12192000" cy="6858000"/>
          </a:xfrm>
        </p:grpSpPr>
        <p:sp>
          <p:nvSpPr>
            <p:cNvPr id="17" name="Rectangle 16"/>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0" name="Oval 19"/>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2" name="Oval 21"/>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Oval 22"/>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4" name="Oval 23"/>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5" name="Oval 24"/>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Freeform 5"/>
            <p:cNvSpPr/>
            <p:nvPr/>
          </p:nvSpPr>
          <p:spPr bwMode="gray">
            <a:xfrm rot="21010068">
              <a:off x="8490951" y="41851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8"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16" name="TextBox 15"/>
          <p:cNvSpPr txBox="1"/>
          <p:nvPr/>
        </p:nvSpPr>
        <p:spPr bwMode="gray">
          <a:xfrm>
            <a:off x="881566" y="607336"/>
            <a:ext cx="801912" cy="1569660"/>
          </a:xfrm>
          <a:prstGeom prst="rect">
            <a:avLst/>
          </a:prstGeom>
          <a:noFill/>
        </p:spPr>
        <p:txBody>
          <a:bodyPr wrap="square" rtlCol="0">
            <a:spAutoFit/>
          </a:bodyPr>
          <a:lstStyle/>
          <a:p>
            <a:pPr algn="r"/>
            <a:r>
              <a:rPr lang="en-US" sz="9600" b="0" i="0" dirty="0">
                <a:solidFill>
                  <a:schemeClr val="accent1">
                    <a:lumMod val="60000"/>
                    <a:lumOff val="40000"/>
                  </a:schemeClr>
                </a:solidFill>
                <a:latin typeface="Arial"/>
                <a:cs typeface="Arial"/>
              </a:rPr>
              <a:t>“</a:t>
            </a:r>
          </a:p>
        </p:txBody>
      </p:sp>
      <p:sp>
        <p:nvSpPr>
          <p:cNvPr id="13" name="TextBox 12"/>
          <p:cNvSpPr txBox="1"/>
          <p:nvPr/>
        </p:nvSpPr>
        <p:spPr bwMode="gray">
          <a:xfrm>
            <a:off x="9884458" y="2613787"/>
            <a:ext cx="652763" cy="1569660"/>
          </a:xfrm>
          <a:prstGeom prst="rect">
            <a:avLst/>
          </a:prstGeom>
          <a:noFill/>
        </p:spPr>
        <p:txBody>
          <a:bodyPr wrap="square" rtlCol="0">
            <a:spAutoFit/>
          </a:bodyPr>
          <a:lstStyle/>
          <a:p>
            <a:pPr algn="r"/>
            <a:r>
              <a:rPr lang="en-US" sz="9600" b="0" i="0" dirty="0">
                <a:solidFill>
                  <a:schemeClr val="accent1">
                    <a:lumMod val="60000"/>
                    <a:lumOff val="40000"/>
                  </a:schemeClr>
                </a:solidFill>
                <a:latin typeface="Arial"/>
                <a:cs typeface="Arial"/>
              </a:rPr>
              <a:t>”</a:t>
            </a:r>
          </a:p>
        </p:txBody>
      </p:sp>
      <p:sp>
        <p:nvSpPr>
          <p:cNvPr id="2" name="Title 1"/>
          <p:cNvSpPr>
            <a:spLocks noGrp="1"/>
          </p:cNvSpPr>
          <p:nvPr>
            <p:ph type="title"/>
          </p:nvPr>
        </p:nvSpPr>
        <p:spPr>
          <a:xfrm>
            <a:off x="1581878" y="982134"/>
            <a:ext cx="8453906" cy="2696632"/>
          </a:xfrm>
        </p:spPr>
        <p:txBody>
          <a:bodyPr/>
          <a:lstStyle>
            <a:lvl1pPr>
              <a:defRPr sz="4000"/>
            </a:lvl1pPr>
          </a:lstStyle>
          <a:p>
            <a:r>
              <a:rPr lang="ru-RU" smtClean="0"/>
              <a:t>Образец заголовка</a:t>
            </a:r>
            <a:endParaRPr lang="en-US" dirty="0"/>
          </a:p>
        </p:txBody>
      </p:sp>
      <p:sp>
        <p:nvSpPr>
          <p:cNvPr id="14" name="Text Placeholder 3"/>
          <p:cNvSpPr>
            <a:spLocks noGrp="1"/>
          </p:cNvSpPr>
          <p:nvPr>
            <p:ph type="body" sz="half" idx="13"/>
          </p:nvPr>
        </p:nvSpPr>
        <p:spPr bwMode="gray">
          <a:xfrm>
            <a:off x="1945945" y="3678766"/>
            <a:ext cx="7731219" cy="342174"/>
          </a:xfrm>
        </p:spPr>
        <p:txBody>
          <a:bodyPr anchor="t">
            <a:normAutofit/>
          </a:bodyPr>
          <a:lstStyle>
            <a:lvl1pPr marL="0" indent="0">
              <a:buNone/>
              <a:defRPr lang="en-US" sz="1400" b="0" i="0" kern="1200" cap="small" dirty="0">
                <a:solidFill>
                  <a:schemeClr val="accent1">
                    <a:lumMod val="60000"/>
                    <a:lumOff val="40000"/>
                  </a:schemeClr>
                </a:solidFill>
                <a:latin typeface="+mn-lt"/>
                <a:ea typeface="+mn-ea"/>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10" name="Text Placeholder 3"/>
          <p:cNvSpPr>
            <a:spLocks noGrp="1"/>
          </p:cNvSpPr>
          <p:nvPr>
            <p:ph type="body" sz="half" idx="2"/>
          </p:nvPr>
        </p:nvSpPr>
        <p:spPr>
          <a:xfrm>
            <a:off x="1154954" y="5029199"/>
            <a:ext cx="9244897" cy="997857"/>
          </a:xfrm>
        </p:spPr>
        <p:txBody>
          <a:bodyPr anchor="ct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4" name="Date Placeholder 3"/>
          <p:cNvSpPr>
            <a:spLocks noGrp="1"/>
          </p:cNvSpPr>
          <p:nvPr>
            <p:ph type="dt" sz="half" idx="10"/>
          </p:nvPr>
        </p:nvSpPr>
        <p:spPr/>
        <p:txBody>
          <a:bodyPr/>
          <a:lstStyle/>
          <a:p>
            <a:fld id="{BEB714C9-AF01-4138-9F46-BAB7992FCB1E}" type="datetimeFigureOut">
              <a:rPr lang="ru-RU" smtClean="0"/>
              <a:t>24.05.2021</a:t>
            </a:fld>
            <a:endParaRPr lang="ru-RU"/>
          </a:p>
        </p:txBody>
      </p:sp>
      <p:sp>
        <p:nvSpPr>
          <p:cNvPr id="5" name="Footer Placeholder 4"/>
          <p:cNvSpPr>
            <a:spLocks noGrp="1"/>
          </p:cNvSpPr>
          <p:nvPr>
            <p:ph type="ftr" sz="quarter" idx="11"/>
          </p:nvPr>
        </p:nvSpPr>
        <p:spPr/>
        <p:txBody>
          <a:bodyPr/>
          <a:lstStyle/>
          <a:p>
            <a:endParaRPr lang="ru-RU"/>
          </a:p>
        </p:txBody>
      </p:sp>
      <p:sp>
        <p:nvSpPr>
          <p:cNvPr id="19" name="Rectangle 18"/>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3A93A031-DC96-49D3-9AF1-B08FF9A6BBA8}" type="slidenum">
              <a:rPr lang="ru-RU" smtClean="0"/>
              <a:t>‹#›</a:t>
            </a:fld>
            <a:endParaRPr lang="ru-RU"/>
          </a:p>
        </p:txBody>
      </p:sp>
    </p:spTree>
    <p:extLst>
      <p:ext uri="{BB962C8B-B14F-4D97-AF65-F5344CB8AC3E}">
        <p14:creationId xmlns:p14="http://schemas.microsoft.com/office/powerpoint/2010/main" val="411694528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Карточка имени">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1" name="Rectangle 10"/>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Freeform 5"/>
            <p:cNvSpPr/>
            <p:nvPr/>
          </p:nvSpPr>
          <p:spPr bwMode="gray">
            <a:xfrm rot="21010068">
              <a:off x="8490951" y="4193583"/>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2370667"/>
            <a:ext cx="8825660" cy="1822514"/>
          </a:xfrm>
        </p:spPr>
        <p:txBody>
          <a:bodyPr anchor="b"/>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1154954" y="5024967"/>
            <a:ext cx="8825659" cy="860400"/>
          </a:xfrm>
        </p:spPr>
        <p:txBody>
          <a:bodyPr anchor="t"/>
          <a:lstStyle>
            <a:lvl1pPr marL="0" indent="0" algn="l">
              <a:buNone/>
              <a:defRPr sz="2000" cap="none">
                <a:solidFill>
                  <a:schemeClr val="accent1">
                    <a:lumMod val="60000"/>
                    <a:lumOff val="4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EB714C9-AF01-4138-9F46-BAB7992FCB1E}" type="datetimeFigureOut">
              <a:rPr lang="ru-RU" smtClean="0"/>
              <a:t>24.05.2021</a:t>
            </a:fld>
            <a:endParaRPr lang="ru-RU"/>
          </a:p>
        </p:txBody>
      </p:sp>
      <p:sp>
        <p:nvSpPr>
          <p:cNvPr id="5" name="Footer Placeholder 4"/>
          <p:cNvSpPr>
            <a:spLocks noGrp="1"/>
          </p:cNvSpPr>
          <p:nvPr>
            <p:ph type="ftr" sz="quarter" idx="11"/>
          </p:nvPr>
        </p:nvSpPr>
        <p:spPr/>
        <p:txBody>
          <a:bodyPr/>
          <a:lstStyle/>
          <a:p>
            <a:endParaRPr lang="ru-RU"/>
          </a:p>
        </p:txBody>
      </p:sp>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3A93A031-DC96-49D3-9AF1-B08FF9A6BBA8}" type="slidenum">
              <a:rPr lang="ru-RU" smtClean="0"/>
              <a:t>‹#›</a:t>
            </a:fld>
            <a:endParaRPr lang="ru-RU"/>
          </a:p>
        </p:txBody>
      </p:sp>
    </p:spTree>
    <p:extLst>
      <p:ext uri="{BB962C8B-B14F-4D97-AF65-F5344CB8AC3E}">
        <p14:creationId xmlns:p14="http://schemas.microsoft.com/office/powerpoint/2010/main" val="190261855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Три колонки">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lvl1pPr>
              <a:defRPr sz="3600"/>
            </a:lvl1pPr>
          </a:lstStyle>
          <a:p>
            <a:r>
              <a:rPr lang="ru-RU" smtClean="0"/>
              <a:t>Образец заголовка</a:t>
            </a:r>
            <a:endParaRPr lang="en-US" dirty="0"/>
          </a:p>
        </p:txBody>
      </p:sp>
      <p:sp>
        <p:nvSpPr>
          <p:cNvPr id="3" name="Text Placeholder 2"/>
          <p:cNvSpPr>
            <a:spLocks noGrp="1"/>
          </p:cNvSpPr>
          <p:nvPr>
            <p:ph type="body" idx="1"/>
          </p:nvPr>
        </p:nvSpPr>
        <p:spPr>
          <a:xfrm>
            <a:off x="1154954" y="2603502"/>
            <a:ext cx="3141878"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6" name="Text Placeholder 3"/>
          <p:cNvSpPr>
            <a:spLocks noGrp="1"/>
          </p:cNvSpPr>
          <p:nvPr>
            <p:ph type="body" sz="half" idx="15"/>
          </p:nvPr>
        </p:nvSpPr>
        <p:spPr>
          <a:xfrm>
            <a:off x="1154953" y="3179764"/>
            <a:ext cx="3141879"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Text Placeholder 4"/>
          <p:cNvSpPr>
            <a:spLocks noGrp="1"/>
          </p:cNvSpPr>
          <p:nvPr>
            <p:ph type="body" sz="quarter" idx="3"/>
          </p:nvPr>
        </p:nvSpPr>
        <p:spPr>
          <a:xfrm>
            <a:off x="4512721" y="2603500"/>
            <a:ext cx="3147009"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9" name="Text Placeholder 3"/>
          <p:cNvSpPr>
            <a:spLocks noGrp="1"/>
          </p:cNvSpPr>
          <p:nvPr>
            <p:ph type="body" sz="half" idx="16"/>
          </p:nvPr>
        </p:nvSpPr>
        <p:spPr>
          <a:xfrm>
            <a:off x="4512721" y="3179763"/>
            <a:ext cx="3147009"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14" name="Text Placeholder 4"/>
          <p:cNvSpPr>
            <a:spLocks noGrp="1"/>
          </p:cNvSpPr>
          <p:nvPr>
            <p:ph type="body" sz="quarter" idx="13"/>
          </p:nvPr>
        </p:nvSpPr>
        <p:spPr>
          <a:xfrm>
            <a:off x="7888135" y="2603501"/>
            <a:ext cx="3145730"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0" name="Text Placeholder 3"/>
          <p:cNvSpPr>
            <a:spLocks noGrp="1"/>
          </p:cNvSpPr>
          <p:nvPr>
            <p:ph type="body" sz="half" idx="17"/>
          </p:nvPr>
        </p:nvSpPr>
        <p:spPr>
          <a:xfrm>
            <a:off x="7888329" y="3179762"/>
            <a:ext cx="3145536"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cxnSp>
        <p:nvCxnSpPr>
          <p:cNvPr id="17" name="Straight Connector 16"/>
          <p:cNvCxnSpPr/>
          <p:nvPr/>
        </p:nvCxnSpPr>
        <p:spPr>
          <a:xfrm>
            <a:off x="440397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77240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BEB714C9-AF01-4138-9F46-BAB7992FCB1E}" type="datetimeFigureOut">
              <a:rPr lang="ru-RU" smtClean="0"/>
              <a:t>24.05.2021</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3A93A031-DC96-49D3-9AF1-B08FF9A6BBA8}" type="slidenum">
              <a:rPr lang="ru-RU" smtClean="0"/>
              <a:t>‹#›</a:t>
            </a:fld>
            <a:endParaRPr lang="ru-RU"/>
          </a:p>
        </p:txBody>
      </p:sp>
    </p:spTree>
    <p:extLst>
      <p:ext uri="{BB962C8B-B14F-4D97-AF65-F5344CB8AC3E}">
        <p14:creationId xmlns:p14="http://schemas.microsoft.com/office/powerpoint/2010/main" val="232578195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Столбец с тремя рисунками">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lvl1pPr>
              <a:defRPr sz="3600"/>
            </a:lvl1pPr>
          </a:lstStyle>
          <a:p>
            <a:r>
              <a:rPr lang="ru-RU" smtClean="0"/>
              <a:t>Образец заголовка</a:t>
            </a:r>
            <a:endParaRPr lang="en-US" dirty="0"/>
          </a:p>
        </p:txBody>
      </p:sp>
      <p:sp>
        <p:nvSpPr>
          <p:cNvPr id="3" name="Text Placeholder 2"/>
          <p:cNvSpPr>
            <a:spLocks noGrp="1"/>
          </p:cNvSpPr>
          <p:nvPr>
            <p:ph type="body" idx="1"/>
          </p:nvPr>
        </p:nvSpPr>
        <p:spPr>
          <a:xfrm>
            <a:off x="1154954" y="4532844"/>
            <a:ext cx="3050438"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9" name="Picture Placeholder 2"/>
          <p:cNvSpPr>
            <a:spLocks noGrp="1" noChangeAspect="1"/>
          </p:cNvSpPr>
          <p:nvPr>
            <p:ph type="pic" idx="15"/>
          </p:nvPr>
        </p:nvSpPr>
        <p:spPr>
          <a:xfrm>
            <a:off x="1334553"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2" name="Text Placeholder 3"/>
          <p:cNvSpPr>
            <a:spLocks noGrp="1"/>
          </p:cNvSpPr>
          <p:nvPr>
            <p:ph type="body" sz="half" idx="18"/>
          </p:nvPr>
        </p:nvSpPr>
        <p:spPr>
          <a:xfrm>
            <a:off x="1154954" y="5109106"/>
            <a:ext cx="3050438"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Text Placeholder 4"/>
          <p:cNvSpPr>
            <a:spLocks noGrp="1"/>
          </p:cNvSpPr>
          <p:nvPr>
            <p:ph type="body" sz="quarter" idx="3"/>
          </p:nvPr>
        </p:nvSpPr>
        <p:spPr>
          <a:xfrm>
            <a:off x="4568865" y="4532844"/>
            <a:ext cx="3050438" cy="576263"/>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1" name="Picture Placeholder 2"/>
          <p:cNvSpPr>
            <a:spLocks noGrp="1" noChangeAspect="1"/>
          </p:cNvSpPr>
          <p:nvPr>
            <p:ph type="pic" idx="21"/>
          </p:nvPr>
        </p:nvSpPr>
        <p:spPr>
          <a:xfrm>
            <a:off x="4748462" y="2603500"/>
            <a:ext cx="2691243"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3" name="Text Placeholder 3"/>
          <p:cNvSpPr>
            <a:spLocks noGrp="1"/>
          </p:cNvSpPr>
          <p:nvPr>
            <p:ph type="body" sz="half" idx="19"/>
          </p:nvPr>
        </p:nvSpPr>
        <p:spPr>
          <a:xfrm>
            <a:off x="4570172" y="5109105"/>
            <a:ext cx="3050438"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14" name="Text Placeholder 4"/>
          <p:cNvSpPr>
            <a:spLocks noGrp="1"/>
          </p:cNvSpPr>
          <p:nvPr>
            <p:ph type="body" sz="quarter" idx="13"/>
          </p:nvPr>
        </p:nvSpPr>
        <p:spPr>
          <a:xfrm>
            <a:off x="7982775" y="4532845"/>
            <a:ext cx="3051095"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2" name="Picture Placeholder 2"/>
          <p:cNvSpPr>
            <a:spLocks noGrp="1" noChangeAspect="1"/>
          </p:cNvSpPr>
          <p:nvPr>
            <p:ph type="pic" idx="22"/>
          </p:nvPr>
        </p:nvSpPr>
        <p:spPr>
          <a:xfrm>
            <a:off x="8163031"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4" name="Text Placeholder 3"/>
          <p:cNvSpPr>
            <a:spLocks noGrp="1"/>
          </p:cNvSpPr>
          <p:nvPr>
            <p:ph type="body" sz="half" idx="20"/>
          </p:nvPr>
        </p:nvSpPr>
        <p:spPr>
          <a:xfrm>
            <a:off x="7982775" y="5109104"/>
            <a:ext cx="3051096"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cxnSp>
        <p:nvCxnSpPr>
          <p:cNvPr id="43" name="Straight Connector 42"/>
          <p:cNvCxnSpPr/>
          <p:nvPr/>
        </p:nvCxnSpPr>
        <p:spPr>
          <a:xfrm>
            <a:off x="440583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44" name="Straight Connector 43"/>
          <p:cNvCxnSpPr/>
          <p:nvPr/>
        </p:nvCxnSpPr>
        <p:spPr>
          <a:xfrm>
            <a:off x="7797802"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BEB714C9-AF01-4138-9F46-BAB7992FCB1E}" type="datetimeFigureOut">
              <a:rPr lang="ru-RU" smtClean="0"/>
              <a:t>24.05.2021</a:t>
            </a:fld>
            <a:endParaRPr lang="ru-RU"/>
          </a:p>
        </p:txBody>
      </p:sp>
      <p:sp>
        <p:nvSpPr>
          <p:cNvPr id="8" name="Footer Placeholder 7"/>
          <p:cNvSpPr>
            <a:spLocks noGrp="1"/>
          </p:cNvSpPr>
          <p:nvPr>
            <p:ph type="ftr" sz="quarter" idx="11"/>
          </p:nvPr>
        </p:nvSpPr>
        <p:spPr>
          <a:xfrm>
            <a:off x="561111" y="6391838"/>
            <a:ext cx="3644282" cy="304801"/>
          </a:xfrm>
        </p:spPr>
        <p:txBody>
          <a:bodyPr/>
          <a:lstStyle/>
          <a:p>
            <a:endParaRPr lang="ru-RU"/>
          </a:p>
        </p:txBody>
      </p:sp>
      <p:sp>
        <p:nvSpPr>
          <p:cNvPr id="9" name="Slide Number Placeholder 8"/>
          <p:cNvSpPr>
            <a:spLocks noGrp="1"/>
          </p:cNvSpPr>
          <p:nvPr>
            <p:ph type="sldNum" sz="quarter" idx="12"/>
          </p:nvPr>
        </p:nvSpPr>
        <p:spPr/>
        <p:txBody>
          <a:bodyPr/>
          <a:lstStyle/>
          <a:p>
            <a:fld id="{3A93A031-DC96-49D3-9AF1-B08FF9A6BBA8}" type="slidenum">
              <a:rPr lang="ru-RU" smtClean="0"/>
              <a:t>‹#›</a:t>
            </a:fld>
            <a:endParaRPr lang="ru-RU"/>
          </a:p>
        </p:txBody>
      </p:sp>
    </p:spTree>
    <p:extLst>
      <p:ext uri="{BB962C8B-B14F-4D97-AF65-F5344CB8AC3E}">
        <p14:creationId xmlns:p14="http://schemas.microsoft.com/office/powerpoint/2010/main" val="100227047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1154954" y="2603500"/>
            <a:ext cx="8825659" cy="3416300"/>
          </a:xfrm>
        </p:spPr>
        <p:txBody>
          <a:bodyPr vert="eaVert" anchor="t" anchorCtr="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a:xfrm>
            <a:off x="10695439" y="6391838"/>
            <a:ext cx="990599" cy="304799"/>
          </a:xfrm>
        </p:spPr>
        <p:txBody>
          <a:bodyPr/>
          <a:lstStyle/>
          <a:p>
            <a:fld id="{BEB714C9-AF01-4138-9F46-BAB7992FCB1E}" type="datetimeFigureOut">
              <a:rPr lang="ru-RU" smtClean="0"/>
              <a:t>24.05.2021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3A93A031-DC96-49D3-9AF1-B08FF9A6BBA8}" type="slidenum">
              <a:rPr lang="ru-RU" smtClean="0"/>
              <a:t>‹#›</a:t>
            </a:fld>
            <a:endParaRPr lang="ru-RU"/>
          </a:p>
        </p:txBody>
      </p:sp>
    </p:spTree>
    <p:extLst>
      <p:ext uri="{BB962C8B-B14F-4D97-AF65-F5344CB8AC3E}">
        <p14:creationId xmlns:p14="http://schemas.microsoft.com/office/powerpoint/2010/main" val="388393221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2" name="Rectangle 11"/>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Rectangle 6"/>
            <p:cNvSpPr/>
            <p:nvPr/>
          </p:nvSpPr>
          <p:spPr bwMode="gray">
            <a:xfrm>
              <a:off x="414867" y="402165"/>
              <a:ext cx="6510866"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7" name="Freeform 5"/>
            <p:cNvSpPr/>
            <p:nvPr/>
          </p:nvSpPr>
          <p:spPr bwMode="gray">
            <a:xfrm rot="5101749">
              <a:off x="6294738" y="457773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0" name="Freeform 5"/>
            <p:cNvSpPr/>
            <p:nvPr/>
          </p:nvSpPr>
          <p:spPr bwMode="gray">
            <a:xfrm rot="5400000">
              <a:off x="44492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3"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Vertical Title 1"/>
          <p:cNvSpPr>
            <a:spLocks noGrp="1"/>
          </p:cNvSpPr>
          <p:nvPr>
            <p:ph type="title" orient="vert"/>
          </p:nvPr>
        </p:nvSpPr>
        <p:spPr>
          <a:xfrm>
            <a:off x="8585235" y="1278467"/>
            <a:ext cx="1409965" cy="4748590"/>
          </a:xfrm>
        </p:spPr>
        <p:txBody>
          <a:bodyPr vert="eaVert" anchor="b" anchorCtr="0"/>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1154954" y="1278467"/>
            <a:ext cx="6256025" cy="474859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a:xfrm>
            <a:off x="10653104" y="6391838"/>
            <a:ext cx="992135" cy="304799"/>
          </a:xfrm>
        </p:spPr>
        <p:txBody>
          <a:bodyPr/>
          <a:lstStyle/>
          <a:p>
            <a:fld id="{BEB714C9-AF01-4138-9F46-BAB7992FCB1E}" type="datetimeFigureOut">
              <a:rPr lang="ru-RU" smtClean="0"/>
              <a:t>24.05.2021</a:t>
            </a:fld>
            <a:endParaRPr lang="ru-RU"/>
          </a:p>
        </p:txBody>
      </p:sp>
      <p:sp>
        <p:nvSpPr>
          <p:cNvPr id="5" name="Footer Placeholder 4"/>
          <p:cNvSpPr>
            <a:spLocks noGrp="1"/>
          </p:cNvSpPr>
          <p:nvPr>
            <p:ph type="ftr" sz="quarter" idx="11"/>
          </p:nvPr>
        </p:nvSpPr>
        <p:spPr/>
        <p:txBody>
          <a:bodyPr/>
          <a:lstStyle/>
          <a:p>
            <a:endParaRPr lang="ru-RU"/>
          </a:p>
        </p:txBody>
      </p:sp>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3A93A031-DC96-49D3-9AF1-B08FF9A6BBA8}" type="slidenum">
              <a:rPr lang="ru-RU" smtClean="0"/>
              <a:t>‹#›</a:t>
            </a:fld>
            <a:endParaRPr lang="ru-RU"/>
          </a:p>
        </p:txBody>
      </p:sp>
    </p:spTree>
    <p:extLst>
      <p:ext uri="{BB962C8B-B14F-4D97-AF65-F5344CB8AC3E}">
        <p14:creationId xmlns:p14="http://schemas.microsoft.com/office/powerpoint/2010/main" val="12521701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a:xfrm>
            <a:off x="1154954" y="2603500"/>
            <a:ext cx="8825659" cy="34163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EB714C9-AF01-4138-9F46-BAB7992FCB1E}" type="datetimeFigureOut">
              <a:rPr lang="ru-RU" smtClean="0"/>
              <a:t>24.05.2021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3A93A031-DC96-49D3-9AF1-B08FF9A6BBA8}" type="slidenum">
              <a:rPr lang="ru-RU" smtClean="0"/>
              <a:t>‹#›</a:t>
            </a:fld>
            <a:endParaRPr lang="ru-RU"/>
          </a:p>
        </p:txBody>
      </p:sp>
    </p:spTree>
    <p:extLst>
      <p:ext uri="{BB962C8B-B14F-4D97-AF65-F5344CB8AC3E}">
        <p14:creationId xmlns:p14="http://schemas.microsoft.com/office/powerpoint/2010/main" val="252690819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grpSp>
        <p:nvGrpSpPr>
          <p:cNvPr id="8" name="Group 7"/>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 name="Rectangle 9"/>
            <p:cNvSpPr/>
            <p:nvPr/>
          </p:nvSpPr>
          <p:spPr bwMode="gray">
            <a:xfrm>
              <a:off x="7289800" y="402165"/>
              <a:ext cx="44788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5"/>
            <p:cNvSpPr/>
            <p:nvPr/>
          </p:nvSpPr>
          <p:spPr bwMode="gray">
            <a:xfrm rot="16200000">
              <a:off x="3787244"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p:nvPr/>
          </p:nvSpPr>
          <p:spPr bwMode="gray">
            <a:xfrm rot="15922489">
              <a:off x="4698352"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2677645"/>
            <a:ext cx="4351025" cy="2283824"/>
          </a:xfrm>
        </p:spPr>
        <p:txBody>
          <a:bodyPr anchor="ctr"/>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6895559" y="2677644"/>
            <a:ext cx="3757545" cy="2283824"/>
          </a:xfrm>
        </p:spPr>
        <p:txBody>
          <a:bodyPr anchor="ctr"/>
          <a:lstStyle>
            <a:lvl1pPr marL="0" indent="0" algn="l">
              <a:buNone/>
              <a:defRPr sz="2000" cap="all">
                <a:solidFill>
                  <a:schemeClr val="accent1">
                    <a:lumMod val="60000"/>
                    <a:lumOff val="4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EB714C9-AF01-4138-9F46-BAB7992FCB1E}" type="datetimeFigureOut">
              <a:rPr lang="ru-RU" smtClean="0"/>
              <a:t>24.05.2021</a:t>
            </a:fld>
            <a:endParaRPr lang="ru-RU"/>
          </a:p>
        </p:txBody>
      </p:sp>
      <p:sp>
        <p:nvSpPr>
          <p:cNvPr id="5" name="Footer Placeholder 4"/>
          <p:cNvSpPr>
            <a:spLocks noGrp="1"/>
          </p:cNvSpPr>
          <p:nvPr>
            <p:ph type="ftr" sz="quarter" idx="11"/>
          </p:nvPr>
        </p:nvSpPr>
        <p:spPr/>
        <p:txBody>
          <a:bodyPr/>
          <a:lstStyle/>
          <a:p>
            <a:endParaRPr lang="ru-RU"/>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3A93A031-DC96-49D3-9AF1-B08FF9A6BBA8}" type="slidenum">
              <a:rPr lang="ru-RU" smtClean="0"/>
              <a:t>‹#›</a:t>
            </a:fld>
            <a:endParaRPr lang="ru-RU"/>
          </a:p>
        </p:txBody>
      </p:sp>
    </p:spTree>
    <p:extLst>
      <p:ext uri="{BB962C8B-B14F-4D97-AF65-F5344CB8AC3E}">
        <p14:creationId xmlns:p14="http://schemas.microsoft.com/office/powerpoint/2010/main" val="3784059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1154954" y="2603500"/>
            <a:ext cx="4825158" cy="3416301"/>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6208712" y="2603500"/>
            <a:ext cx="4825159" cy="3416300"/>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BEB714C9-AF01-4138-9F46-BAB7992FCB1E}" type="datetimeFigureOut">
              <a:rPr lang="ru-RU" smtClean="0"/>
              <a:t>24.05.2021</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3A93A031-DC96-49D3-9AF1-B08FF9A6BBA8}" type="slidenum">
              <a:rPr lang="ru-RU" smtClean="0"/>
              <a:t>‹#›</a:t>
            </a:fld>
            <a:endParaRPr lang="ru-RU"/>
          </a:p>
        </p:txBody>
      </p:sp>
    </p:spTree>
    <p:extLst>
      <p:ext uri="{BB962C8B-B14F-4D97-AF65-F5344CB8AC3E}">
        <p14:creationId xmlns:p14="http://schemas.microsoft.com/office/powerpoint/2010/main" val="10876316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1154954" y="2603500"/>
            <a:ext cx="4825157"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154954" y="3179762"/>
            <a:ext cx="4825158" cy="2840039"/>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6208712" y="2603500"/>
            <a:ext cx="4825159"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6208712" y="3179762"/>
            <a:ext cx="4825159" cy="2840039"/>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BEB714C9-AF01-4138-9F46-BAB7992FCB1E}" type="datetimeFigureOut">
              <a:rPr lang="ru-RU" smtClean="0"/>
              <a:t>24.05.2021</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3A93A031-DC96-49D3-9AF1-B08FF9A6BBA8}" type="slidenum">
              <a:rPr lang="ru-RU" smtClean="0"/>
              <a:t>‹#›</a:t>
            </a:fld>
            <a:endParaRPr lang="ru-RU"/>
          </a:p>
        </p:txBody>
      </p:sp>
    </p:spTree>
    <p:extLst>
      <p:ext uri="{BB962C8B-B14F-4D97-AF65-F5344CB8AC3E}">
        <p14:creationId xmlns:p14="http://schemas.microsoft.com/office/powerpoint/2010/main" val="36383268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9" name="Title 1"/>
          <p:cNvSpPr>
            <a:spLocks noGrp="1"/>
          </p:cNvSpPr>
          <p:nvPr>
            <p:ph type="title"/>
          </p:nvPr>
        </p:nvSpPr>
        <p:spPr>
          <a:xfrm>
            <a:off x="1154954" y="973668"/>
            <a:ext cx="8761413" cy="706964"/>
          </a:xfrm>
        </p:spPr>
        <p:txBody>
          <a:bodyPr/>
          <a:lstStyle>
            <a:lvl1pPr>
              <a:defRPr/>
            </a:lvl1p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BEB714C9-AF01-4138-9F46-BAB7992FCB1E}" type="datetimeFigureOut">
              <a:rPr lang="ru-RU" smtClean="0"/>
              <a:t>24.05.2021</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3A93A031-DC96-49D3-9AF1-B08FF9A6BBA8}" type="slidenum">
              <a:rPr lang="ru-RU" smtClean="0"/>
              <a:t>‹#›</a:t>
            </a:fld>
            <a:endParaRPr lang="ru-RU"/>
          </a:p>
        </p:txBody>
      </p:sp>
    </p:spTree>
    <p:extLst>
      <p:ext uri="{BB962C8B-B14F-4D97-AF65-F5344CB8AC3E}">
        <p14:creationId xmlns:p14="http://schemas.microsoft.com/office/powerpoint/2010/main" val="46406216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EB714C9-AF01-4138-9F46-BAB7992FCB1E}" type="datetimeFigureOut">
              <a:rPr lang="ru-RU" smtClean="0"/>
              <a:t>24.05.2021</a:t>
            </a:fld>
            <a:endParaRPr lang="ru-RU"/>
          </a:p>
        </p:txBody>
      </p:sp>
      <p:sp>
        <p:nvSpPr>
          <p:cNvPr id="3" name="Footer Placeholder 2"/>
          <p:cNvSpPr>
            <a:spLocks noGrp="1"/>
          </p:cNvSpPr>
          <p:nvPr>
            <p:ph type="ftr" sz="quarter" idx="11"/>
          </p:nvPr>
        </p:nvSpPr>
        <p:spPr/>
        <p:txBody>
          <a:bodyPr/>
          <a:lstStyle/>
          <a:p>
            <a:endParaRPr lang="ru-RU"/>
          </a:p>
        </p:txBody>
      </p:sp>
      <p:sp>
        <p:nvSpPr>
          <p:cNvPr id="7" name="Rectangle 6"/>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4" name="Slide Number Placeholder 3"/>
          <p:cNvSpPr>
            <a:spLocks noGrp="1"/>
          </p:cNvSpPr>
          <p:nvPr>
            <p:ph type="sldNum" sz="quarter" idx="12"/>
          </p:nvPr>
        </p:nvSpPr>
        <p:spPr/>
        <p:txBody>
          <a:bodyPr/>
          <a:lstStyle/>
          <a:p>
            <a:fld id="{3A93A031-DC96-49D3-9AF1-B08FF9A6BBA8}" type="slidenum">
              <a:rPr lang="ru-RU" smtClean="0"/>
              <a:t>‹#›</a:t>
            </a:fld>
            <a:endParaRPr lang="ru-RU"/>
          </a:p>
        </p:txBody>
      </p:sp>
    </p:spTree>
    <p:extLst>
      <p:ext uri="{BB962C8B-B14F-4D97-AF65-F5344CB8AC3E}">
        <p14:creationId xmlns:p14="http://schemas.microsoft.com/office/powerpoint/2010/main" val="5256722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2" name="Oval 21"/>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bwMode="gray">
            <a:xfrm>
              <a:off x="5713412" y="402165"/>
              <a:ext cx="6055253"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8" name="Freeform 5"/>
            <p:cNvSpPr/>
            <p:nvPr/>
          </p:nvSpPr>
          <p:spPr bwMode="gray">
            <a:xfrm rot="15922489">
              <a:off x="3140485"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rot="16200000">
              <a:off x="2229377"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5" y="1295400"/>
            <a:ext cx="2793158" cy="1600200"/>
          </a:xfrm>
        </p:spPr>
        <p:txBody>
          <a:bodyPr anchor="b"/>
          <a:lstStyle>
            <a:lvl1pPr algn="l">
              <a:defRPr sz="2400" b="0"/>
            </a:lvl1pPr>
          </a:lstStyle>
          <a:p>
            <a:r>
              <a:rPr lang="ru-RU" smtClean="0"/>
              <a:t>Образец заголовка</a:t>
            </a:r>
            <a:endParaRPr lang="en-US" dirty="0"/>
          </a:p>
        </p:txBody>
      </p:sp>
      <p:sp>
        <p:nvSpPr>
          <p:cNvPr id="3" name="Content Placeholder 2"/>
          <p:cNvSpPr>
            <a:spLocks noGrp="1"/>
          </p:cNvSpPr>
          <p:nvPr>
            <p:ph idx="1"/>
          </p:nvPr>
        </p:nvSpPr>
        <p:spPr>
          <a:xfrm>
            <a:off x="5781146" y="1447800"/>
            <a:ext cx="5190066" cy="4572000"/>
          </a:xfrm>
        </p:spPr>
        <p:txBody>
          <a:bodyPr anchor="ct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bwMode="gray">
          <a:xfrm>
            <a:off x="1154954" y="3129280"/>
            <a:ext cx="2793158" cy="2895599"/>
          </a:xfrm>
        </p:spPr>
        <p:txBody>
          <a:bodyPr/>
          <a:lstStyle>
            <a:lvl1pPr marL="0" indent="0">
              <a:buNone/>
              <a:defRPr sz="14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EB714C9-AF01-4138-9F46-BAB7992FCB1E}" type="datetimeFigureOut">
              <a:rPr lang="ru-RU" smtClean="0"/>
              <a:t>24.05.2021</a:t>
            </a:fld>
            <a:endParaRPr lang="ru-RU"/>
          </a:p>
        </p:txBody>
      </p:sp>
      <p:sp>
        <p:nvSpPr>
          <p:cNvPr id="6" name="Footer Placeholder 5"/>
          <p:cNvSpPr>
            <a:spLocks noGrp="1"/>
          </p:cNvSpPr>
          <p:nvPr>
            <p:ph type="ftr" sz="quarter" idx="11"/>
          </p:nvPr>
        </p:nvSpPr>
        <p:spPr/>
        <p:txBody>
          <a:bodyPr/>
          <a:lstStyle/>
          <a:p>
            <a:endParaRPr lang="ru-RU"/>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3A93A031-DC96-49D3-9AF1-B08FF9A6BBA8}" type="slidenum">
              <a:rPr lang="ru-RU" smtClean="0"/>
              <a:t>‹#›</a:t>
            </a:fld>
            <a:endParaRPr lang="ru-RU"/>
          </a:p>
        </p:txBody>
      </p:sp>
    </p:spTree>
    <p:extLst>
      <p:ext uri="{BB962C8B-B14F-4D97-AF65-F5344CB8AC3E}">
        <p14:creationId xmlns:p14="http://schemas.microsoft.com/office/powerpoint/2010/main" val="11511201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bwMode="gray">
            <a:xfrm>
              <a:off x="6172200" y="402165"/>
              <a:ext cx="55964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22" name="Freeform 5"/>
            <p:cNvSpPr/>
            <p:nvPr/>
          </p:nvSpPr>
          <p:spPr bwMode="gray">
            <a:xfrm rot="15922489">
              <a:off x="4203594"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rot="16200000">
              <a:off x="32954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5" y="1693333"/>
            <a:ext cx="3865134" cy="1735667"/>
          </a:xfrm>
        </p:spPr>
        <p:txBody>
          <a:bodyPr anchor="b">
            <a:normAutofit/>
          </a:bodyPr>
          <a:lstStyle>
            <a:lvl1pPr algn="l">
              <a:defRPr sz="36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6547870" y="1143000"/>
            <a:ext cx="3227193"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marL="0" lvl="0" indent="0" algn="ctr">
              <a:buNone/>
            </a:pPr>
            <a:r>
              <a:rPr lang="ru-RU" smtClean="0"/>
              <a:t>Вставка рисунка</a:t>
            </a:r>
            <a:endParaRPr lang="en-US" dirty="0"/>
          </a:p>
        </p:txBody>
      </p:sp>
      <p:sp>
        <p:nvSpPr>
          <p:cNvPr id="4" name="Text Placeholder 3"/>
          <p:cNvSpPr>
            <a:spLocks noGrp="1"/>
          </p:cNvSpPr>
          <p:nvPr>
            <p:ph type="body" sz="half" idx="2"/>
          </p:nvPr>
        </p:nvSpPr>
        <p:spPr bwMode="gray">
          <a:xfrm>
            <a:off x="1154954" y="3657600"/>
            <a:ext cx="3859212" cy="1371600"/>
          </a:xfrm>
        </p:spPr>
        <p:txBody>
          <a:bodyPr>
            <a:normAutofit/>
          </a:bodyPr>
          <a:lstStyle>
            <a:lvl1pPr marL="0" indent="0">
              <a:buNone/>
              <a:defRPr sz="14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EB714C9-AF01-4138-9F46-BAB7992FCB1E}" type="datetimeFigureOut">
              <a:rPr lang="ru-RU" smtClean="0"/>
              <a:t>24.05.2021</a:t>
            </a:fld>
            <a:endParaRPr lang="ru-RU"/>
          </a:p>
        </p:txBody>
      </p:sp>
      <p:sp>
        <p:nvSpPr>
          <p:cNvPr id="6" name="Footer Placeholder 5"/>
          <p:cNvSpPr>
            <a:spLocks noGrp="1"/>
          </p:cNvSpPr>
          <p:nvPr>
            <p:ph type="ftr" sz="quarter" idx="11"/>
          </p:nvPr>
        </p:nvSpPr>
        <p:spPr/>
        <p:txBody>
          <a:bodyPr/>
          <a:lstStyle/>
          <a:p>
            <a:endParaRPr lang="ru-RU"/>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3A93A031-DC96-49D3-9AF1-B08FF9A6BBA8}" type="slidenum">
              <a:rPr lang="ru-RU" smtClean="0"/>
              <a:t>‹#›</a:t>
            </a:fld>
            <a:endParaRPr lang="ru-RU"/>
          </a:p>
        </p:txBody>
      </p:sp>
    </p:spTree>
    <p:extLst>
      <p:ext uri="{BB962C8B-B14F-4D97-AF65-F5344CB8AC3E}">
        <p14:creationId xmlns:p14="http://schemas.microsoft.com/office/powerpoint/2010/main" val="308675639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8" name="Group 7"/>
          <p:cNvGrpSpPr/>
          <p:nvPr/>
        </p:nvGrpSpPr>
        <p:grpSpPr>
          <a:xfrm>
            <a:off x="0" y="0"/>
            <a:ext cx="12192000" cy="6858000"/>
            <a:chOff x="0" y="0"/>
            <a:chExt cx="12192000" cy="6858000"/>
          </a:xfrm>
        </p:grpSpPr>
        <p:sp>
          <p:nvSpPr>
            <p:cNvPr id="7" name="Rectangle 6"/>
            <p:cNvSpPr/>
            <p:nvPr/>
          </p:nvSpPr>
          <p:spPr>
            <a:xfrm>
              <a:off x="0" y="0"/>
              <a:ext cx="12192000" cy="6858000"/>
            </a:xfrm>
            <a:prstGeom prst="rect">
              <a:avLst/>
            </a:prstGeom>
            <a:blipFill>
              <a:blip r:embed="rId19">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Freeform 5"/>
            <p:cNvSpPr/>
            <p:nvPr/>
          </p:nvSpPr>
          <p:spPr bwMode="gray">
            <a:xfrm rot="21010068">
              <a:off x="8490951" y="17975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9" name="Freeform 5"/>
            <p:cNvSpPr/>
            <p:nvPr/>
          </p:nvSpPr>
          <p:spPr bwMode="gray">
            <a:xfrm>
              <a:off x="459506" y="1866405"/>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14"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Placeholder 1"/>
          <p:cNvSpPr>
            <a:spLocks noGrp="1"/>
          </p:cNvSpPr>
          <p:nvPr>
            <p:ph type="title"/>
          </p:nvPr>
        </p:nvSpPr>
        <p:spPr bwMode="gray">
          <a:xfrm>
            <a:off x="1154954" y="973668"/>
            <a:ext cx="8761413" cy="706964"/>
          </a:xfrm>
          <a:prstGeom prst="rect">
            <a:avLst/>
          </a:prstGeom>
        </p:spPr>
        <p:txBody>
          <a:bodyPr vert="horz" lIns="91440" tIns="45720" rIns="91440" bIns="45720" rtlCol="0" anchor="ctr">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1154954" y="2603500"/>
            <a:ext cx="8761413" cy="34163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10653104" y="6391838"/>
            <a:ext cx="990599" cy="304799"/>
          </a:xfrm>
          <a:prstGeom prst="rect">
            <a:avLst/>
          </a:prstGeom>
        </p:spPr>
        <p:txBody>
          <a:bodyPr vert="horz" lIns="91440" tIns="45720" rIns="91440" bIns="45720" rtlCol="0" anchor="ctr"/>
          <a:lstStyle>
            <a:lvl1pPr algn="r">
              <a:defRPr sz="1000" b="1" i="0">
                <a:solidFill>
                  <a:schemeClr val="accent1"/>
                </a:solidFill>
              </a:defRPr>
            </a:lvl1pPr>
          </a:lstStyle>
          <a:p>
            <a:fld id="{BEB714C9-AF01-4138-9F46-BAB7992FCB1E}" type="datetimeFigureOut">
              <a:rPr lang="ru-RU" smtClean="0"/>
              <a:t>24.05.2021</a:t>
            </a:fld>
            <a:endParaRPr lang="ru-RU"/>
          </a:p>
        </p:txBody>
      </p:sp>
      <p:sp>
        <p:nvSpPr>
          <p:cNvPr id="5" name="Footer Placeholder 4"/>
          <p:cNvSpPr>
            <a:spLocks noGrp="1"/>
          </p:cNvSpPr>
          <p:nvPr>
            <p:ph type="ftr" sz="quarter" idx="3"/>
          </p:nvPr>
        </p:nvSpPr>
        <p:spPr>
          <a:xfrm>
            <a:off x="561110" y="6391838"/>
            <a:ext cx="3859795" cy="304801"/>
          </a:xfrm>
          <a:prstGeom prst="rect">
            <a:avLst/>
          </a:prstGeom>
        </p:spPr>
        <p:txBody>
          <a:bodyPr vert="horz" lIns="91440" tIns="45720" rIns="91440" bIns="45720" rtlCol="0" anchor="ctr"/>
          <a:lstStyle>
            <a:lvl1pPr algn="l">
              <a:defRPr sz="1000" b="1" i="0">
                <a:solidFill>
                  <a:schemeClr val="accent1"/>
                </a:solidFill>
              </a:defRPr>
            </a:lvl1pPr>
          </a:lstStyle>
          <a:p>
            <a:endParaRPr lang="ru-RU"/>
          </a:p>
        </p:txBody>
      </p:sp>
      <p:sp>
        <p:nvSpPr>
          <p:cNvPr id="21" name="Rectangle 20"/>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bg1"/>
                </a:solidFill>
              </a:defRPr>
            </a:lvl1pPr>
          </a:lstStyle>
          <a:p>
            <a:fld id="{3A93A031-DC96-49D3-9AF1-B08FF9A6BBA8}" type="slidenum">
              <a:rPr lang="ru-RU" smtClean="0"/>
              <a:t>‹#›</a:t>
            </a:fld>
            <a:endParaRPr lang="ru-RU"/>
          </a:p>
        </p:txBody>
      </p:sp>
    </p:spTree>
    <p:extLst>
      <p:ext uri="{BB962C8B-B14F-4D97-AF65-F5344CB8AC3E}">
        <p14:creationId xmlns:p14="http://schemas.microsoft.com/office/powerpoint/2010/main" val="50065244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xStyles>
    <p:titleStyle>
      <a:lvl1pPr algn="l" defTabSz="457200" rtl="0" eaLnBrk="1" latinLnBrk="0" hangingPunct="1">
        <a:spcBef>
          <a:spcPct val="0"/>
        </a:spcBef>
        <a:buNone/>
        <a:defRPr sz="3600" b="0" i="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433848" y="4470400"/>
            <a:ext cx="9144000" cy="2387600"/>
          </a:xfrm>
        </p:spPr>
        <p:txBody>
          <a:bodyPr>
            <a:noAutofit/>
          </a:bodyPr>
          <a:lstStyle/>
          <a:p>
            <a:pPr algn="ctr"/>
            <a:r>
              <a:rPr lang="ru-RU" sz="4400" dirty="0" smtClean="0">
                <a:latin typeface="Times New Roman" panose="02020603050405020304" pitchFamily="18" charset="0"/>
                <a:cs typeface="Times New Roman" panose="02020603050405020304" pitchFamily="18" charset="0"/>
              </a:rPr>
              <a:t/>
            </a:r>
            <a:br>
              <a:rPr lang="ru-RU" sz="4400" dirty="0" smtClean="0">
                <a:latin typeface="Times New Roman" panose="02020603050405020304" pitchFamily="18" charset="0"/>
                <a:cs typeface="Times New Roman" panose="02020603050405020304" pitchFamily="18" charset="0"/>
              </a:rPr>
            </a:br>
            <a:r>
              <a:rPr lang="ru-RU" sz="4400" dirty="0">
                <a:latin typeface="Times New Roman" panose="02020603050405020304" pitchFamily="18" charset="0"/>
                <a:cs typeface="Times New Roman" panose="02020603050405020304" pitchFamily="18" charset="0"/>
              </a:rPr>
              <a:t/>
            </a:r>
            <a:br>
              <a:rPr lang="ru-RU" sz="4400" dirty="0">
                <a:latin typeface="Times New Roman" panose="02020603050405020304" pitchFamily="18" charset="0"/>
                <a:cs typeface="Times New Roman" panose="02020603050405020304" pitchFamily="18" charset="0"/>
              </a:rPr>
            </a:br>
            <a:r>
              <a:rPr lang="ru-RU" sz="4400" dirty="0" smtClean="0">
                <a:latin typeface="Times New Roman" panose="02020603050405020304" pitchFamily="18" charset="0"/>
                <a:cs typeface="Times New Roman" panose="02020603050405020304" pitchFamily="18" charset="0"/>
              </a:rPr>
              <a:t/>
            </a:r>
            <a:br>
              <a:rPr lang="ru-RU" sz="4400" dirty="0" smtClean="0">
                <a:latin typeface="Times New Roman" panose="02020603050405020304" pitchFamily="18" charset="0"/>
                <a:cs typeface="Times New Roman" panose="02020603050405020304" pitchFamily="18" charset="0"/>
              </a:rPr>
            </a:br>
            <a:r>
              <a:rPr lang="ru-RU" sz="4400" b="1" dirty="0" smtClean="0">
                <a:latin typeface="Times New Roman" panose="02020603050405020304" pitchFamily="18" charset="0"/>
                <a:cs typeface="Times New Roman" panose="02020603050405020304" pitchFamily="18" charset="0"/>
              </a:rPr>
              <a:t>Кейс-метод</a:t>
            </a:r>
            <a:r>
              <a:rPr lang="ru-RU" sz="4400" b="1" dirty="0">
                <a:latin typeface="Times New Roman" panose="02020603050405020304" pitchFamily="18" charset="0"/>
                <a:cs typeface="Times New Roman" panose="02020603050405020304" pitchFamily="18" charset="0"/>
              </a:rPr>
              <a:t>: современные технологии организации психолого-педагогического </a:t>
            </a:r>
            <a:r>
              <a:rPr lang="ru-RU" sz="4400" b="1" dirty="0" smtClean="0">
                <a:latin typeface="Times New Roman" panose="02020603050405020304" pitchFamily="18" charset="0"/>
                <a:cs typeface="Times New Roman" panose="02020603050405020304" pitchFamily="18" charset="0"/>
              </a:rPr>
              <a:t>сопровождения</a:t>
            </a:r>
            <a:br>
              <a:rPr lang="ru-RU" sz="4400" b="1" dirty="0" smtClean="0">
                <a:latin typeface="Times New Roman" panose="02020603050405020304" pitchFamily="18" charset="0"/>
                <a:cs typeface="Times New Roman" panose="02020603050405020304" pitchFamily="18" charset="0"/>
              </a:rPr>
            </a:br>
            <a:r>
              <a:rPr lang="en-US" sz="4400" b="1" dirty="0" smtClean="0">
                <a:latin typeface="Times New Roman" panose="02020603050405020304" pitchFamily="18" charset="0"/>
                <a:cs typeface="Times New Roman" panose="02020603050405020304" pitchFamily="18" charset="0"/>
              </a:rPr>
              <a:t/>
            </a:r>
            <a:br>
              <a:rPr lang="en-US" sz="4400" b="1" dirty="0" smtClean="0">
                <a:latin typeface="Times New Roman" panose="02020603050405020304" pitchFamily="18" charset="0"/>
                <a:cs typeface="Times New Roman" panose="02020603050405020304" pitchFamily="18" charset="0"/>
              </a:rPr>
            </a:br>
            <a:r>
              <a:rPr lang="ru-RU" sz="4400" dirty="0">
                <a:latin typeface="Times New Roman" panose="02020603050405020304" pitchFamily="18" charset="0"/>
                <a:cs typeface="Times New Roman" panose="02020603050405020304" pitchFamily="18" charset="0"/>
              </a:rPr>
              <a:t/>
            </a:r>
            <a:br>
              <a:rPr lang="ru-RU" sz="4400" dirty="0">
                <a:latin typeface="Times New Roman" panose="02020603050405020304" pitchFamily="18" charset="0"/>
                <a:cs typeface="Times New Roman" panose="02020603050405020304" pitchFamily="18" charset="0"/>
              </a:rPr>
            </a:br>
            <a:r>
              <a:rPr lang="ru-RU" sz="3200" dirty="0" smtClean="0">
                <a:latin typeface="Times New Roman" panose="02020603050405020304" pitchFamily="18" charset="0"/>
                <a:cs typeface="Times New Roman" panose="02020603050405020304" pitchFamily="18" charset="0"/>
              </a:rPr>
              <a:t>Подготовил</a:t>
            </a:r>
            <a:r>
              <a:rPr lang="ru-RU" sz="3200" dirty="0" smtClean="0">
                <a:latin typeface="Times New Roman" panose="02020603050405020304" pitchFamily="18" charset="0"/>
                <a:cs typeface="Times New Roman" panose="02020603050405020304" pitchFamily="18" charset="0"/>
              </a:rPr>
              <a:t>: педагог-психолог ГУО «Ясли-сад-средняя школа №73 </a:t>
            </a:r>
            <a:r>
              <a:rPr lang="ru-RU" sz="3200" dirty="0" err="1" smtClean="0">
                <a:latin typeface="Times New Roman" panose="02020603050405020304" pitchFamily="18" charset="0"/>
                <a:cs typeface="Times New Roman" panose="02020603050405020304" pitchFamily="18" charset="0"/>
              </a:rPr>
              <a:t>г.Гомеля</a:t>
            </a:r>
            <a:r>
              <a:rPr lang="ru-RU" sz="3200" dirty="0" smtClean="0">
                <a:latin typeface="Times New Roman" panose="02020603050405020304" pitchFamily="18" charset="0"/>
                <a:cs typeface="Times New Roman" panose="02020603050405020304" pitchFamily="18" charset="0"/>
              </a:rPr>
              <a:t>» </a:t>
            </a:r>
            <a:r>
              <a:rPr lang="ru-RU" sz="3200" dirty="0">
                <a:latin typeface="Times New Roman" panose="02020603050405020304" pitchFamily="18" charset="0"/>
                <a:cs typeface="Times New Roman" panose="02020603050405020304" pitchFamily="18" charset="0"/>
              </a:rPr>
              <a:t>–</a:t>
            </a:r>
            <a:r>
              <a:rPr lang="ru-RU" sz="3200" b="1" dirty="0">
                <a:latin typeface="Times New Roman" panose="02020603050405020304" pitchFamily="18" charset="0"/>
                <a:cs typeface="Times New Roman" panose="02020603050405020304" pitchFamily="18" charset="0"/>
              </a:rPr>
              <a:t> </a:t>
            </a:r>
            <a:r>
              <a:rPr lang="ru-RU" sz="3200" dirty="0" smtClean="0">
                <a:latin typeface="Times New Roman" panose="02020603050405020304" pitchFamily="18" charset="0"/>
                <a:cs typeface="Times New Roman" panose="02020603050405020304" pitchFamily="18" charset="0"/>
              </a:rPr>
              <a:t>Л</a:t>
            </a:r>
            <a:r>
              <a:rPr lang="ru-RU" sz="3200" dirty="0" smtClean="0">
                <a:latin typeface="Times New Roman" panose="02020603050405020304" pitchFamily="18" charset="0"/>
                <a:cs typeface="Times New Roman" panose="02020603050405020304" pitchFamily="18" charset="0"/>
              </a:rPr>
              <a:t>укашев </a:t>
            </a:r>
            <a:r>
              <a:rPr lang="ru-RU" sz="3200" dirty="0" smtClean="0">
                <a:latin typeface="Times New Roman" panose="02020603050405020304" pitchFamily="18" charset="0"/>
                <a:cs typeface="Times New Roman" panose="02020603050405020304" pitchFamily="18" charset="0"/>
              </a:rPr>
              <a:t>А.И</a:t>
            </a:r>
            <a:r>
              <a:rPr lang="ru-RU" sz="4400" dirty="0" smtClean="0">
                <a:latin typeface="Times New Roman" panose="02020603050405020304" pitchFamily="18" charset="0"/>
                <a:cs typeface="Times New Roman" panose="02020603050405020304" pitchFamily="18" charset="0"/>
              </a:rPr>
              <a:t>.</a:t>
            </a:r>
            <a:br>
              <a:rPr lang="ru-RU" sz="4400" dirty="0" smtClean="0">
                <a:latin typeface="Times New Roman" panose="02020603050405020304" pitchFamily="18" charset="0"/>
                <a:cs typeface="Times New Roman" panose="02020603050405020304" pitchFamily="18" charset="0"/>
              </a:rPr>
            </a:br>
            <a:endParaRPr lang="ru-RU" sz="4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07258667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48433" y="1707764"/>
            <a:ext cx="8761413" cy="706964"/>
          </a:xfrm>
        </p:spPr>
        <p:txBody>
          <a:bodyPr/>
          <a:lstStyle/>
          <a:p>
            <a:r>
              <a:rPr lang="ru-RU" b="1" dirty="0">
                <a:solidFill>
                  <a:schemeClr val="bg1"/>
                </a:solidFill>
                <a:latin typeface="Times New Roman" panose="02020603050405020304" pitchFamily="18" charset="0"/>
                <a:cs typeface="Times New Roman" panose="02020603050405020304" pitchFamily="18" charset="0"/>
              </a:rPr>
              <a:t>Схема создания кейса:</a:t>
            </a:r>
            <a:r>
              <a:rPr lang="ru-RU" dirty="0">
                <a:solidFill>
                  <a:schemeClr val="bg1"/>
                </a:solidFill>
                <a:latin typeface="Times New Roman" panose="02020603050405020304" pitchFamily="18" charset="0"/>
                <a:cs typeface="Times New Roman" panose="02020603050405020304" pitchFamily="18" charset="0"/>
              </a:rPr>
              <a:t/>
            </a:r>
            <a:br>
              <a:rPr lang="ru-RU" dirty="0">
                <a:solidFill>
                  <a:schemeClr val="bg1"/>
                </a:solidFill>
                <a:latin typeface="Times New Roman" panose="02020603050405020304" pitchFamily="18" charset="0"/>
                <a:cs typeface="Times New Roman" panose="02020603050405020304" pitchFamily="18" charset="0"/>
              </a:rPr>
            </a:br>
            <a:r>
              <a:rPr lang="ru-RU" dirty="0">
                <a:solidFill>
                  <a:schemeClr val="bg1"/>
                </a:solidFill>
                <a:latin typeface="Times New Roman" panose="02020603050405020304" pitchFamily="18" charset="0"/>
                <a:cs typeface="Times New Roman" panose="02020603050405020304" pitchFamily="18" charset="0"/>
              </a:rPr>
              <a:t>1.  Определение темы;</a:t>
            </a:r>
            <a:br>
              <a:rPr lang="ru-RU" dirty="0">
                <a:solidFill>
                  <a:schemeClr val="bg1"/>
                </a:solidFill>
                <a:latin typeface="Times New Roman" panose="02020603050405020304" pitchFamily="18" charset="0"/>
                <a:cs typeface="Times New Roman" panose="02020603050405020304" pitchFamily="18" charset="0"/>
              </a:rPr>
            </a:br>
            <a:r>
              <a:rPr lang="ru-RU" dirty="0">
                <a:solidFill>
                  <a:schemeClr val="bg1"/>
                </a:solidFill>
                <a:latin typeface="Times New Roman" panose="02020603050405020304" pitchFamily="18" charset="0"/>
                <a:cs typeface="Times New Roman" panose="02020603050405020304" pitchFamily="18" charset="0"/>
              </a:rPr>
              <a:t>2. Формулировка образовательных целей и </a:t>
            </a:r>
            <a:r>
              <a:rPr lang="ru-RU" dirty="0">
                <a:solidFill>
                  <a:schemeClr val="tx1"/>
                </a:solidFill>
                <a:latin typeface="Times New Roman" panose="02020603050405020304" pitchFamily="18" charset="0"/>
                <a:cs typeface="Times New Roman" panose="02020603050405020304" pitchFamily="18" charset="0"/>
              </a:rPr>
              <a:t>задач;</a:t>
            </a:r>
            <a:br>
              <a:rPr lang="ru-RU" dirty="0">
                <a:solidFill>
                  <a:schemeClr val="tx1"/>
                </a:solidFill>
                <a:latin typeface="Times New Roman" panose="02020603050405020304" pitchFamily="18" charset="0"/>
                <a:cs typeface="Times New Roman" panose="02020603050405020304" pitchFamily="18" charset="0"/>
              </a:rPr>
            </a:br>
            <a:r>
              <a:rPr lang="ru-RU" dirty="0">
                <a:solidFill>
                  <a:schemeClr val="tx1"/>
                </a:solidFill>
                <a:latin typeface="Times New Roman" panose="02020603050405020304" pitchFamily="18" charset="0"/>
                <a:cs typeface="Times New Roman" panose="02020603050405020304" pitchFamily="18" charset="0"/>
              </a:rPr>
              <a:t>3. Определение проблемы ситуации;</a:t>
            </a:r>
            <a:br>
              <a:rPr lang="ru-RU" dirty="0">
                <a:solidFill>
                  <a:schemeClr val="tx1"/>
                </a:solidFill>
                <a:latin typeface="Times New Roman" panose="02020603050405020304" pitchFamily="18" charset="0"/>
                <a:cs typeface="Times New Roman" panose="02020603050405020304" pitchFamily="18" charset="0"/>
              </a:rPr>
            </a:br>
            <a:endParaRPr lang="ru-RU" dirty="0">
              <a:solidFill>
                <a:schemeClr val="tx1"/>
              </a:solidFill>
              <a:latin typeface="Times New Roman" panose="02020603050405020304" pitchFamily="18" charset="0"/>
              <a:cs typeface="Times New Roman" panose="02020603050405020304" pitchFamily="18" charset="0"/>
            </a:endParaRPr>
          </a:p>
        </p:txBody>
      </p:sp>
      <p:pic>
        <p:nvPicPr>
          <p:cNvPr id="3" name="Рисунок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18197" y="3547057"/>
            <a:ext cx="6621886" cy="3310943"/>
          </a:xfrm>
          <a:prstGeom prst="rect">
            <a:avLst/>
          </a:prstGeom>
        </p:spPr>
      </p:pic>
    </p:spTree>
    <p:extLst>
      <p:ext uri="{BB962C8B-B14F-4D97-AF65-F5344CB8AC3E}">
        <p14:creationId xmlns:p14="http://schemas.microsoft.com/office/powerpoint/2010/main" val="156939674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417083" y="1810795"/>
            <a:ext cx="8761413" cy="706964"/>
          </a:xfrm>
        </p:spPr>
        <p:txBody>
          <a:bodyPr/>
          <a:lstStyle/>
          <a:p>
            <a:r>
              <a:rPr lang="ru-RU" sz="4000" b="1" dirty="0">
                <a:solidFill>
                  <a:schemeClr val="bg1"/>
                </a:solidFill>
                <a:latin typeface="Times New Roman" panose="02020603050405020304" pitchFamily="18" charset="0"/>
                <a:cs typeface="Times New Roman" panose="02020603050405020304" pitchFamily="18" charset="0"/>
              </a:rPr>
              <a:t>Схема создания кейса:</a:t>
            </a:r>
            <a:r>
              <a:rPr lang="ru-RU" sz="4000" dirty="0">
                <a:solidFill>
                  <a:schemeClr val="bg1"/>
                </a:solidFill>
                <a:latin typeface="Times New Roman" panose="02020603050405020304" pitchFamily="18" charset="0"/>
                <a:cs typeface="Times New Roman" panose="02020603050405020304" pitchFamily="18" charset="0"/>
              </a:rPr>
              <a:t/>
            </a:r>
            <a:br>
              <a:rPr lang="ru-RU" sz="4000" dirty="0">
                <a:solidFill>
                  <a:schemeClr val="bg1"/>
                </a:solidFill>
                <a:latin typeface="Times New Roman" panose="02020603050405020304" pitchFamily="18" charset="0"/>
                <a:cs typeface="Times New Roman" panose="02020603050405020304" pitchFamily="18" charset="0"/>
              </a:rPr>
            </a:br>
            <a:r>
              <a:rPr lang="ru-RU" sz="4000" dirty="0" smtClean="0">
                <a:solidFill>
                  <a:schemeClr val="bg1"/>
                </a:solidFill>
                <a:latin typeface="Times New Roman" panose="02020603050405020304" pitchFamily="18" charset="0"/>
                <a:cs typeface="Times New Roman" panose="02020603050405020304" pitchFamily="18" charset="0"/>
              </a:rPr>
              <a:t>4</a:t>
            </a:r>
            <a:r>
              <a:rPr lang="ru-RU" sz="4000" dirty="0">
                <a:solidFill>
                  <a:schemeClr val="bg1"/>
                </a:solidFill>
                <a:latin typeface="Times New Roman" panose="02020603050405020304" pitchFamily="18" charset="0"/>
                <a:cs typeface="Times New Roman" panose="02020603050405020304" pitchFamily="18" charset="0"/>
              </a:rPr>
              <a:t>. Определение желаемого результата по работе с данным кейсом;</a:t>
            </a:r>
            <a:br>
              <a:rPr lang="ru-RU" sz="4000" dirty="0">
                <a:solidFill>
                  <a:schemeClr val="bg1"/>
                </a:solidFill>
                <a:latin typeface="Times New Roman" panose="02020603050405020304" pitchFamily="18" charset="0"/>
                <a:cs typeface="Times New Roman" panose="02020603050405020304" pitchFamily="18" charset="0"/>
              </a:rPr>
            </a:br>
            <a:r>
              <a:rPr lang="ru-RU" sz="4000" dirty="0">
                <a:solidFill>
                  <a:schemeClr val="tx1"/>
                </a:solidFill>
                <a:latin typeface="Times New Roman" panose="02020603050405020304" pitchFamily="18" charset="0"/>
                <a:cs typeface="Times New Roman" panose="02020603050405020304" pitchFamily="18" charset="0"/>
              </a:rPr>
              <a:t>5. Написание текста кейса;</a:t>
            </a:r>
            <a:br>
              <a:rPr lang="ru-RU" sz="4000" dirty="0">
                <a:solidFill>
                  <a:schemeClr val="tx1"/>
                </a:solidFill>
                <a:latin typeface="Times New Roman" panose="02020603050405020304" pitchFamily="18" charset="0"/>
                <a:cs typeface="Times New Roman" panose="02020603050405020304" pitchFamily="18" charset="0"/>
              </a:rPr>
            </a:br>
            <a:r>
              <a:rPr lang="ru-RU" sz="4000" dirty="0">
                <a:solidFill>
                  <a:schemeClr val="tx1"/>
                </a:solidFill>
                <a:latin typeface="Times New Roman" panose="02020603050405020304" pitchFamily="18" charset="0"/>
                <a:cs typeface="Times New Roman" panose="02020603050405020304" pitchFamily="18" charset="0"/>
              </a:rPr>
              <a:t>6. Внедрение кейса в практику. </a:t>
            </a:r>
            <a:br>
              <a:rPr lang="ru-RU" sz="4000" dirty="0">
                <a:solidFill>
                  <a:schemeClr val="tx1"/>
                </a:solidFill>
                <a:latin typeface="Times New Roman" panose="02020603050405020304" pitchFamily="18" charset="0"/>
                <a:cs typeface="Times New Roman" panose="02020603050405020304" pitchFamily="18" charset="0"/>
              </a:rPr>
            </a:br>
            <a:endParaRPr lang="ru-RU" sz="4000" dirty="0">
              <a:solidFill>
                <a:schemeClr val="tx1"/>
              </a:solidFill>
              <a:latin typeface="Times New Roman" panose="02020603050405020304" pitchFamily="18" charset="0"/>
              <a:cs typeface="Times New Roman" panose="02020603050405020304" pitchFamily="18" charset="0"/>
            </a:endParaRPr>
          </a:p>
        </p:txBody>
      </p:sp>
      <p:pic>
        <p:nvPicPr>
          <p:cNvPr id="3" name="Рисунок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45476" y="3324443"/>
            <a:ext cx="4889678" cy="3533557"/>
          </a:xfrm>
          <a:prstGeom prst="rect">
            <a:avLst/>
          </a:prstGeom>
        </p:spPr>
      </p:pic>
    </p:spTree>
    <p:extLst>
      <p:ext uri="{BB962C8B-B14F-4D97-AF65-F5344CB8AC3E}">
        <p14:creationId xmlns:p14="http://schemas.microsoft.com/office/powerpoint/2010/main" val="78759440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94346" y="2879742"/>
            <a:ext cx="5220088" cy="706964"/>
          </a:xfrm>
        </p:spPr>
        <p:txBody>
          <a:bodyPr/>
          <a:lstStyle/>
          <a:p>
            <a:r>
              <a:rPr lang="ru-RU" sz="4400" b="1" dirty="0">
                <a:solidFill>
                  <a:schemeClr val="bg1"/>
                </a:solidFill>
                <a:latin typeface="Times New Roman" panose="02020603050405020304" pitchFamily="18" charset="0"/>
                <a:cs typeface="Times New Roman" panose="02020603050405020304" pitchFamily="18" charset="0"/>
              </a:rPr>
              <a:t>Структура кейса</a:t>
            </a:r>
            <a:br>
              <a:rPr lang="ru-RU" sz="4400" b="1" dirty="0">
                <a:solidFill>
                  <a:schemeClr val="bg1"/>
                </a:solidFill>
                <a:latin typeface="Times New Roman" panose="02020603050405020304" pitchFamily="18" charset="0"/>
                <a:cs typeface="Times New Roman" panose="02020603050405020304" pitchFamily="18" charset="0"/>
              </a:rPr>
            </a:br>
            <a:r>
              <a:rPr lang="ru-RU" sz="4400" dirty="0">
                <a:solidFill>
                  <a:schemeClr val="tx1"/>
                </a:solidFill>
                <a:latin typeface="Times New Roman" panose="02020603050405020304" pitchFamily="18" charset="0"/>
                <a:cs typeface="Times New Roman" panose="02020603050405020304" pitchFamily="18" charset="0"/>
              </a:rPr>
              <a:t>1. </a:t>
            </a:r>
            <a:r>
              <a:rPr lang="ru-RU" sz="4400" dirty="0" smtClean="0">
                <a:solidFill>
                  <a:schemeClr val="tx1"/>
                </a:solidFill>
                <a:latin typeface="Times New Roman" panose="02020603050405020304" pitchFamily="18" charset="0"/>
                <a:cs typeface="Times New Roman" panose="02020603050405020304" pitchFamily="18" charset="0"/>
              </a:rPr>
              <a:t>Аннотация.</a:t>
            </a:r>
            <a:r>
              <a:rPr lang="ru-RU" sz="4400" dirty="0">
                <a:solidFill>
                  <a:schemeClr val="tx1"/>
                </a:solidFill>
                <a:latin typeface="Times New Roman" panose="02020603050405020304" pitchFamily="18" charset="0"/>
                <a:cs typeface="Times New Roman" panose="02020603050405020304" pitchFamily="18" charset="0"/>
              </a:rPr>
              <a:t/>
            </a:r>
            <a:br>
              <a:rPr lang="ru-RU" sz="4400" dirty="0">
                <a:solidFill>
                  <a:schemeClr val="tx1"/>
                </a:solidFill>
                <a:latin typeface="Times New Roman" panose="02020603050405020304" pitchFamily="18" charset="0"/>
                <a:cs typeface="Times New Roman" panose="02020603050405020304" pitchFamily="18" charset="0"/>
              </a:rPr>
            </a:br>
            <a:r>
              <a:rPr lang="ru-RU" sz="4400" dirty="0">
                <a:solidFill>
                  <a:schemeClr val="tx1"/>
                </a:solidFill>
                <a:latin typeface="Times New Roman" panose="02020603050405020304" pitchFamily="18" charset="0"/>
                <a:cs typeface="Times New Roman" panose="02020603050405020304" pitchFamily="18" charset="0"/>
              </a:rPr>
              <a:t>2. Текст </a:t>
            </a:r>
            <a:r>
              <a:rPr lang="ru-RU" sz="4400" dirty="0" smtClean="0">
                <a:solidFill>
                  <a:schemeClr val="tx1"/>
                </a:solidFill>
                <a:latin typeface="Times New Roman" panose="02020603050405020304" pitchFamily="18" charset="0"/>
                <a:cs typeface="Times New Roman" panose="02020603050405020304" pitchFamily="18" charset="0"/>
              </a:rPr>
              <a:t>кейса.</a:t>
            </a:r>
            <a:r>
              <a:rPr lang="ru-RU" sz="4400" dirty="0">
                <a:solidFill>
                  <a:schemeClr val="tx1"/>
                </a:solidFill>
                <a:latin typeface="Times New Roman" panose="02020603050405020304" pitchFamily="18" charset="0"/>
                <a:cs typeface="Times New Roman" panose="02020603050405020304" pitchFamily="18" charset="0"/>
              </a:rPr>
              <a:t/>
            </a:r>
            <a:br>
              <a:rPr lang="ru-RU" sz="4400" dirty="0">
                <a:solidFill>
                  <a:schemeClr val="tx1"/>
                </a:solidFill>
                <a:latin typeface="Times New Roman" panose="02020603050405020304" pitchFamily="18" charset="0"/>
                <a:cs typeface="Times New Roman" panose="02020603050405020304" pitchFamily="18" charset="0"/>
              </a:rPr>
            </a:br>
            <a:r>
              <a:rPr lang="ru-RU" sz="4400" dirty="0">
                <a:solidFill>
                  <a:schemeClr val="tx1"/>
                </a:solidFill>
                <a:latin typeface="Times New Roman" panose="02020603050405020304" pitchFamily="18" charset="0"/>
                <a:cs typeface="Times New Roman" panose="02020603050405020304" pitchFamily="18" charset="0"/>
              </a:rPr>
              <a:t>3. </a:t>
            </a:r>
            <a:r>
              <a:rPr lang="ru-RU" sz="4400" dirty="0" smtClean="0">
                <a:solidFill>
                  <a:schemeClr val="tx1"/>
                </a:solidFill>
                <a:latin typeface="Times New Roman" panose="02020603050405020304" pitchFamily="18" charset="0"/>
                <a:cs typeface="Times New Roman" panose="02020603050405020304" pitchFamily="18" charset="0"/>
              </a:rPr>
              <a:t>Приложения.</a:t>
            </a:r>
            <a:r>
              <a:rPr lang="ru-RU" sz="4400" dirty="0">
                <a:solidFill>
                  <a:schemeClr val="tx1"/>
                </a:solidFill>
                <a:latin typeface="Times New Roman" panose="02020603050405020304" pitchFamily="18" charset="0"/>
                <a:cs typeface="Times New Roman" panose="02020603050405020304" pitchFamily="18" charset="0"/>
              </a:rPr>
              <a:t/>
            </a:r>
            <a:br>
              <a:rPr lang="ru-RU" sz="4400" dirty="0">
                <a:solidFill>
                  <a:schemeClr val="tx1"/>
                </a:solidFill>
                <a:latin typeface="Times New Roman" panose="02020603050405020304" pitchFamily="18" charset="0"/>
                <a:cs typeface="Times New Roman" panose="02020603050405020304" pitchFamily="18" charset="0"/>
              </a:rPr>
            </a:br>
            <a:r>
              <a:rPr lang="ru-RU" sz="4400" dirty="0">
                <a:solidFill>
                  <a:schemeClr val="tx1"/>
                </a:solidFill>
                <a:latin typeface="Times New Roman" panose="02020603050405020304" pitchFamily="18" charset="0"/>
                <a:cs typeface="Times New Roman" panose="02020603050405020304" pitchFamily="18" charset="0"/>
              </a:rPr>
              <a:t>4. Вопросы для </a:t>
            </a:r>
            <a:r>
              <a:rPr lang="ru-RU" sz="4400" dirty="0" smtClean="0">
                <a:solidFill>
                  <a:schemeClr val="tx1"/>
                </a:solidFill>
                <a:latin typeface="Times New Roman" panose="02020603050405020304" pitchFamily="18" charset="0"/>
                <a:cs typeface="Times New Roman" panose="02020603050405020304" pitchFamily="18" charset="0"/>
              </a:rPr>
              <a:t>обсуждения.</a:t>
            </a:r>
            <a:endParaRPr lang="ru-RU" sz="4400" dirty="0">
              <a:solidFill>
                <a:schemeClr val="tx1"/>
              </a:solidFill>
              <a:latin typeface="Times New Roman" panose="02020603050405020304" pitchFamily="18" charset="0"/>
              <a:cs typeface="Times New Roman" panose="02020603050405020304" pitchFamily="18" charset="0"/>
            </a:endParaRPr>
          </a:p>
        </p:txBody>
      </p:sp>
      <p:pic>
        <p:nvPicPr>
          <p:cNvPr id="3" name="Рисунок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64084" y="1704719"/>
            <a:ext cx="5927916" cy="3958530"/>
          </a:xfrm>
          <a:prstGeom prst="rect">
            <a:avLst/>
          </a:prstGeom>
        </p:spPr>
      </p:pic>
    </p:spTree>
    <p:extLst>
      <p:ext uri="{BB962C8B-B14F-4D97-AF65-F5344CB8AC3E}">
        <p14:creationId xmlns:p14="http://schemas.microsoft.com/office/powerpoint/2010/main" val="311129874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23135" y="3330502"/>
            <a:ext cx="8517080" cy="706964"/>
          </a:xfrm>
        </p:spPr>
        <p:txBody>
          <a:bodyPr/>
          <a:lstStyle/>
          <a:p>
            <a:r>
              <a:rPr lang="ru-RU" b="1" dirty="0">
                <a:solidFill>
                  <a:schemeClr val="bg1"/>
                </a:solidFill>
                <a:latin typeface="Times New Roman" panose="02020603050405020304" pitchFamily="18" charset="0"/>
                <a:cs typeface="Times New Roman" panose="02020603050405020304" pitchFamily="18" charset="0"/>
              </a:rPr>
              <a:t>Идеальный кейс – это:</a:t>
            </a:r>
            <a:br>
              <a:rPr lang="ru-RU" b="1" dirty="0">
                <a:solidFill>
                  <a:schemeClr val="bg1"/>
                </a:solidFill>
                <a:latin typeface="Times New Roman" panose="02020603050405020304" pitchFamily="18" charset="0"/>
                <a:cs typeface="Times New Roman" panose="02020603050405020304" pitchFamily="18" charset="0"/>
              </a:rPr>
            </a:br>
            <a:r>
              <a:rPr lang="ru-RU" dirty="0">
                <a:solidFill>
                  <a:schemeClr val="bg1"/>
                </a:solidFill>
                <a:latin typeface="Times New Roman" panose="02020603050405020304" pitchFamily="18" charset="0"/>
                <a:cs typeface="Times New Roman" panose="02020603050405020304" pitchFamily="18" charset="0"/>
              </a:rPr>
              <a:t>- конкретная и занимательная история, </a:t>
            </a:r>
            <a:r>
              <a:rPr lang="ru-RU" dirty="0">
                <a:solidFill>
                  <a:schemeClr val="tx1"/>
                </a:solidFill>
                <a:latin typeface="Times New Roman" panose="02020603050405020304" pitchFamily="18" charset="0"/>
                <a:cs typeface="Times New Roman" panose="02020603050405020304" pitchFamily="18" charset="0"/>
              </a:rPr>
              <a:t>имеющая внутреннюю интригу;</a:t>
            </a:r>
            <a:br>
              <a:rPr lang="ru-RU" dirty="0">
                <a:solidFill>
                  <a:schemeClr val="tx1"/>
                </a:solidFill>
                <a:latin typeface="Times New Roman" panose="02020603050405020304" pitchFamily="18" charset="0"/>
                <a:cs typeface="Times New Roman" panose="02020603050405020304" pitchFamily="18" charset="0"/>
              </a:rPr>
            </a:br>
            <a:r>
              <a:rPr lang="ru-RU" dirty="0">
                <a:solidFill>
                  <a:schemeClr val="tx1"/>
                </a:solidFill>
                <a:latin typeface="Times New Roman" panose="02020603050405020304" pitchFamily="18" charset="0"/>
                <a:cs typeface="Times New Roman" panose="02020603050405020304" pitchFamily="18" charset="0"/>
              </a:rPr>
              <a:t>- своеобразная психологическая головоломка, требующая решений;</a:t>
            </a:r>
            <a:br>
              <a:rPr lang="ru-RU" dirty="0">
                <a:solidFill>
                  <a:schemeClr val="tx1"/>
                </a:solidFill>
                <a:latin typeface="Times New Roman" panose="02020603050405020304" pitchFamily="18" charset="0"/>
                <a:cs typeface="Times New Roman" panose="02020603050405020304" pitchFamily="18" charset="0"/>
              </a:rPr>
            </a:br>
            <a:r>
              <a:rPr lang="ru-RU" dirty="0">
                <a:solidFill>
                  <a:schemeClr val="tx1"/>
                </a:solidFill>
                <a:latin typeface="Times New Roman" panose="02020603050405020304" pitchFamily="18" charset="0"/>
                <a:cs typeface="Times New Roman" panose="02020603050405020304" pitchFamily="18" charset="0"/>
              </a:rPr>
              <a:t>- обилие информации, анализ которой требует поиска дополнительной информации;</a:t>
            </a:r>
            <a:br>
              <a:rPr lang="ru-RU" dirty="0">
                <a:solidFill>
                  <a:schemeClr val="tx1"/>
                </a:solidFill>
                <a:latin typeface="Times New Roman" panose="02020603050405020304" pitchFamily="18" charset="0"/>
                <a:cs typeface="Times New Roman" panose="02020603050405020304" pitchFamily="18" charset="0"/>
              </a:rPr>
            </a:br>
            <a:r>
              <a:rPr lang="ru-RU" dirty="0">
                <a:solidFill>
                  <a:schemeClr val="tx1"/>
                </a:solidFill>
                <a:latin typeface="Times New Roman" panose="02020603050405020304" pitchFamily="18" charset="0"/>
                <a:cs typeface="Times New Roman" panose="02020603050405020304" pitchFamily="18" charset="0"/>
              </a:rPr>
              <a:t>- актуальная проблема, способная дать несколько продолжений кейса в будущем.</a:t>
            </a:r>
          </a:p>
        </p:txBody>
      </p:sp>
      <p:pic>
        <p:nvPicPr>
          <p:cNvPr id="3" name="Рисунок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810625" y="2348404"/>
            <a:ext cx="3381375" cy="3057525"/>
          </a:xfrm>
          <a:prstGeom prst="rect">
            <a:avLst/>
          </a:prstGeom>
        </p:spPr>
      </p:pic>
    </p:spTree>
    <p:extLst>
      <p:ext uri="{BB962C8B-B14F-4D97-AF65-F5344CB8AC3E}">
        <p14:creationId xmlns:p14="http://schemas.microsoft.com/office/powerpoint/2010/main" val="391732603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39799" y="3163077"/>
            <a:ext cx="11221644" cy="706964"/>
          </a:xfrm>
        </p:spPr>
        <p:txBody>
          <a:bodyPr/>
          <a:lstStyle/>
          <a:p>
            <a:pPr indent="457200"/>
            <a:r>
              <a:rPr lang="ru-RU" sz="2000" b="1" dirty="0" smtClean="0">
                <a:solidFill>
                  <a:schemeClr val="bg1"/>
                </a:solidFill>
                <a:latin typeface="Times New Roman" panose="02020603050405020304" pitchFamily="18" charset="0"/>
                <a:cs typeface="Times New Roman" panose="02020603050405020304" pitchFamily="18" charset="0"/>
              </a:rPr>
              <a:t>Кейс </a:t>
            </a:r>
            <a:r>
              <a:rPr lang="ru-RU" sz="2000" b="1" dirty="0">
                <a:solidFill>
                  <a:schemeClr val="bg1"/>
                </a:solidFill>
                <a:latin typeface="Times New Roman" panose="02020603050405020304" pitchFamily="18" charset="0"/>
                <a:cs typeface="Times New Roman" panose="02020603050405020304" pitchFamily="18" charset="0"/>
              </a:rPr>
              <a:t>«</a:t>
            </a:r>
            <a:r>
              <a:rPr lang="ru-RU" sz="2000" b="1" dirty="0" smtClean="0">
                <a:solidFill>
                  <a:schemeClr val="bg1"/>
                </a:solidFill>
                <a:latin typeface="Times New Roman" panose="02020603050405020304" pitchFamily="18" charset="0"/>
                <a:cs typeface="Times New Roman" panose="02020603050405020304" pitchFamily="18" charset="0"/>
              </a:rPr>
              <a:t>Антонина»</a:t>
            </a:r>
            <a:br>
              <a:rPr lang="ru-RU" sz="2000" b="1" dirty="0" smtClean="0">
                <a:solidFill>
                  <a:schemeClr val="bg1"/>
                </a:solidFill>
                <a:latin typeface="Times New Roman" panose="02020603050405020304" pitchFamily="18" charset="0"/>
                <a:cs typeface="Times New Roman" panose="02020603050405020304" pitchFamily="18" charset="0"/>
              </a:rPr>
            </a:br>
            <a:r>
              <a:rPr lang="ru-RU" sz="2000" b="1" dirty="0" smtClean="0">
                <a:solidFill>
                  <a:schemeClr val="bg1"/>
                </a:solidFill>
                <a:latin typeface="Times New Roman" panose="02020603050405020304" pitchFamily="18" charset="0"/>
                <a:cs typeface="Times New Roman" panose="02020603050405020304" pitchFamily="18" charset="0"/>
              </a:rPr>
              <a:t>        </a:t>
            </a:r>
            <a:r>
              <a:rPr lang="ru-RU" sz="2000" dirty="0" smtClean="0">
                <a:solidFill>
                  <a:schemeClr val="bg1"/>
                </a:solidFill>
                <a:latin typeface="Times New Roman" panose="02020603050405020304" pitchFamily="18" charset="0"/>
                <a:cs typeface="Times New Roman" panose="02020603050405020304" pitchFamily="18" charset="0"/>
              </a:rPr>
              <a:t>Прочитайте </a:t>
            </a:r>
            <a:r>
              <a:rPr lang="ru-RU" sz="2000" dirty="0">
                <a:solidFill>
                  <a:schemeClr val="bg1"/>
                </a:solidFill>
                <a:latin typeface="Times New Roman" panose="02020603050405020304" pitchFamily="18" charset="0"/>
                <a:cs typeface="Times New Roman" panose="02020603050405020304" pitchFamily="18" charset="0"/>
              </a:rPr>
              <a:t>отрывок из письма: «Решила вам написать. То ли мое настроение, то ли судьба (?) в тот момент помогли мне найти любимого человека. А сейчас у меня наворачиваются слезы, почему — не знаю. Полная апатия ко всему, кроме плохих привычек.</a:t>
            </a:r>
            <a:br>
              <a:rPr lang="ru-RU" sz="2000" dirty="0">
                <a:solidFill>
                  <a:schemeClr val="bg1"/>
                </a:solidFill>
                <a:latin typeface="Times New Roman" panose="02020603050405020304" pitchFamily="18" charset="0"/>
                <a:cs typeface="Times New Roman" panose="02020603050405020304" pitchFamily="18" charset="0"/>
              </a:rPr>
            </a:br>
            <a:r>
              <a:rPr lang="ru-RU" sz="2000" dirty="0" smtClean="0">
                <a:solidFill>
                  <a:schemeClr val="tx1"/>
                </a:solidFill>
                <a:latin typeface="Times New Roman" panose="02020603050405020304" pitchFamily="18" charset="0"/>
                <a:cs typeface="Times New Roman" panose="02020603050405020304" pitchFamily="18" charset="0"/>
              </a:rPr>
              <a:t>        </a:t>
            </a:r>
            <a:r>
              <a:rPr lang="ru-RU" sz="2000" dirty="0" smtClean="0">
                <a:solidFill>
                  <a:schemeClr val="bg1"/>
                </a:solidFill>
                <a:latin typeface="Times New Roman" panose="02020603050405020304" pitchFamily="18" charset="0"/>
                <a:cs typeface="Times New Roman" panose="02020603050405020304" pitchFamily="18" charset="0"/>
              </a:rPr>
              <a:t>Если </a:t>
            </a:r>
            <a:r>
              <a:rPr lang="ru-RU" sz="2000" dirty="0">
                <a:solidFill>
                  <a:schemeClr val="bg1"/>
                </a:solidFill>
                <a:latin typeface="Times New Roman" panose="02020603050405020304" pitchFamily="18" charset="0"/>
                <a:cs typeface="Times New Roman" panose="02020603050405020304" pitchFamily="18" charset="0"/>
              </a:rPr>
              <a:t>посмотреть на мою жизнь, у меня все отлично: доучиваюсь в университете, зарабатываю </a:t>
            </a:r>
            <a:r>
              <a:rPr lang="ru-RU" sz="2000" dirty="0">
                <a:solidFill>
                  <a:schemeClr val="tx1"/>
                </a:solidFill>
                <a:latin typeface="Times New Roman" panose="02020603050405020304" pitchFamily="18" charset="0"/>
                <a:cs typeface="Times New Roman" panose="02020603050405020304" pitchFamily="18" charset="0"/>
              </a:rPr>
              <a:t>неплохо, рядом отличные друзья, родители добрые, работящие люди, брат — золотые руки. А мне хочется спрятаться ото всех, уснуть на </a:t>
            </a:r>
            <a:r>
              <a:rPr lang="ru-RU" sz="2000" dirty="0" smtClean="0">
                <a:solidFill>
                  <a:schemeClr val="tx1"/>
                </a:solidFill>
                <a:latin typeface="Times New Roman" panose="02020603050405020304" pitchFamily="18" charset="0"/>
                <a:cs typeface="Times New Roman" panose="02020603050405020304" pitchFamily="18" charset="0"/>
              </a:rPr>
              <a:t>долго-долго. </a:t>
            </a:r>
            <a:r>
              <a:rPr lang="ru-RU" sz="2000" dirty="0">
                <a:solidFill>
                  <a:schemeClr val="tx1"/>
                </a:solidFill>
                <a:latin typeface="Times New Roman" panose="02020603050405020304" pitchFamily="18" charset="0"/>
                <a:cs typeface="Times New Roman" panose="02020603050405020304" pitchFamily="18" charset="0"/>
              </a:rPr>
              <a:t>Не нравлюсь самой себе, набрала 15 кг лишнего веса, стала ужасно ленивой, небрежной, неаккуратной, не могу начать заниматься полезным делом, кажется, что голова стала деревянной. Когда ко мне обращаются другие, легко могу успокоить, придать уверенность, «остудить</a:t>
            </a:r>
            <a:r>
              <a:rPr lang="ru-RU" sz="2000" dirty="0" smtClean="0">
                <a:solidFill>
                  <a:schemeClr val="tx1"/>
                </a:solidFill>
                <a:latin typeface="Times New Roman" panose="02020603050405020304" pitchFamily="18" charset="0"/>
                <a:cs typeface="Times New Roman" panose="02020603050405020304" pitchFamily="18" charset="0"/>
              </a:rPr>
              <a:t>», разрешить </a:t>
            </a:r>
            <a:r>
              <a:rPr lang="ru-RU" sz="2000" dirty="0">
                <a:solidFill>
                  <a:schemeClr val="tx1"/>
                </a:solidFill>
                <a:latin typeface="Times New Roman" panose="02020603050405020304" pitchFamily="18" charset="0"/>
                <a:cs typeface="Times New Roman" panose="02020603050405020304" pitchFamily="18" charset="0"/>
              </a:rPr>
              <a:t>конфликты. А себя мотивировать ничем не могу. Внутри пустота, мрак, тоска. Мне не о чем разговаривать с другими людьми, чувствую себя неодушевленным предметом. Зачем что-то делать, добиваться успеха, зачем диплом? Чтобы работать всю жизнь? Зачем работа? Зачем друзья? Зачем быть красивой? Зачем здоровье? Смысл жизни? Написала письмо, из глаз брызнули слезы. Пореву, успокоюсь, посплю; ведь завтра будет еще один следующий день… Антонина»</a:t>
            </a:r>
            <a:br>
              <a:rPr lang="ru-RU" sz="2000" dirty="0">
                <a:solidFill>
                  <a:schemeClr val="tx1"/>
                </a:solidFill>
                <a:latin typeface="Times New Roman" panose="02020603050405020304" pitchFamily="18" charset="0"/>
                <a:cs typeface="Times New Roman" panose="02020603050405020304" pitchFamily="18" charset="0"/>
              </a:rPr>
            </a:br>
            <a:r>
              <a:rPr lang="ru-RU" sz="2000" dirty="0" smtClean="0">
                <a:solidFill>
                  <a:schemeClr val="tx1"/>
                </a:solidFill>
                <a:latin typeface="Times New Roman" panose="02020603050405020304" pitchFamily="18" charset="0"/>
                <a:cs typeface="Times New Roman" panose="02020603050405020304" pitchFamily="18" charset="0"/>
              </a:rPr>
              <a:t>        </a:t>
            </a:r>
            <a:r>
              <a:rPr lang="ru-RU" sz="2000" b="1" dirty="0" smtClean="0">
                <a:solidFill>
                  <a:schemeClr val="tx1"/>
                </a:solidFill>
                <a:latin typeface="Times New Roman" panose="02020603050405020304" pitchFamily="18" charset="0"/>
                <a:cs typeface="Times New Roman" panose="02020603050405020304" pitchFamily="18" charset="0"/>
              </a:rPr>
              <a:t>Вопросы </a:t>
            </a:r>
            <a:r>
              <a:rPr lang="ru-RU" sz="2000" b="1" dirty="0">
                <a:solidFill>
                  <a:schemeClr val="tx1"/>
                </a:solidFill>
                <a:latin typeface="Times New Roman" panose="02020603050405020304" pitchFamily="18" charset="0"/>
                <a:cs typeface="Times New Roman" panose="02020603050405020304" pitchFamily="18" charset="0"/>
              </a:rPr>
              <a:t>и задания:</a:t>
            </a:r>
            <a:br>
              <a:rPr lang="ru-RU" sz="2000" b="1" dirty="0">
                <a:solidFill>
                  <a:schemeClr val="tx1"/>
                </a:solidFill>
                <a:latin typeface="Times New Roman" panose="02020603050405020304" pitchFamily="18" charset="0"/>
                <a:cs typeface="Times New Roman" panose="02020603050405020304" pitchFamily="18" charset="0"/>
              </a:rPr>
            </a:br>
            <a:r>
              <a:rPr lang="ru-RU" sz="2000" b="1" dirty="0">
                <a:solidFill>
                  <a:schemeClr val="tx1"/>
                </a:solidFill>
                <a:latin typeface="Times New Roman" panose="02020603050405020304" pitchFamily="18" charset="0"/>
                <a:cs typeface="Times New Roman" panose="02020603050405020304" pitchFamily="18" charset="0"/>
              </a:rPr>
              <a:t>Определите состояние, которое испытывает Антонина.  </a:t>
            </a:r>
            <a:br>
              <a:rPr lang="ru-RU" sz="2000" b="1" dirty="0">
                <a:solidFill>
                  <a:schemeClr val="tx1"/>
                </a:solidFill>
                <a:latin typeface="Times New Roman" panose="02020603050405020304" pitchFamily="18" charset="0"/>
                <a:cs typeface="Times New Roman" panose="02020603050405020304" pitchFamily="18" charset="0"/>
              </a:rPr>
            </a:br>
            <a:r>
              <a:rPr lang="ru-RU" sz="2000" b="1" dirty="0">
                <a:solidFill>
                  <a:schemeClr val="tx1"/>
                </a:solidFill>
                <a:latin typeface="Times New Roman" panose="02020603050405020304" pitchFamily="18" charset="0"/>
                <a:cs typeface="Times New Roman" panose="02020603050405020304" pitchFamily="18" charset="0"/>
              </a:rPr>
              <a:t>Опишите его характеристики.  </a:t>
            </a:r>
            <a:br>
              <a:rPr lang="ru-RU" sz="2000" b="1" dirty="0">
                <a:solidFill>
                  <a:schemeClr val="tx1"/>
                </a:solidFill>
                <a:latin typeface="Times New Roman" panose="02020603050405020304" pitchFamily="18" charset="0"/>
                <a:cs typeface="Times New Roman" panose="02020603050405020304" pitchFamily="18" charset="0"/>
              </a:rPr>
            </a:br>
            <a:r>
              <a:rPr lang="ru-RU" sz="2000" b="1" dirty="0">
                <a:solidFill>
                  <a:schemeClr val="tx1"/>
                </a:solidFill>
                <a:latin typeface="Times New Roman" panose="02020603050405020304" pitchFamily="18" charset="0"/>
                <a:cs typeface="Times New Roman" panose="02020603050405020304" pitchFamily="18" charset="0"/>
              </a:rPr>
              <a:t>Какие условия сформировали такое поведение? </a:t>
            </a:r>
            <a:br>
              <a:rPr lang="ru-RU" sz="2000" b="1" dirty="0">
                <a:solidFill>
                  <a:schemeClr val="tx1"/>
                </a:solidFill>
                <a:latin typeface="Times New Roman" panose="02020603050405020304" pitchFamily="18" charset="0"/>
                <a:cs typeface="Times New Roman" panose="02020603050405020304" pitchFamily="18" charset="0"/>
              </a:rPr>
            </a:br>
            <a:r>
              <a:rPr lang="ru-RU" sz="2000" b="1" dirty="0">
                <a:solidFill>
                  <a:schemeClr val="tx1"/>
                </a:solidFill>
                <a:latin typeface="Times New Roman" panose="02020603050405020304" pitchFamily="18" charset="0"/>
                <a:cs typeface="Times New Roman" panose="02020603050405020304" pitchFamily="18" charset="0"/>
              </a:rPr>
              <a:t>Предложите рекомендации по «выходу» из него.  </a:t>
            </a:r>
          </a:p>
        </p:txBody>
      </p:sp>
    </p:spTree>
    <p:extLst>
      <p:ext uri="{BB962C8B-B14F-4D97-AF65-F5344CB8AC3E}">
        <p14:creationId xmlns:p14="http://schemas.microsoft.com/office/powerpoint/2010/main" val="248557079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45862" y="3124440"/>
            <a:ext cx="11221644" cy="706964"/>
          </a:xfrm>
        </p:spPr>
        <p:txBody>
          <a:bodyPr/>
          <a:lstStyle/>
          <a:p>
            <a:r>
              <a:rPr lang="ru-RU" sz="3200" b="1" dirty="0">
                <a:solidFill>
                  <a:schemeClr val="bg1"/>
                </a:solidFill>
                <a:latin typeface="Times New Roman" panose="02020603050405020304" pitchFamily="18" charset="0"/>
                <a:cs typeface="Times New Roman" panose="02020603050405020304" pitchFamily="18" charset="0"/>
              </a:rPr>
              <a:t>Кейс «Школьный конфликт»</a:t>
            </a:r>
            <a:r>
              <a:rPr lang="ru-RU" sz="3200" dirty="0">
                <a:solidFill>
                  <a:schemeClr val="bg1"/>
                </a:solidFill>
                <a:latin typeface="Times New Roman" panose="02020603050405020304" pitchFamily="18" charset="0"/>
                <a:cs typeface="Times New Roman" panose="02020603050405020304" pitchFamily="18" charset="0"/>
              </a:rPr>
              <a:t/>
            </a:r>
            <a:br>
              <a:rPr lang="ru-RU" sz="3200" dirty="0">
                <a:solidFill>
                  <a:schemeClr val="bg1"/>
                </a:solidFill>
                <a:latin typeface="Times New Roman" panose="02020603050405020304" pitchFamily="18" charset="0"/>
                <a:cs typeface="Times New Roman" panose="02020603050405020304" pitchFamily="18" charset="0"/>
              </a:rPr>
            </a:br>
            <a:r>
              <a:rPr lang="ru-RU" sz="3200" dirty="0" smtClean="0">
                <a:solidFill>
                  <a:schemeClr val="bg1"/>
                </a:solidFill>
                <a:latin typeface="Times New Roman" panose="02020603050405020304" pitchFamily="18" charset="0"/>
                <a:cs typeface="Times New Roman" panose="02020603050405020304" pitchFamily="18" charset="0"/>
              </a:rPr>
              <a:t>Между </a:t>
            </a:r>
            <a:r>
              <a:rPr lang="ru-RU" sz="3200" dirty="0">
                <a:solidFill>
                  <a:schemeClr val="bg1"/>
                </a:solidFill>
                <a:latin typeface="Times New Roman" panose="02020603050405020304" pitchFamily="18" charset="0"/>
                <a:cs typeface="Times New Roman" panose="02020603050405020304" pitchFamily="18" charset="0"/>
              </a:rPr>
              <a:t>учителем истории и учеником 8 класса возник конфликт по поводу критериев оценивания ответов. Педагог</a:t>
            </a:r>
            <a:r>
              <a:rPr lang="ru-RU" sz="3200" dirty="0">
                <a:solidFill>
                  <a:schemeClr val="tx1"/>
                </a:solidFill>
                <a:latin typeface="Times New Roman" panose="02020603050405020304" pitchFamily="18" charset="0"/>
                <a:cs typeface="Times New Roman" panose="02020603050405020304" pitchFamily="18" charset="0"/>
              </a:rPr>
              <a:t> считает, что ученик не может знать предмет на оценку «отлично», так как, по ее мнению, она сама не знает этот предмет на 5. Поэтому между учеником и педагогом всегда возникает напряжение. Это стало известно классному руководителю 8 класса, которая решила разрешить возникшую ситуацию. </a:t>
            </a:r>
            <a:br>
              <a:rPr lang="ru-RU" sz="3200" dirty="0">
                <a:solidFill>
                  <a:schemeClr val="tx1"/>
                </a:solidFill>
                <a:latin typeface="Times New Roman" panose="02020603050405020304" pitchFamily="18" charset="0"/>
                <a:cs typeface="Times New Roman" panose="02020603050405020304" pitchFamily="18" charset="0"/>
              </a:rPr>
            </a:br>
            <a:r>
              <a:rPr lang="ru-RU" sz="3200" dirty="0" smtClean="0">
                <a:solidFill>
                  <a:schemeClr val="tx1"/>
                </a:solidFill>
                <a:latin typeface="Times New Roman" panose="02020603050405020304" pitchFamily="18" charset="0"/>
                <a:cs typeface="Times New Roman" panose="02020603050405020304" pitchFamily="18" charset="0"/>
              </a:rPr>
              <a:t>         </a:t>
            </a:r>
            <a:r>
              <a:rPr lang="ru-RU" sz="3200" b="1" dirty="0" smtClean="0">
                <a:solidFill>
                  <a:schemeClr val="tx1"/>
                </a:solidFill>
                <a:latin typeface="Times New Roman" panose="02020603050405020304" pitchFamily="18" charset="0"/>
                <a:cs typeface="Times New Roman" panose="02020603050405020304" pitchFamily="18" charset="0"/>
              </a:rPr>
              <a:t>Сделайте </a:t>
            </a:r>
            <a:r>
              <a:rPr lang="ru-RU" sz="3200" b="1" dirty="0">
                <a:solidFill>
                  <a:schemeClr val="tx1"/>
                </a:solidFill>
                <a:latin typeface="Times New Roman" panose="02020603050405020304" pitchFamily="18" charset="0"/>
                <a:cs typeface="Times New Roman" panose="02020603050405020304" pitchFamily="18" charset="0"/>
              </a:rPr>
              <a:t>анализ возникшей ситуации. Предложите путь разрешения возникшей ситуации в качестве классного руководителя. Обоснуйте свое предложение.</a:t>
            </a:r>
          </a:p>
        </p:txBody>
      </p:sp>
    </p:spTree>
    <p:extLst>
      <p:ext uri="{BB962C8B-B14F-4D97-AF65-F5344CB8AC3E}">
        <p14:creationId xmlns:p14="http://schemas.microsoft.com/office/powerpoint/2010/main" val="26631738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70864" y="3549443"/>
            <a:ext cx="8761413" cy="706964"/>
          </a:xfrm>
        </p:spPr>
        <p:txBody>
          <a:bodyPr/>
          <a:lstStyle/>
          <a:p>
            <a:pPr algn="ctr"/>
            <a:r>
              <a:rPr lang="ru-RU" sz="7200" b="1" dirty="0" smtClean="0">
                <a:solidFill>
                  <a:schemeClr val="tx1"/>
                </a:solidFill>
                <a:latin typeface="Times New Roman" panose="02020603050405020304" pitchFamily="18" charset="0"/>
                <a:cs typeface="Times New Roman" panose="02020603050405020304" pitchFamily="18" charset="0"/>
              </a:rPr>
              <a:t>Спасибо за внимание!</a:t>
            </a:r>
            <a:endParaRPr lang="ru-RU" sz="72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5570922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39798" y="1656249"/>
            <a:ext cx="10848155" cy="706964"/>
          </a:xfrm>
        </p:spPr>
        <p:txBody>
          <a:bodyPr/>
          <a:lstStyle/>
          <a:p>
            <a:r>
              <a:rPr lang="ru-RU" sz="3200" dirty="0">
                <a:solidFill>
                  <a:schemeClr val="tx1"/>
                </a:solidFill>
                <a:latin typeface="Times New Roman" panose="02020603050405020304" pitchFamily="18" charset="0"/>
                <a:cs typeface="Times New Roman" panose="02020603050405020304" pitchFamily="18" charset="0"/>
              </a:rPr>
              <a:t>Кейс-метод (</a:t>
            </a:r>
            <a:r>
              <a:rPr lang="ru-RU" sz="3200" dirty="0" err="1">
                <a:solidFill>
                  <a:schemeClr val="tx1"/>
                </a:solidFill>
                <a:latin typeface="Times New Roman" panose="02020603050405020304" pitchFamily="18" charset="0"/>
                <a:cs typeface="Times New Roman" panose="02020603050405020304" pitchFamily="18" charset="0"/>
              </a:rPr>
              <a:t>case</a:t>
            </a:r>
            <a:r>
              <a:rPr lang="ru-RU" sz="3200" dirty="0">
                <a:solidFill>
                  <a:schemeClr val="tx1"/>
                </a:solidFill>
                <a:latin typeface="Times New Roman" panose="02020603050405020304" pitchFamily="18" charset="0"/>
                <a:cs typeface="Times New Roman" panose="02020603050405020304" pitchFamily="18" charset="0"/>
              </a:rPr>
              <a:t> – от латинского </a:t>
            </a:r>
            <a:r>
              <a:rPr lang="ru-RU" sz="3200" dirty="0" err="1">
                <a:solidFill>
                  <a:schemeClr val="tx1"/>
                </a:solidFill>
                <a:latin typeface="Times New Roman" panose="02020603050405020304" pitchFamily="18" charset="0"/>
                <a:cs typeface="Times New Roman" panose="02020603050405020304" pitchFamily="18" charset="0"/>
              </a:rPr>
              <a:t>casus</a:t>
            </a:r>
            <a:r>
              <a:rPr lang="ru-RU" sz="3200" dirty="0">
                <a:solidFill>
                  <a:schemeClr val="tx1"/>
                </a:solidFill>
                <a:latin typeface="Times New Roman" panose="02020603050405020304" pitchFamily="18" charset="0"/>
                <a:cs typeface="Times New Roman" panose="02020603050405020304" pitchFamily="18" charset="0"/>
              </a:rPr>
              <a:t> «случай, </a:t>
            </a:r>
            <a:r>
              <a:rPr lang="ru-RU" sz="3200" dirty="0">
                <a:solidFill>
                  <a:schemeClr val="bg1"/>
                </a:solidFill>
                <a:latin typeface="Times New Roman" panose="02020603050405020304" pitchFamily="18" charset="0"/>
                <a:cs typeface="Times New Roman" panose="02020603050405020304" pitchFamily="18" charset="0"/>
              </a:rPr>
              <a:t>обстоятельство, происшествие») </a:t>
            </a:r>
            <a:r>
              <a:rPr lang="ru-RU" sz="3200" dirty="0" smtClean="0">
                <a:solidFill>
                  <a:schemeClr val="bg1"/>
                </a:solidFill>
                <a:latin typeface="Times New Roman" panose="02020603050405020304" pitchFamily="18" charset="0"/>
                <a:cs typeface="Times New Roman" panose="02020603050405020304" pitchFamily="18" charset="0"/>
              </a:rPr>
              <a:t>представляет </a:t>
            </a:r>
            <a:r>
              <a:rPr lang="ru-RU" sz="3200" dirty="0">
                <a:solidFill>
                  <a:schemeClr val="bg1"/>
                </a:solidFill>
                <a:latin typeface="Times New Roman" panose="02020603050405020304" pitchFamily="18" charset="0"/>
                <a:cs typeface="Times New Roman" panose="02020603050405020304" pitchFamily="18" charset="0"/>
              </a:rPr>
              <a:t>собой методически организованный процесс анализа конкретных ситуаций. </a:t>
            </a:r>
            <a:br>
              <a:rPr lang="ru-RU" sz="3200" dirty="0">
                <a:solidFill>
                  <a:schemeClr val="bg1"/>
                </a:solidFill>
                <a:latin typeface="Times New Roman" panose="02020603050405020304" pitchFamily="18" charset="0"/>
                <a:cs typeface="Times New Roman" panose="02020603050405020304" pitchFamily="18" charset="0"/>
              </a:rPr>
            </a:br>
            <a:r>
              <a:rPr lang="ru-RU" sz="3200" dirty="0">
                <a:solidFill>
                  <a:schemeClr val="tx1"/>
                </a:solidFill>
                <a:latin typeface="Times New Roman" panose="02020603050405020304" pitchFamily="18" charset="0"/>
                <a:cs typeface="Times New Roman" panose="02020603050405020304" pitchFamily="18" charset="0"/>
              </a:rPr>
              <a:t>При реализации этой технологии участники должны проанализировать ситуацию, типичную для их жизни, разобраться в сути проблемы, предложить возможные решения и выбрать лучшее из них. </a:t>
            </a:r>
          </a:p>
        </p:txBody>
      </p:sp>
      <p:pic>
        <p:nvPicPr>
          <p:cNvPr id="3" name="Рисунок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567448" y="3992168"/>
            <a:ext cx="4300118" cy="2865831"/>
          </a:xfrm>
          <a:prstGeom prst="rect">
            <a:avLst/>
          </a:prstGeom>
        </p:spPr>
      </p:pic>
    </p:spTree>
    <p:extLst>
      <p:ext uri="{BB962C8B-B14F-4D97-AF65-F5344CB8AC3E}">
        <p14:creationId xmlns:p14="http://schemas.microsoft.com/office/powerpoint/2010/main" val="386284043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53793" y="3665351"/>
            <a:ext cx="6555345" cy="706964"/>
          </a:xfrm>
        </p:spPr>
        <p:txBody>
          <a:bodyPr/>
          <a:lstStyle/>
          <a:p>
            <a:r>
              <a:rPr lang="ru-RU" sz="3400" dirty="0">
                <a:solidFill>
                  <a:schemeClr val="bg1"/>
                </a:solidFill>
                <a:latin typeface="Times New Roman" panose="02020603050405020304" pitchFamily="18" charset="0"/>
                <a:cs typeface="Times New Roman" panose="02020603050405020304" pitchFamily="18" charset="0"/>
              </a:rPr>
              <a:t>В качестве кейсов выступают реальные психологические </a:t>
            </a:r>
            <a:r>
              <a:rPr lang="ru-RU" sz="3400" dirty="0">
                <a:solidFill>
                  <a:schemeClr val="tx1"/>
                </a:solidFill>
                <a:latin typeface="Times New Roman" panose="02020603050405020304" pitchFamily="18" charset="0"/>
                <a:cs typeface="Times New Roman" panose="02020603050405020304" pitchFamily="18" charset="0"/>
              </a:rPr>
              <a:t>ситуации, с которыми человек встречается на своем жизненном пути. Это могут быть ситуации, связанные с кризисами возрастного развития, с проблемами в обучении, </a:t>
            </a:r>
            <a:r>
              <a:rPr lang="ru-RU" sz="3400" dirty="0" smtClean="0">
                <a:solidFill>
                  <a:schemeClr val="tx1"/>
                </a:solidFill>
                <a:latin typeface="Times New Roman" panose="02020603050405020304" pitchFamily="18" charset="0"/>
                <a:cs typeface="Times New Roman" panose="02020603050405020304" pitchFamily="18" charset="0"/>
              </a:rPr>
              <a:t>со </a:t>
            </a:r>
            <a:r>
              <a:rPr lang="ru-RU" sz="3400" dirty="0">
                <a:solidFill>
                  <a:schemeClr val="tx1"/>
                </a:solidFill>
                <a:latin typeface="Times New Roman" panose="02020603050405020304" pitchFamily="18" charset="0"/>
                <a:cs typeface="Times New Roman" panose="02020603050405020304" pitchFamily="18" charset="0"/>
              </a:rPr>
              <a:t>взаимодействием со сверстниками, с созданием семьи, проблемами выбора и т. д. </a:t>
            </a:r>
            <a:br>
              <a:rPr lang="ru-RU" sz="3400" dirty="0">
                <a:solidFill>
                  <a:schemeClr val="tx1"/>
                </a:solidFill>
                <a:latin typeface="Times New Roman" panose="02020603050405020304" pitchFamily="18" charset="0"/>
                <a:cs typeface="Times New Roman" panose="02020603050405020304" pitchFamily="18" charset="0"/>
              </a:rPr>
            </a:br>
            <a:endParaRPr lang="ru-RU" sz="3400" dirty="0">
              <a:solidFill>
                <a:schemeClr val="tx1"/>
              </a:solidFill>
              <a:latin typeface="Times New Roman" panose="02020603050405020304" pitchFamily="18" charset="0"/>
              <a:cs typeface="Times New Roman" panose="02020603050405020304" pitchFamily="18" charset="0"/>
            </a:endParaRPr>
          </a:p>
        </p:txBody>
      </p:sp>
      <p:pic>
        <p:nvPicPr>
          <p:cNvPr id="3" name="Рисунок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359309" y="629717"/>
            <a:ext cx="6350700" cy="6071269"/>
          </a:xfrm>
          <a:prstGeom prst="rect">
            <a:avLst/>
          </a:prstGeom>
        </p:spPr>
      </p:pic>
    </p:spTree>
    <p:extLst>
      <p:ext uri="{BB962C8B-B14F-4D97-AF65-F5344CB8AC3E}">
        <p14:creationId xmlns:p14="http://schemas.microsoft.com/office/powerpoint/2010/main" val="229820208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5003" y="1707763"/>
            <a:ext cx="11127347" cy="706964"/>
          </a:xfrm>
        </p:spPr>
        <p:txBody>
          <a:bodyPr/>
          <a:lstStyle/>
          <a:p>
            <a:r>
              <a:rPr lang="ru-RU" dirty="0">
                <a:solidFill>
                  <a:schemeClr val="bg1"/>
                </a:solidFill>
                <a:latin typeface="Times New Roman" panose="02020603050405020304" pitchFamily="18" charset="0"/>
                <a:cs typeface="Times New Roman" panose="02020603050405020304" pitchFamily="18" charset="0"/>
              </a:rPr>
              <a:t>Кейс-метод ориентирован не столько на приобретение конкретных знаний, сколько на развитие способностей, умений и навыков, среди которых особое внимание </a:t>
            </a:r>
            <a:r>
              <a:rPr lang="ru-RU" dirty="0">
                <a:solidFill>
                  <a:schemeClr val="tx1"/>
                </a:solidFill>
                <a:latin typeface="Times New Roman" panose="02020603050405020304" pitchFamily="18" charset="0"/>
                <a:cs typeface="Times New Roman" panose="02020603050405020304" pitchFamily="18" charset="0"/>
              </a:rPr>
              <a:t>уделяется умению перерабатывать и анализировать информацию, вычленять ее из конкретных ситуаций. </a:t>
            </a:r>
            <a:br>
              <a:rPr lang="ru-RU" dirty="0">
                <a:solidFill>
                  <a:schemeClr val="tx1"/>
                </a:solidFill>
                <a:latin typeface="Times New Roman" panose="02020603050405020304" pitchFamily="18" charset="0"/>
                <a:cs typeface="Times New Roman" panose="02020603050405020304" pitchFamily="18" charset="0"/>
              </a:rPr>
            </a:br>
            <a:endParaRPr lang="ru-RU" dirty="0">
              <a:solidFill>
                <a:schemeClr val="tx1"/>
              </a:solidFill>
              <a:latin typeface="Times New Roman" panose="02020603050405020304" pitchFamily="18" charset="0"/>
              <a:cs typeface="Times New Roman" panose="02020603050405020304" pitchFamily="18" charset="0"/>
            </a:endParaRPr>
          </a:p>
        </p:txBody>
      </p:sp>
      <p:pic>
        <p:nvPicPr>
          <p:cNvPr id="3" name="Рисунок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116687" y="3489191"/>
            <a:ext cx="5276448" cy="3368809"/>
          </a:xfrm>
          <a:prstGeom prst="rect">
            <a:avLst/>
          </a:prstGeom>
        </p:spPr>
      </p:pic>
    </p:spTree>
    <p:extLst>
      <p:ext uri="{BB962C8B-B14F-4D97-AF65-F5344CB8AC3E}">
        <p14:creationId xmlns:p14="http://schemas.microsoft.com/office/powerpoint/2010/main" val="104730934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89397" y="2029737"/>
            <a:ext cx="11217499" cy="706964"/>
          </a:xfrm>
        </p:spPr>
        <p:txBody>
          <a:bodyPr/>
          <a:lstStyle/>
          <a:p>
            <a:r>
              <a:rPr lang="ru-RU" sz="4400" dirty="0">
                <a:solidFill>
                  <a:schemeClr val="bg1"/>
                </a:solidFill>
                <a:latin typeface="Times New Roman" panose="02020603050405020304" pitchFamily="18" charset="0"/>
                <a:cs typeface="Times New Roman" panose="02020603050405020304" pitchFamily="18" charset="0"/>
              </a:rPr>
              <a:t>В качестве кейсов могут выступать ситуации из консультативной практики психолога, </a:t>
            </a:r>
            <a:r>
              <a:rPr lang="ru-RU" sz="4400" dirty="0">
                <a:solidFill>
                  <a:schemeClr val="tx1"/>
                </a:solidFill>
                <a:latin typeface="Times New Roman" panose="02020603050405020304" pitchFamily="18" charset="0"/>
                <a:cs typeface="Times New Roman" panose="02020603050405020304" pitchFamily="18" charset="0"/>
              </a:rPr>
              <a:t>дневниковые </a:t>
            </a:r>
            <a:r>
              <a:rPr lang="ru-RU" sz="4400" dirty="0">
                <a:solidFill>
                  <a:schemeClr val="bg1"/>
                </a:solidFill>
                <a:latin typeface="Times New Roman" panose="02020603050405020304" pitchFamily="18" charset="0"/>
                <a:cs typeface="Times New Roman" panose="02020603050405020304" pitchFamily="18" charset="0"/>
              </a:rPr>
              <a:t>записи, отрывки из </a:t>
            </a:r>
            <a:r>
              <a:rPr lang="ru-RU" sz="4400" dirty="0">
                <a:solidFill>
                  <a:schemeClr val="tx1"/>
                </a:solidFill>
                <a:latin typeface="Times New Roman" panose="02020603050405020304" pitchFamily="18" charset="0"/>
                <a:cs typeface="Times New Roman" panose="02020603050405020304" pitchFamily="18" charset="0"/>
              </a:rPr>
              <a:t>произведений классической и современной литературы, кинофильмов.</a:t>
            </a:r>
            <a:br>
              <a:rPr lang="ru-RU" sz="4400" dirty="0">
                <a:solidFill>
                  <a:schemeClr val="tx1"/>
                </a:solidFill>
                <a:latin typeface="Times New Roman" panose="02020603050405020304" pitchFamily="18" charset="0"/>
                <a:cs typeface="Times New Roman" panose="02020603050405020304" pitchFamily="18" charset="0"/>
              </a:rPr>
            </a:br>
            <a:endParaRPr lang="ru-RU" sz="4400" dirty="0">
              <a:solidFill>
                <a:schemeClr val="tx1"/>
              </a:solidFill>
              <a:latin typeface="Times New Roman" panose="02020603050405020304" pitchFamily="18" charset="0"/>
              <a:cs typeface="Times New Roman" panose="02020603050405020304" pitchFamily="18" charset="0"/>
            </a:endParaRPr>
          </a:p>
        </p:txBody>
      </p:sp>
      <p:pic>
        <p:nvPicPr>
          <p:cNvPr id="3" name="Рисунок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50841" y="3773510"/>
            <a:ext cx="4682765" cy="3043797"/>
          </a:xfrm>
          <a:prstGeom prst="rect">
            <a:avLst/>
          </a:prstGeom>
        </p:spPr>
      </p:pic>
    </p:spTree>
    <p:extLst>
      <p:ext uri="{BB962C8B-B14F-4D97-AF65-F5344CB8AC3E}">
        <p14:creationId xmlns:p14="http://schemas.microsoft.com/office/powerpoint/2010/main" val="77622061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46615" y="3060045"/>
            <a:ext cx="6379187" cy="706964"/>
          </a:xfrm>
        </p:spPr>
        <p:txBody>
          <a:bodyPr/>
          <a:lstStyle/>
          <a:p>
            <a:r>
              <a:rPr lang="ru-RU" sz="4000" b="1" dirty="0">
                <a:solidFill>
                  <a:schemeClr val="bg1"/>
                </a:solidFill>
                <a:latin typeface="Times New Roman" panose="02020603050405020304" pitchFamily="18" charset="0"/>
                <a:cs typeface="Times New Roman" panose="02020603050405020304" pitchFamily="18" charset="0"/>
              </a:rPr>
              <a:t>Этапы реализации кейс-метода:</a:t>
            </a:r>
            <a:r>
              <a:rPr lang="ru-RU" sz="4000" dirty="0">
                <a:solidFill>
                  <a:schemeClr val="bg1"/>
                </a:solidFill>
                <a:latin typeface="Times New Roman" panose="02020603050405020304" pitchFamily="18" charset="0"/>
                <a:cs typeface="Times New Roman" panose="02020603050405020304" pitchFamily="18" charset="0"/>
              </a:rPr>
              <a:t/>
            </a:r>
            <a:br>
              <a:rPr lang="ru-RU" sz="4000" dirty="0">
                <a:solidFill>
                  <a:schemeClr val="bg1"/>
                </a:solidFill>
                <a:latin typeface="Times New Roman" panose="02020603050405020304" pitchFamily="18" charset="0"/>
                <a:cs typeface="Times New Roman" panose="02020603050405020304" pitchFamily="18" charset="0"/>
              </a:rPr>
            </a:br>
            <a:r>
              <a:rPr lang="ru-RU" sz="4000" dirty="0">
                <a:solidFill>
                  <a:schemeClr val="tx1"/>
                </a:solidFill>
                <a:latin typeface="Times New Roman" panose="02020603050405020304" pitchFamily="18" charset="0"/>
                <a:cs typeface="Times New Roman" panose="02020603050405020304" pitchFamily="18" charset="0"/>
              </a:rPr>
              <a:t>1. Предс</a:t>
            </a:r>
            <a:r>
              <a:rPr lang="ru-RU" sz="4000" dirty="0">
                <a:solidFill>
                  <a:schemeClr val="bg1"/>
                </a:solidFill>
                <a:latin typeface="Times New Roman" panose="02020603050405020304" pitchFamily="18" charset="0"/>
                <a:cs typeface="Times New Roman" panose="02020603050405020304" pitchFamily="18" charset="0"/>
              </a:rPr>
              <a:t>тавление кейса. </a:t>
            </a:r>
            <a:r>
              <a:rPr lang="ru-RU" sz="4000" dirty="0">
                <a:solidFill>
                  <a:schemeClr val="tx1"/>
                </a:solidFill>
                <a:latin typeface="Times New Roman" panose="02020603050405020304" pitchFamily="18" charset="0"/>
                <a:cs typeface="Times New Roman" panose="02020603050405020304" pitchFamily="18" charset="0"/>
              </a:rPr>
              <a:t/>
            </a:r>
            <a:br>
              <a:rPr lang="ru-RU" sz="4000" dirty="0">
                <a:solidFill>
                  <a:schemeClr val="tx1"/>
                </a:solidFill>
                <a:latin typeface="Times New Roman" panose="02020603050405020304" pitchFamily="18" charset="0"/>
                <a:cs typeface="Times New Roman" panose="02020603050405020304" pitchFamily="18" charset="0"/>
              </a:rPr>
            </a:br>
            <a:r>
              <a:rPr lang="ru-RU" sz="4000" dirty="0">
                <a:solidFill>
                  <a:schemeClr val="tx1"/>
                </a:solidFill>
                <a:latin typeface="Times New Roman" panose="02020603050405020304" pitchFamily="18" charset="0"/>
                <a:cs typeface="Times New Roman" panose="02020603050405020304" pitchFamily="18" charset="0"/>
              </a:rPr>
              <a:t>2. Выработка различных способов действия в данной </a:t>
            </a:r>
            <a:r>
              <a:rPr lang="ru-RU" sz="4000" dirty="0" smtClean="0">
                <a:solidFill>
                  <a:schemeClr val="tx1"/>
                </a:solidFill>
                <a:latin typeface="Times New Roman" panose="02020603050405020304" pitchFamily="18" charset="0"/>
                <a:cs typeface="Times New Roman" panose="02020603050405020304" pitchFamily="18" charset="0"/>
              </a:rPr>
              <a:t>ситуации.</a:t>
            </a:r>
            <a:r>
              <a:rPr lang="ru-RU" sz="4000" dirty="0">
                <a:solidFill>
                  <a:schemeClr val="tx1"/>
                </a:solidFill>
                <a:latin typeface="Times New Roman" panose="02020603050405020304" pitchFamily="18" charset="0"/>
                <a:cs typeface="Times New Roman" panose="02020603050405020304" pitchFamily="18" charset="0"/>
              </a:rPr>
              <a:t/>
            </a:r>
            <a:br>
              <a:rPr lang="ru-RU" sz="4000" dirty="0">
                <a:solidFill>
                  <a:schemeClr val="tx1"/>
                </a:solidFill>
                <a:latin typeface="Times New Roman" panose="02020603050405020304" pitchFamily="18" charset="0"/>
                <a:cs typeface="Times New Roman" panose="02020603050405020304" pitchFamily="18" charset="0"/>
              </a:rPr>
            </a:br>
            <a:r>
              <a:rPr lang="ru-RU" sz="4000" dirty="0">
                <a:solidFill>
                  <a:schemeClr val="tx1"/>
                </a:solidFill>
                <a:latin typeface="Times New Roman" panose="02020603050405020304" pitchFamily="18" charset="0"/>
                <a:cs typeface="Times New Roman" panose="02020603050405020304" pitchFamily="18" charset="0"/>
              </a:rPr>
              <a:t>3. Публичное выступление с защитой мнения и обоснование выбора оптимального решения. </a:t>
            </a:r>
          </a:p>
        </p:txBody>
      </p:sp>
      <p:pic>
        <p:nvPicPr>
          <p:cNvPr id="3" name="Рисунок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15200" y="1261928"/>
            <a:ext cx="4876800" cy="4772025"/>
          </a:xfrm>
          <a:prstGeom prst="rect">
            <a:avLst/>
          </a:prstGeom>
        </p:spPr>
      </p:pic>
    </p:spTree>
    <p:extLst>
      <p:ext uri="{BB962C8B-B14F-4D97-AF65-F5344CB8AC3E}">
        <p14:creationId xmlns:p14="http://schemas.microsoft.com/office/powerpoint/2010/main" val="104447525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1468" y="3510806"/>
            <a:ext cx="6855704" cy="706964"/>
          </a:xfrm>
        </p:spPr>
        <p:txBody>
          <a:bodyPr/>
          <a:lstStyle/>
          <a:p>
            <a:r>
              <a:rPr lang="ru-RU" sz="3500" b="1" dirty="0">
                <a:solidFill>
                  <a:schemeClr val="bg1"/>
                </a:solidFill>
                <a:latin typeface="Times New Roman" panose="02020603050405020304" pitchFamily="18" charset="0"/>
                <a:cs typeface="Times New Roman" panose="02020603050405020304" pitchFamily="18" charset="0"/>
              </a:rPr>
              <a:t>Этапы реализации кейс-метода: </a:t>
            </a:r>
            <a:r>
              <a:rPr lang="ru-RU" sz="3500" b="1" dirty="0" smtClean="0">
                <a:solidFill>
                  <a:schemeClr val="bg1"/>
                </a:solidFill>
                <a:latin typeface="Times New Roman" panose="02020603050405020304" pitchFamily="18" charset="0"/>
                <a:cs typeface="Times New Roman" panose="02020603050405020304" pitchFamily="18" charset="0"/>
              </a:rPr>
              <a:t/>
            </a:r>
            <a:br>
              <a:rPr lang="ru-RU" sz="3500" b="1" dirty="0" smtClean="0">
                <a:solidFill>
                  <a:schemeClr val="bg1"/>
                </a:solidFill>
                <a:latin typeface="Times New Roman" panose="02020603050405020304" pitchFamily="18" charset="0"/>
                <a:cs typeface="Times New Roman" panose="02020603050405020304" pitchFamily="18" charset="0"/>
              </a:rPr>
            </a:br>
            <a:r>
              <a:rPr lang="ru-RU" sz="3500" dirty="0" smtClean="0">
                <a:solidFill>
                  <a:schemeClr val="bg1"/>
                </a:solidFill>
                <a:latin typeface="Times New Roman" panose="02020603050405020304" pitchFamily="18" charset="0"/>
                <a:cs typeface="Times New Roman" panose="02020603050405020304" pitchFamily="18" charset="0"/>
              </a:rPr>
              <a:t>4</a:t>
            </a:r>
            <a:r>
              <a:rPr lang="ru-RU" sz="3500" dirty="0">
                <a:solidFill>
                  <a:schemeClr val="bg1"/>
                </a:solidFill>
                <a:latin typeface="Times New Roman" panose="02020603050405020304" pitchFamily="18" charset="0"/>
                <a:cs typeface="Times New Roman" panose="02020603050405020304" pitchFamily="18" charset="0"/>
              </a:rPr>
              <a:t>. Выявление сложностей и противоречий в решениях между </a:t>
            </a:r>
            <a:r>
              <a:rPr lang="ru-RU" sz="3500" dirty="0">
                <a:solidFill>
                  <a:schemeClr val="tx1"/>
                </a:solidFill>
                <a:latin typeface="Times New Roman" panose="02020603050405020304" pitchFamily="18" charset="0"/>
                <a:cs typeface="Times New Roman" panose="02020603050405020304" pitchFamily="18" charset="0"/>
              </a:rPr>
              <a:t>группами. </a:t>
            </a:r>
            <a:r>
              <a:rPr lang="ru-RU" sz="3500" dirty="0" smtClean="0">
                <a:solidFill>
                  <a:schemeClr val="tx1"/>
                </a:solidFill>
                <a:latin typeface="Times New Roman" panose="02020603050405020304" pitchFamily="18" charset="0"/>
                <a:cs typeface="Times New Roman" panose="02020603050405020304" pitchFamily="18" charset="0"/>
              </a:rPr>
              <a:t/>
            </a:r>
            <a:br>
              <a:rPr lang="ru-RU" sz="3500" dirty="0" smtClean="0">
                <a:solidFill>
                  <a:schemeClr val="tx1"/>
                </a:solidFill>
                <a:latin typeface="Times New Roman" panose="02020603050405020304" pitchFamily="18" charset="0"/>
                <a:cs typeface="Times New Roman" panose="02020603050405020304" pitchFamily="18" charset="0"/>
              </a:rPr>
            </a:br>
            <a:r>
              <a:rPr lang="ru-RU" sz="3500" dirty="0" smtClean="0">
                <a:solidFill>
                  <a:schemeClr val="tx1"/>
                </a:solidFill>
                <a:latin typeface="Times New Roman" panose="02020603050405020304" pitchFamily="18" charset="0"/>
                <a:cs typeface="Times New Roman" panose="02020603050405020304" pitchFamily="18" charset="0"/>
              </a:rPr>
              <a:t>5</a:t>
            </a:r>
            <a:r>
              <a:rPr lang="ru-RU" sz="3500" dirty="0">
                <a:solidFill>
                  <a:schemeClr val="tx1"/>
                </a:solidFill>
                <a:latin typeface="Times New Roman" panose="02020603050405020304" pitchFamily="18" charset="0"/>
                <a:cs typeface="Times New Roman" panose="02020603050405020304" pitchFamily="18" charset="0"/>
              </a:rPr>
              <a:t>. Выбор формата получения недостающего знания</a:t>
            </a:r>
            <a:r>
              <a:rPr lang="ru-RU" sz="3500" dirty="0" smtClean="0">
                <a:solidFill>
                  <a:schemeClr val="tx1"/>
                </a:solidFill>
                <a:latin typeface="Times New Roman" panose="02020603050405020304" pitchFamily="18" charset="0"/>
                <a:cs typeface="Times New Roman" panose="02020603050405020304" pitchFamily="18" charset="0"/>
              </a:rPr>
              <a:t>.</a:t>
            </a:r>
            <a:r>
              <a:rPr lang="ru-RU" sz="3500" dirty="0">
                <a:solidFill>
                  <a:schemeClr val="tx1"/>
                </a:solidFill>
                <a:latin typeface="Times New Roman" panose="02020603050405020304" pitchFamily="18" charset="0"/>
                <a:cs typeface="Times New Roman" panose="02020603050405020304" pitchFamily="18" charset="0"/>
              </a:rPr>
              <a:t/>
            </a:r>
            <a:br>
              <a:rPr lang="ru-RU" sz="3500" dirty="0">
                <a:solidFill>
                  <a:schemeClr val="tx1"/>
                </a:solidFill>
                <a:latin typeface="Times New Roman" panose="02020603050405020304" pitchFamily="18" charset="0"/>
                <a:cs typeface="Times New Roman" panose="02020603050405020304" pitchFamily="18" charset="0"/>
              </a:rPr>
            </a:br>
            <a:r>
              <a:rPr lang="ru-RU" sz="3500" dirty="0">
                <a:solidFill>
                  <a:schemeClr val="tx1"/>
                </a:solidFill>
                <a:latin typeface="Times New Roman" panose="02020603050405020304" pitchFamily="18" charset="0"/>
                <a:cs typeface="Times New Roman" panose="02020603050405020304" pitchFamily="18" charset="0"/>
              </a:rPr>
              <a:t>6. Возвращение к ситуации и новый этап «мозгового штурма» уже с использованием новых </a:t>
            </a:r>
            <a:r>
              <a:rPr lang="ru-RU" sz="3500" dirty="0" smtClean="0">
                <a:solidFill>
                  <a:schemeClr val="tx1"/>
                </a:solidFill>
                <a:latin typeface="Times New Roman" panose="02020603050405020304" pitchFamily="18" charset="0"/>
                <a:cs typeface="Times New Roman" panose="02020603050405020304" pitchFamily="18" charset="0"/>
              </a:rPr>
              <a:t>знаний.</a:t>
            </a:r>
            <a:r>
              <a:rPr lang="ru-RU" sz="3500" dirty="0">
                <a:solidFill>
                  <a:schemeClr val="tx1"/>
                </a:solidFill>
                <a:latin typeface="Times New Roman" panose="02020603050405020304" pitchFamily="18" charset="0"/>
                <a:cs typeface="Times New Roman" panose="02020603050405020304" pitchFamily="18" charset="0"/>
              </a:rPr>
              <a:t/>
            </a:r>
            <a:br>
              <a:rPr lang="ru-RU" sz="3500" dirty="0">
                <a:solidFill>
                  <a:schemeClr val="tx1"/>
                </a:solidFill>
                <a:latin typeface="Times New Roman" panose="02020603050405020304" pitchFamily="18" charset="0"/>
                <a:cs typeface="Times New Roman" panose="02020603050405020304" pitchFamily="18" charset="0"/>
              </a:rPr>
            </a:br>
            <a:r>
              <a:rPr lang="ru-RU" sz="3500" dirty="0">
                <a:solidFill>
                  <a:schemeClr val="tx1"/>
                </a:solidFill>
                <a:latin typeface="Times New Roman" panose="02020603050405020304" pitchFamily="18" charset="0"/>
                <a:cs typeface="Times New Roman" panose="02020603050405020304" pitchFamily="18" charset="0"/>
              </a:rPr>
              <a:t>7. Перенос на отдаленную </a:t>
            </a:r>
            <a:r>
              <a:rPr lang="ru-RU" sz="3500" dirty="0" smtClean="0">
                <a:solidFill>
                  <a:schemeClr val="tx1"/>
                </a:solidFill>
                <a:latin typeface="Times New Roman" panose="02020603050405020304" pitchFamily="18" charset="0"/>
                <a:cs typeface="Times New Roman" panose="02020603050405020304" pitchFamily="18" charset="0"/>
              </a:rPr>
              <a:t>практику.</a:t>
            </a:r>
            <a:r>
              <a:rPr lang="ru-RU" sz="3500" dirty="0">
                <a:solidFill>
                  <a:schemeClr val="tx1"/>
                </a:solidFill>
                <a:latin typeface="Times New Roman" panose="02020603050405020304" pitchFamily="18" charset="0"/>
                <a:cs typeface="Times New Roman" panose="02020603050405020304" pitchFamily="18" charset="0"/>
              </a:rPr>
              <a:t/>
            </a:r>
            <a:br>
              <a:rPr lang="ru-RU" sz="3500" dirty="0">
                <a:solidFill>
                  <a:schemeClr val="tx1"/>
                </a:solidFill>
                <a:latin typeface="Times New Roman" panose="02020603050405020304" pitchFamily="18" charset="0"/>
                <a:cs typeface="Times New Roman" panose="02020603050405020304" pitchFamily="18" charset="0"/>
              </a:rPr>
            </a:br>
            <a:endParaRPr lang="ru-RU" sz="3500" dirty="0">
              <a:solidFill>
                <a:schemeClr val="tx1"/>
              </a:solidFill>
              <a:latin typeface="Times New Roman" panose="02020603050405020304" pitchFamily="18" charset="0"/>
              <a:cs typeface="Times New Roman" panose="02020603050405020304" pitchFamily="18" charset="0"/>
            </a:endParaRPr>
          </a:p>
        </p:txBody>
      </p:sp>
      <p:pic>
        <p:nvPicPr>
          <p:cNvPr id="3" name="Рисунок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451185" y="1623657"/>
            <a:ext cx="4740815" cy="4287746"/>
          </a:xfrm>
          <a:prstGeom prst="rect">
            <a:avLst/>
          </a:prstGeom>
        </p:spPr>
      </p:pic>
    </p:spTree>
    <p:extLst>
      <p:ext uri="{BB962C8B-B14F-4D97-AF65-F5344CB8AC3E}">
        <p14:creationId xmlns:p14="http://schemas.microsoft.com/office/powerpoint/2010/main" val="50121447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23888" y="3446412"/>
            <a:ext cx="6186005" cy="706964"/>
          </a:xfrm>
        </p:spPr>
        <p:txBody>
          <a:bodyPr/>
          <a:lstStyle/>
          <a:p>
            <a:r>
              <a:rPr lang="ru-RU" sz="4000" b="1" dirty="0" smtClean="0">
                <a:solidFill>
                  <a:schemeClr val="bg1"/>
                </a:solidFill>
                <a:latin typeface="Times New Roman" panose="02020603050405020304" pitchFamily="18" charset="0"/>
                <a:cs typeface="Times New Roman" panose="02020603050405020304" pitchFamily="18" charset="0"/>
              </a:rPr>
              <a:t>Результаты кейс-метода:</a:t>
            </a:r>
            <a:r>
              <a:rPr lang="ru-RU" sz="4000" b="1" dirty="0">
                <a:solidFill>
                  <a:schemeClr val="bg1"/>
                </a:solidFill>
                <a:latin typeface="Times New Roman" panose="02020603050405020304" pitchFamily="18" charset="0"/>
                <a:cs typeface="Times New Roman" panose="02020603050405020304" pitchFamily="18" charset="0"/>
              </a:rPr>
              <a:t/>
            </a:r>
            <a:br>
              <a:rPr lang="ru-RU" sz="4000" b="1" dirty="0">
                <a:solidFill>
                  <a:schemeClr val="bg1"/>
                </a:solidFill>
                <a:latin typeface="Times New Roman" panose="02020603050405020304" pitchFamily="18" charset="0"/>
                <a:cs typeface="Times New Roman" panose="02020603050405020304" pitchFamily="18" charset="0"/>
              </a:rPr>
            </a:br>
            <a:r>
              <a:rPr lang="ru-RU" sz="4000" dirty="0">
                <a:solidFill>
                  <a:schemeClr val="bg1"/>
                </a:solidFill>
                <a:latin typeface="Times New Roman" panose="02020603050405020304" pitchFamily="18" charset="0"/>
                <a:cs typeface="Times New Roman" panose="02020603050405020304" pitchFamily="18" charset="0"/>
              </a:rPr>
              <a:t>- развитие </a:t>
            </a:r>
            <a:r>
              <a:rPr lang="ru-RU" sz="4000" dirty="0">
                <a:solidFill>
                  <a:schemeClr val="tx1"/>
                </a:solidFill>
                <a:latin typeface="Times New Roman" panose="02020603050405020304" pitchFamily="18" charset="0"/>
                <a:cs typeface="Times New Roman" panose="02020603050405020304" pitchFamily="18" charset="0"/>
              </a:rPr>
              <a:t>коммуникативных навыков;</a:t>
            </a:r>
            <a:br>
              <a:rPr lang="ru-RU" sz="4000" dirty="0">
                <a:solidFill>
                  <a:schemeClr val="tx1"/>
                </a:solidFill>
                <a:latin typeface="Times New Roman" panose="02020603050405020304" pitchFamily="18" charset="0"/>
                <a:cs typeface="Times New Roman" panose="02020603050405020304" pitchFamily="18" charset="0"/>
              </a:rPr>
            </a:br>
            <a:r>
              <a:rPr lang="ru-RU" sz="4000" dirty="0">
                <a:solidFill>
                  <a:schemeClr val="tx1"/>
                </a:solidFill>
                <a:latin typeface="Times New Roman" panose="02020603050405020304" pitchFamily="18" charset="0"/>
                <a:cs typeface="Times New Roman" panose="02020603050405020304" pitchFamily="18" charset="0"/>
              </a:rPr>
              <a:t>- обогащение психологической культуры;</a:t>
            </a:r>
            <a:br>
              <a:rPr lang="ru-RU" sz="4000" dirty="0">
                <a:solidFill>
                  <a:schemeClr val="tx1"/>
                </a:solidFill>
                <a:latin typeface="Times New Roman" panose="02020603050405020304" pitchFamily="18" charset="0"/>
                <a:cs typeface="Times New Roman" panose="02020603050405020304" pitchFamily="18" charset="0"/>
              </a:rPr>
            </a:br>
            <a:r>
              <a:rPr lang="ru-RU" sz="4000" dirty="0">
                <a:solidFill>
                  <a:schemeClr val="tx1"/>
                </a:solidFill>
                <a:latin typeface="Times New Roman" panose="02020603050405020304" pitchFamily="18" charset="0"/>
                <a:cs typeface="Times New Roman" panose="02020603050405020304" pitchFamily="18" charset="0"/>
              </a:rPr>
              <a:t>- развитие когнитивных способностей, особенно мышления;</a:t>
            </a:r>
            <a:br>
              <a:rPr lang="ru-RU" sz="4000" dirty="0">
                <a:solidFill>
                  <a:schemeClr val="tx1"/>
                </a:solidFill>
                <a:latin typeface="Times New Roman" panose="02020603050405020304" pitchFamily="18" charset="0"/>
                <a:cs typeface="Times New Roman" panose="02020603050405020304" pitchFamily="18" charset="0"/>
              </a:rPr>
            </a:br>
            <a:endParaRPr lang="ru-RU" sz="4000" dirty="0">
              <a:solidFill>
                <a:schemeClr val="tx1"/>
              </a:solidFill>
              <a:latin typeface="Times New Roman" panose="02020603050405020304" pitchFamily="18" charset="0"/>
              <a:cs typeface="Times New Roman" panose="02020603050405020304" pitchFamily="18" charset="0"/>
            </a:endParaRPr>
          </a:p>
        </p:txBody>
      </p:sp>
      <p:pic>
        <p:nvPicPr>
          <p:cNvPr id="3" name="Рисунок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625106" y="1803042"/>
            <a:ext cx="5566893" cy="3711262"/>
          </a:xfrm>
          <a:prstGeom prst="rect">
            <a:avLst/>
          </a:prstGeom>
        </p:spPr>
      </p:pic>
    </p:spTree>
    <p:extLst>
      <p:ext uri="{BB962C8B-B14F-4D97-AF65-F5344CB8AC3E}">
        <p14:creationId xmlns:p14="http://schemas.microsoft.com/office/powerpoint/2010/main" val="18439245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42682" y="1991099"/>
            <a:ext cx="11449318" cy="706964"/>
          </a:xfrm>
        </p:spPr>
        <p:txBody>
          <a:bodyPr/>
          <a:lstStyle/>
          <a:p>
            <a:r>
              <a:rPr lang="ru-RU" b="1" dirty="0">
                <a:solidFill>
                  <a:schemeClr val="bg1"/>
                </a:solidFill>
                <a:latin typeface="Times New Roman" panose="02020603050405020304" pitchFamily="18" charset="0"/>
                <a:cs typeface="Times New Roman" panose="02020603050405020304" pitchFamily="18" charset="0"/>
              </a:rPr>
              <a:t>Результаты кейс-метода:</a:t>
            </a:r>
            <a:br>
              <a:rPr lang="ru-RU" b="1" dirty="0">
                <a:solidFill>
                  <a:schemeClr val="bg1"/>
                </a:solidFill>
                <a:latin typeface="Times New Roman" panose="02020603050405020304" pitchFamily="18" charset="0"/>
                <a:cs typeface="Times New Roman" panose="02020603050405020304" pitchFamily="18" charset="0"/>
              </a:rPr>
            </a:br>
            <a:r>
              <a:rPr lang="ru-RU" dirty="0" smtClean="0">
                <a:solidFill>
                  <a:schemeClr val="bg1"/>
                </a:solidFill>
                <a:latin typeface="Times New Roman" panose="02020603050405020304" pitchFamily="18" charset="0"/>
                <a:cs typeface="Times New Roman" panose="02020603050405020304" pitchFamily="18" charset="0"/>
              </a:rPr>
              <a:t>- </a:t>
            </a:r>
            <a:r>
              <a:rPr lang="ru-RU" dirty="0">
                <a:solidFill>
                  <a:schemeClr val="bg1"/>
                </a:solidFill>
                <a:latin typeface="Times New Roman" panose="02020603050405020304" pitchFamily="18" charset="0"/>
                <a:cs typeface="Times New Roman" panose="02020603050405020304" pitchFamily="18" charset="0"/>
              </a:rPr>
              <a:t>формирование навыков принятия решений, планирования и самоконтроля;</a:t>
            </a:r>
            <a:br>
              <a:rPr lang="ru-RU" dirty="0">
                <a:solidFill>
                  <a:schemeClr val="bg1"/>
                </a:solidFill>
                <a:latin typeface="Times New Roman" panose="02020603050405020304" pitchFamily="18" charset="0"/>
                <a:cs typeface="Times New Roman" panose="02020603050405020304" pitchFamily="18" charset="0"/>
              </a:rPr>
            </a:br>
            <a:r>
              <a:rPr lang="ru-RU" dirty="0">
                <a:solidFill>
                  <a:schemeClr val="tx1"/>
                </a:solidFill>
                <a:latin typeface="Times New Roman" panose="02020603050405020304" pitchFamily="18" charset="0"/>
                <a:cs typeface="Times New Roman" panose="02020603050405020304" pitchFamily="18" charset="0"/>
              </a:rPr>
              <a:t>- повышение психологической рефлексии;</a:t>
            </a:r>
            <a:br>
              <a:rPr lang="ru-RU" dirty="0">
                <a:solidFill>
                  <a:schemeClr val="tx1"/>
                </a:solidFill>
                <a:latin typeface="Times New Roman" panose="02020603050405020304" pitchFamily="18" charset="0"/>
                <a:cs typeface="Times New Roman" panose="02020603050405020304" pitchFamily="18" charset="0"/>
              </a:rPr>
            </a:br>
            <a:r>
              <a:rPr lang="ru-RU" dirty="0">
                <a:solidFill>
                  <a:schemeClr val="tx1"/>
                </a:solidFill>
                <a:latin typeface="Times New Roman" panose="02020603050405020304" pitchFamily="18" charset="0"/>
                <a:cs typeface="Times New Roman" panose="02020603050405020304" pitchFamily="18" charset="0"/>
              </a:rPr>
              <a:t>- усиление мотивации к изменениям;</a:t>
            </a:r>
            <a:br>
              <a:rPr lang="ru-RU" dirty="0">
                <a:solidFill>
                  <a:schemeClr val="tx1"/>
                </a:solidFill>
                <a:latin typeface="Times New Roman" panose="02020603050405020304" pitchFamily="18" charset="0"/>
                <a:cs typeface="Times New Roman" panose="02020603050405020304" pitchFamily="18" charset="0"/>
              </a:rPr>
            </a:br>
            <a:r>
              <a:rPr lang="ru-RU" dirty="0">
                <a:solidFill>
                  <a:schemeClr val="tx1"/>
                </a:solidFill>
                <a:latin typeface="Times New Roman" panose="02020603050405020304" pitchFamily="18" charset="0"/>
                <a:cs typeface="Times New Roman" panose="02020603050405020304" pitchFamily="18" charset="0"/>
              </a:rPr>
              <a:t>- преодоление ригидности мышления и поведения.</a:t>
            </a:r>
            <a:br>
              <a:rPr lang="ru-RU" dirty="0">
                <a:solidFill>
                  <a:schemeClr val="tx1"/>
                </a:solidFill>
                <a:latin typeface="Times New Roman" panose="02020603050405020304" pitchFamily="18" charset="0"/>
                <a:cs typeface="Times New Roman" panose="02020603050405020304" pitchFamily="18" charset="0"/>
              </a:rPr>
            </a:br>
            <a:endParaRPr lang="ru-RU" dirty="0">
              <a:latin typeface="Times New Roman" panose="02020603050405020304" pitchFamily="18" charset="0"/>
              <a:cs typeface="Times New Roman" panose="02020603050405020304" pitchFamily="18" charset="0"/>
            </a:endParaRPr>
          </a:p>
        </p:txBody>
      </p:sp>
      <p:pic>
        <p:nvPicPr>
          <p:cNvPr id="3" name="Рисунок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78806" y="3655547"/>
            <a:ext cx="5585138" cy="3717607"/>
          </a:xfrm>
          <a:prstGeom prst="rect">
            <a:avLst/>
          </a:prstGeom>
        </p:spPr>
      </p:pic>
    </p:spTree>
    <p:extLst>
      <p:ext uri="{BB962C8B-B14F-4D97-AF65-F5344CB8AC3E}">
        <p14:creationId xmlns:p14="http://schemas.microsoft.com/office/powerpoint/2010/main" val="3657641103"/>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Ион (конференц-зал)">
  <a:themeElements>
    <a:clrScheme name="Ион (конференц-зал)">
      <a:dk1>
        <a:sysClr val="windowText" lastClr="000000"/>
      </a:dk1>
      <a:lt1>
        <a:sysClr val="window" lastClr="FFFFFF"/>
      </a:lt1>
      <a:dk2>
        <a:srgbClr val="3B3059"/>
      </a:dk2>
      <a:lt2>
        <a:srgbClr val="EBEBEB"/>
      </a:lt2>
      <a:accent1>
        <a:srgbClr val="B31166"/>
      </a:accent1>
      <a:accent2>
        <a:srgbClr val="E33D6F"/>
      </a:accent2>
      <a:accent3>
        <a:srgbClr val="E45F3C"/>
      </a:accent3>
      <a:accent4>
        <a:srgbClr val="E9943A"/>
      </a:accent4>
      <a:accent5>
        <a:srgbClr val="9B6BF2"/>
      </a:accent5>
      <a:accent6>
        <a:srgbClr val="D53DD0"/>
      </a:accent6>
      <a:hlink>
        <a:srgbClr val="8F8F8F"/>
      </a:hlink>
      <a:folHlink>
        <a:srgbClr val="A5A5A5"/>
      </a:folHlink>
    </a:clrScheme>
    <a:fontScheme name="Ион (конференц-зал)">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Ион (конференц-зал)">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8000"/>
                <a:hueMod val="124000"/>
                <a:satMod val="148000"/>
                <a:lumMod val="124000"/>
              </a:schemeClr>
            </a:gs>
            <a:gs pos="100000">
              <a:schemeClr val="phClr">
                <a:shade val="76000"/>
                <a:hueMod val="89000"/>
                <a:satMod val="164000"/>
                <a:lumMod val="56000"/>
              </a:schemeClr>
            </a:gs>
          </a:gsLst>
          <a:path path="circle">
            <a:fillToRect l="45000" t="65000" r="125000" b="100000"/>
          </a:path>
        </a:gradFill>
        <a:blipFill rotWithShape="1">
          <a:blip xmlns:r="http://schemas.openxmlformats.org/officeDocument/2006/relationships" r:embed="rId1">
            <a:duotone>
              <a:schemeClr val="phClr">
                <a:shade val="69000"/>
                <a:hueMod val="91000"/>
                <a:satMod val="164000"/>
                <a:lumMod val="74000"/>
              </a:schemeClr>
              <a:schemeClr val="phClr">
                <a:hueMod val="124000"/>
                <a:satMod val="140000"/>
                <a:lumMod val="142000"/>
              </a:schemeClr>
            </a:duotone>
          </a:blip>
          <a:stretch/>
        </a:blipFill>
      </a:bgFillStyleLst>
    </a:fmtScheme>
  </a:themeElements>
  <a:objectDefaults/>
  <a:extraClrSchemeLst/>
  <a:extLst>
    <a:ext uri="{05A4C25C-085E-4340-85A3-A5531E510DB2}">
      <thm15:themeFamily xmlns:thm15="http://schemas.microsoft.com/office/thememl/2012/main" name="Ion Boardroom" id="{FC33163D-4339-46B1-8EED-24C834239D99}" vid="{B8502691-933B-45FE-8764-BA278511EF27}"/>
    </a:ext>
  </a:extLst>
</a:theme>
</file>

<file path=docProps/app.xml><?xml version="1.0" encoding="utf-8"?>
<Properties xmlns="http://schemas.openxmlformats.org/officeDocument/2006/extended-properties" xmlns:vt="http://schemas.openxmlformats.org/officeDocument/2006/docPropsVTypes">
  <Template>Ion Boardroom</Template>
  <TotalTime>78</TotalTime>
  <Words>173</Words>
  <Application>Microsoft Office PowerPoint</Application>
  <PresentationFormat>Широкоэкранный</PresentationFormat>
  <Paragraphs>16</Paragraphs>
  <Slides>16</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16</vt:i4>
      </vt:variant>
    </vt:vector>
  </HeadingPairs>
  <TitlesOfParts>
    <vt:vector size="21" baseType="lpstr">
      <vt:lpstr>Arial</vt:lpstr>
      <vt:lpstr>Century Gothic</vt:lpstr>
      <vt:lpstr>Times New Roman</vt:lpstr>
      <vt:lpstr>Wingdings 3</vt:lpstr>
      <vt:lpstr>Ион (конференц-зал)</vt:lpstr>
      <vt:lpstr>   Кейс-метод: современные технологии организации психолого-педагогического сопровождения   Подготовил: педагог-психолог ГУО «Ясли-сад-средняя школа №73 г.Гомеля» – Лукашев А.И. </vt:lpstr>
      <vt:lpstr>Кейс-метод (case – от латинского casus «случай, обстоятельство, происшествие») представляет собой методически организованный процесс анализа конкретных ситуаций.  При реализации этой технологии участники должны проанализировать ситуацию, типичную для их жизни, разобраться в сути проблемы, предложить возможные решения и выбрать лучшее из них. </vt:lpstr>
      <vt:lpstr>В качестве кейсов выступают реальные психологические ситуации, с которыми человек встречается на своем жизненном пути. Это могут быть ситуации, связанные с кризисами возрастного развития, с проблемами в обучении, со взаимодействием со сверстниками, с созданием семьи, проблемами выбора и т. д.  </vt:lpstr>
      <vt:lpstr>Кейс-метод ориентирован не столько на приобретение конкретных знаний, сколько на развитие способностей, умений и навыков, среди которых особое внимание уделяется умению перерабатывать и анализировать информацию, вычленять ее из конкретных ситуаций.  </vt:lpstr>
      <vt:lpstr>В качестве кейсов могут выступать ситуации из консультативной практики психолога, дневниковые записи, отрывки из произведений классической и современной литературы, кинофильмов. </vt:lpstr>
      <vt:lpstr>Этапы реализации кейс-метода: 1. Представление кейса.  2. Выработка различных способов действия в данной ситуации. 3. Публичное выступление с защитой мнения и обоснование выбора оптимального решения. </vt:lpstr>
      <vt:lpstr>Этапы реализации кейс-метода:  4. Выявление сложностей и противоречий в решениях между группами.  5. Выбор формата получения недостающего знания. 6. Возвращение к ситуации и новый этап «мозгового штурма» уже с использованием новых знаний. 7. Перенос на отдаленную практику. </vt:lpstr>
      <vt:lpstr>Результаты кейс-метода: - развитие коммуникативных навыков; - обогащение психологической культуры; - развитие когнитивных способностей, особенно мышления; </vt:lpstr>
      <vt:lpstr>Результаты кейс-метода: - формирование навыков принятия решений, планирования и самоконтроля; - повышение психологической рефлексии; - усиление мотивации к изменениям; - преодоление ригидности мышления и поведения. </vt:lpstr>
      <vt:lpstr>Схема создания кейса: 1.  Определение темы; 2. Формулировка образовательных целей и задач; 3. Определение проблемы ситуации; </vt:lpstr>
      <vt:lpstr>Схема создания кейса: 4. Определение желаемого результата по работе с данным кейсом; 5. Написание текста кейса; 6. Внедрение кейса в практику.  </vt:lpstr>
      <vt:lpstr>Структура кейса 1. Аннотация. 2. Текст кейса. 3. Приложения. 4. Вопросы для обсуждения.</vt:lpstr>
      <vt:lpstr>Идеальный кейс – это: - конкретная и занимательная история, имеющая внутреннюю интригу; - своеобразная психологическая головоломка, требующая решений; - обилие информации, анализ которой требует поиска дополнительной информации; - актуальная проблема, способная дать несколько продолжений кейса в будущем.</vt:lpstr>
      <vt:lpstr>Кейс «Антонина»         Прочитайте отрывок из письма: «Решила вам написать. То ли мое настроение, то ли судьба (?) в тот момент помогли мне найти любимого человека. А сейчас у меня наворачиваются слезы, почему — не знаю. Полная апатия ко всему, кроме плохих привычек.         Если посмотреть на мою жизнь, у меня все отлично: доучиваюсь в университете, зарабатываю неплохо, рядом отличные друзья, родители добрые, работящие люди, брат — золотые руки. А мне хочется спрятаться ото всех, уснуть на долго-долго. Не нравлюсь самой себе, набрала 15 кг лишнего веса, стала ужасно ленивой, небрежной, неаккуратной, не могу начать заниматься полезным делом, кажется, что голова стала деревянной. Когда ко мне обращаются другие, легко могу успокоить, придать уверенность, «остудить», разрешить конфликты. А себя мотивировать ничем не могу. Внутри пустота, мрак, тоска. Мне не о чем разговаривать с другими людьми, чувствую себя неодушевленным предметом. Зачем что-то делать, добиваться успеха, зачем диплом? Чтобы работать всю жизнь? Зачем работа? Зачем друзья? Зачем быть красивой? Зачем здоровье? Смысл жизни? Написала письмо, из глаз брызнули слезы. Пореву, успокоюсь, посплю; ведь завтра будет еще один следующий день… Антонина»         Вопросы и задания: Определите состояние, которое испытывает Антонина.   Опишите его характеристики.   Какие условия сформировали такое поведение?  Предложите рекомендации по «выходу» из него.  </vt:lpstr>
      <vt:lpstr>Кейс «Школьный конфликт» Между учителем истории и учеником 8 класса возник конфликт по поводу критериев оценивания ответов. Педагог считает, что ученик не может знать предмет на оценку «отлично», так как, по ее мнению, она сама не знает этот предмет на 5. Поэтому между учеником и педагогом всегда возникает напряжение. Это стало известно классному руководителю 8 класса, которая решила разрешить возникшую ситуацию.           Сделайте анализ возникшей ситуации. Предложите путь разрешения возникшей ситуации в качестве классного руководителя. Обоснуйте свое предложение.</vt:lpstr>
      <vt:lpstr>Спасибо за внимание!</vt:lpstr>
    </vt:vector>
  </TitlesOfParts>
  <Company>SPecialiST RePack</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Valeri</dc:creator>
  <cp:lastModifiedBy>Valeri</cp:lastModifiedBy>
  <cp:revision>10</cp:revision>
  <dcterms:created xsi:type="dcterms:W3CDTF">2021-05-24T05:51:58Z</dcterms:created>
  <dcterms:modified xsi:type="dcterms:W3CDTF">2021-05-24T15:10:47Z</dcterms:modified>
</cp:coreProperties>
</file>