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6" r:id="rId2"/>
    <p:sldId id="292" r:id="rId3"/>
    <p:sldId id="293" r:id="rId4"/>
    <p:sldId id="294" r:id="rId5"/>
    <p:sldId id="295" r:id="rId6"/>
    <p:sldId id="296" r:id="rId7"/>
    <p:sldId id="297" r:id="rId8"/>
    <p:sldId id="298" r:id="rId9"/>
    <p:sldId id="299" r:id="rId10"/>
    <p:sldId id="300" r:id="rId11"/>
    <p:sldId id="301" r:id="rId12"/>
    <p:sldId id="302" r:id="rId13"/>
    <p:sldId id="303" r:id="rId14"/>
    <p:sldId id="304" r:id="rId15"/>
    <p:sldId id="30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E1D"/>
    <a:srgbClr val="FF9900"/>
    <a:srgbClr val="00FF00"/>
    <a:srgbClr val="FF00FF"/>
    <a:srgbClr val="7ABC32"/>
    <a:srgbClr val="2A5A06"/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1826A9-FA04-469B-A42D-B376017E6CDF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8F13F6-6300-4C64-894A-84919D6E64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731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5195" y="4650640"/>
            <a:ext cx="7329840" cy="859205"/>
          </a:xfrm>
          <a:effectLst/>
        </p:spPr>
        <p:txBody>
          <a:bodyPr>
            <a:normAutofit/>
          </a:bodyPr>
          <a:lstStyle>
            <a:lvl1pPr algn="l">
              <a:defRPr sz="3600">
                <a:solidFill>
                  <a:srgbClr val="2A5A06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5195" y="5566870"/>
            <a:ext cx="7329840" cy="458115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7ABC3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A61D5-BF55-4CDD-9D0C-A02F2410F802}" type="datetime1">
              <a:rPr lang="en-US" smtClean="0"/>
              <a:pPr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57E1C-050E-43C5-9FC2-BD3053B7F856}" type="datetime1">
              <a:rPr lang="en-US" smtClean="0"/>
              <a:pPr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BB3A6-276A-4651-AA13-C6CBD83C284D}" type="datetime1">
              <a:rPr lang="en-US" smtClean="0"/>
              <a:pPr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D3403-01C5-4E4C-BC7B-9F41A8F64410}" type="datetime1">
              <a:rPr lang="en-US" smtClean="0"/>
              <a:pPr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45811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2A5A06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054655"/>
            <a:ext cx="8229600" cy="3918803"/>
          </a:xfr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5F000-D53D-4EAD-8B01-B93FADD8B187}" type="datetime1">
              <a:rPr lang="en-US" smtClean="0"/>
              <a:pPr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014" y="374900"/>
            <a:ext cx="6558080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7ABC3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015" y="1291130"/>
            <a:ext cx="6558080" cy="4275740"/>
          </a:xfr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31C47-A339-4F7B-A985-F86A7E720A51}" type="datetime1">
              <a:rPr lang="en-US" smtClean="0"/>
              <a:pPr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CE25F-418B-4EF7-B5F6-258069FCC196}" type="datetime1">
              <a:rPr lang="en-US" smtClean="0"/>
              <a:pPr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2BB8C-EF39-43A2-8147-04DE3635B046}" type="datetime1">
              <a:rPr lang="en-US" smtClean="0"/>
              <a:pPr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229600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882907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ABC3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512770"/>
            <a:ext cx="4040188" cy="3035058"/>
          </a:xfrm>
        </p:spPr>
        <p:txBody>
          <a:bodyPr/>
          <a:lstStyle>
            <a:lvl1pPr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3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882907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ABC3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512770"/>
            <a:ext cx="4041775" cy="3035058"/>
          </a:xfrm>
        </p:spPr>
        <p:txBody>
          <a:bodyPr/>
          <a:lstStyle>
            <a:lvl1pPr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3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2679-A159-4D77-A2CC-4250DBFDE075}" type="datetime1">
              <a:rPr lang="en-US" smtClean="0"/>
              <a:pPr/>
              <a:t>5/28/2021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3BCD1-0947-45E9-A0FF-3D710A38F05D}" type="datetime1">
              <a:rPr lang="en-US" smtClean="0"/>
              <a:pPr/>
              <a:t>5/28/2021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4ABA6-C00C-4866-AE33-FE4727797289}" type="datetime1">
              <a:rPr lang="en-US" smtClean="0"/>
              <a:pPr/>
              <a:t>5/28/2021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80481-8889-46DD-80E8-DEA48CE4F989}" type="datetime1">
              <a:rPr lang="en-US" smtClean="0"/>
              <a:pPr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EB68B5-5953-4C38-A6CE-F6B8A6F46352}" type="datetime1">
              <a:rPr lang="en-US" smtClean="0"/>
              <a:pPr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669" y="380999"/>
            <a:ext cx="7787955" cy="1673655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«Нарушение здорового образа жизни и </a:t>
            </a:r>
            <a:r>
              <a:rPr lang="ru-RU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аддиктивное</a:t>
            </a: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поведение учащихся»</a:t>
            </a:r>
            <a:endParaRPr lang="ru-RU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08475" y="5719575"/>
            <a:ext cx="51919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>
                <a:solidFill>
                  <a:srgbClr val="00B050"/>
                </a:solidFill>
                <a:latin typeface="Constantia" panose="02030602050306030303" pitchFamily="18" charset="0"/>
              </a:rPr>
              <a:t> Педагог-психолог </a:t>
            </a:r>
          </a:p>
          <a:p>
            <a:pPr algn="r"/>
            <a:r>
              <a:rPr lang="ru-RU" sz="1600" b="1" dirty="0" smtClean="0">
                <a:solidFill>
                  <a:srgbClr val="00B050"/>
                </a:solidFill>
                <a:latin typeface="Constantia" panose="02030602050306030303" pitchFamily="18" charset="0"/>
              </a:rPr>
              <a:t>ГУО «Средняя школа №50 г. </a:t>
            </a:r>
            <a:r>
              <a:rPr lang="ru-RU" sz="1600" b="1" dirty="0">
                <a:solidFill>
                  <a:srgbClr val="00B050"/>
                </a:solidFill>
                <a:latin typeface="Constantia" panose="02030602050306030303" pitchFamily="18" charset="0"/>
              </a:rPr>
              <a:t>Г</a:t>
            </a:r>
            <a:r>
              <a:rPr lang="ru-RU" sz="1600" b="1" dirty="0" smtClean="0">
                <a:solidFill>
                  <a:srgbClr val="00B050"/>
                </a:solidFill>
                <a:latin typeface="Constantia" panose="02030602050306030303" pitchFamily="18" charset="0"/>
              </a:rPr>
              <a:t>омеля»</a:t>
            </a:r>
          </a:p>
          <a:p>
            <a:pPr algn="r"/>
            <a:r>
              <a:rPr lang="ru-RU" sz="1600" b="1" dirty="0" smtClean="0">
                <a:solidFill>
                  <a:srgbClr val="00B050"/>
                </a:solidFill>
                <a:latin typeface="Constantia" panose="02030602050306030303" pitchFamily="18" charset="0"/>
              </a:rPr>
              <a:t> Е.И. Мошкова</a:t>
            </a:r>
            <a:endParaRPr lang="ru-RU" sz="1600" b="1" dirty="0">
              <a:solidFill>
                <a:srgbClr val="00B050"/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0359" y="3887115"/>
            <a:ext cx="5650086" cy="1374344"/>
          </a:xfrm>
        </p:spPr>
        <p:txBody>
          <a:bodyPr>
            <a:no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“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Яд, который не действует сразу, </a:t>
            </a:r>
            <a:endPara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anose="02030602050306030303" pitchFamily="18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не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становится менее опасным”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 Г.Э. Лессинг</a:t>
            </a:r>
          </a:p>
        </p:txBody>
      </p:sp>
      <p:pic>
        <p:nvPicPr>
          <p:cNvPr id="7" name="Picture 4" descr="1239900128_alko7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3640" y="1443835"/>
            <a:ext cx="3078377" cy="25609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9" name="Рисунок 22" descr="http://www.medem.hu/img/news/cigaretta_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2096110" y="3745922"/>
            <a:ext cx="2368491" cy="33722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" name="Picture 8" descr="27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6258" y="1443835"/>
            <a:ext cx="2595985" cy="32068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m0-tub-ru.yandex.net/i?id=facf59ba745420915a1abef0be76e838&amp;ref=rim&amp;n=33&amp;w=150&amp;h=15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4071942"/>
            <a:ext cx="2214546" cy="26521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55" y="2054655"/>
            <a:ext cx="8856890" cy="4275740"/>
          </a:xfrm>
        </p:spPr>
        <p:txBody>
          <a:bodyPr>
            <a:noAutofit/>
          </a:bodyPr>
          <a:lstStyle/>
          <a:p>
            <a:pPr lvl="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chemeClr val="tx1"/>
                </a:solidFill>
                <a:latin typeface="Constantia" panose="02030602050306030303" pitchFamily="18" charset="0"/>
              </a:rPr>
              <a:t>Мероприятия носят поучительно-назидательный, директивный характер.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Запугивающий </a:t>
            </a:r>
            <a:r>
              <a:rPr lang="ru-RU" sz="2400" b="1" dirty="0">
                <a:solidFill>
                  <a:schemeClr val="tx1"/>
                </a:solidFill>
                <a:latin typeface="Constantia" panose="02030602050306030303" pitchFamily="18" charset="0"/>
              </a:rPr>
              <a:t>характер проводимых мероприятий.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Демонстрация </a:t>
            </a:r>
            <a:r>
              <a:rPr lang="ru-RU" sz="2400" b="1" dirty="0">
                <a:solidFill>
                  <a:schemeClr val="tx1"/>
                </a:solidFill>
                <a:latin typeface="Constantia" panose="02030602050306030303" pitchFamily="18" charset="0"/>
              </a:rPr>
              <a:t>отрицательных образцов поведения.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Предъявление </a:t>
            </a:r>
            <a:r>
              <a:rPr lang="ru-RU" sz="2400" b="1" dirty="0">
                <a:solidFill>
                  <a:schemeClr val="tx1"/>
                </a:solidFill>
                <a:latin typeface="Constantia" panose="02030602050306030303" pitchFamily="18" charset="0"/>
              </a:rPr>
              <a:t>учащимся информации, содержательно перенасыщенной, изобилующей цифрами.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Преобладание </a:t>
            </a:r>
            <a:r>
              <a:rPr lang="ru-RU" sz="2400" b="1" dirty="0">
                <a:solidFill>
                  <a:schemeClr val="tx1"/>
                </a:solidFill>
                <a:latin typeface="Constantia" panose="02030602050306030303" pitchFamily="18" charset="0"/>
              </a:rPr>
              <a:t>словесных методов воспитания нравственно-правового поведения.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Формирование </a:t>
            </a:r>
            <a:r>
              <a:rPr lang="ru-RU" sz="2400" b="1" dirty="0">
                <a:solidFill>
                  <a:schemeClr val="tx1"/>
                </a:solidFill>
                <a:latin typeface="Constantia" panose="02030602050306030303" pitchFamily="18" charset="0"/>
              </a:rPr>
              <a:t>педагогом в классном коллективе отрицательного отношения к личности ребенка с </a:t>
            </a:r>
            <a:r>
              <a:rPr lang="ru-RU" sz="2400" b="1" dirty="0" err="1">
                <a:solidFill>
                  <a:schemeClr val="tx1"/>
                </a:solidFill>
                <a:latin typeface="Constantia" panose="02030602050306030303" pitchFamily="18" charset="0"/>
              </a:rPr>
              <a:t>девиантным</a:t>
            </a:r>
            <a:r>
              <a:rPr lang="ru-RU" sz="2400" b="1" dirty="0">
                <a:solidFill>
                  <a:schemeClr val="tx1"/>
                </a:solidFill>
                <a:latin typeface="Constantia" panose="02030602050306030303" pitchFamily="18" charset="0"/>
              </a:rPr>
              <a:t> поведением.</a:t>
            </a:r>
          </a:p>
          <a:p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965" y="527606"/>
            <a:ext cx="8229600" cy="1068934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Типичные ошибки, </a:t>
            </a:r>
            <a:br>
              <a:rPr lang="ru-RU" sz="3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</a:br>
            <a:r>
              <a:rPr lang="ru-RU" sz="3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которые допускают педагоги при организации работы по профилактике отклоняющегося поведения</a:t>
            </a:r>
            <a:endParaRPr lang="ru-RU" sz="3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anose="02030602050306030303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02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 descr="https://im0-tub-ru.yandex.net/i?id=06b3c8ad2e62e09dbfbeeb4999b32834&amp;ref=rim&amp;n=33&amp;w=212&amp;h=15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5429264"/>
            <a:ext cx="1840243" cy="13020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https://st4.depositphotos.com/14472808/39413/v/1600/depositphotos_394134280-stock-illustration-poster-stop-drugs-alcohol-cigarett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3714752"/>
            <a:ext cx="3714776" cy="3143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Адресность профилактической работы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anose="02030602050306030303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42844" y="1500174"/>
            <a:ext cx="274869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Constantia" panose="02030602050306030303" pitchFamily="18" charset="0"/>
              </a:rPr>
              <a:t>Младшие школьники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dirty="0">
                <a:latin typeface="Constantia" panose="02030602050306030303" pitchFamily="18" charset="0"/>
              </a:rPr>
              <a:t>И</a:t>
            </a:r>
            <a:r>
              <a:rPr lang="ru-RU" sz="2000" b="1" dirty="0" smtClean="0">
                <a:latin typeface="Constantia" panose="02030602050306030303" pitchFamily="18" charset="0"/>
              </a:rPr>
              <a:t>гровые занятия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dirty="0" smtClean="0">
                <a:latin typeface="Constantia" panose="02030602050306030303" pitchFamily="18" charset="0"/>
              </a:rPr>
              <a:t>Воспитательные </a:t>
            </a:r>
            <a:r>
              <a:rPr lang="ru-RU" sz="2000" b="1" dirty="0">
                <a:latin typeface="Constantia" panose="02030602050306030303" pitchFamily="18" charset="0"/>
              </a:rPr>
              <a:t>занятия с игровой </a:t>
            </a:r>
            <a:r>
              <a:rPr lang="ru-RU" sz="2000" b="1" dirty="0" smtClean="0">
                <a:latin typeface="Constantia" panose="02030602050306030303" pitchFamily="18" charset="0"/>
              </a:rPr>
              <a:t>составляющей</a:t>
            </a:r>
            <a:endParaRPr lang="ru-RU" sz="2000" b="1" dirty="0">
              <a:latin typeface="Constantia" panose="020306020503060303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71802" y="1500174"/>
            <a:ext cx="290139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Constantia" panose="02030602050306030303" pitchFamily="18" charset="0"/>
              </a:rPr>
              <a:t>Учащиеся среднего звена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 smtClean="0">
                <a:latin typeface="Constantia" panose="02030602050306030303" pitchFamily="18" charset="0"/>
              </a:rPr>
              <a:t>Театрализованное представление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 smtClean="0">
                <a:latin typeface="Constantia" panose="02030602050306030303" pitchFamily="18" charset="0"/>
              </a:rPr>
              <a:t>Практикумы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>
                <a:latin typeface="Constantia" panose="02030602050306030303" pitchFamily="18" charset="0"/>
              </a:rPr>
              <a:t>С</a:t>
            </a:r>
            <a:r>
              <a:rPr lang="ru-RU" sz="2000" b="1" dirty="0" smtClean="0">
                <a:latin typeface="Constantia" panose="02030602050306030303" pitchFamily="18" charset="0"/>
              </a:rPr>
              <a:t>оздание проектов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 smtClean="0">
                <a:latin typeface="Constantia" panose="02030602050306030303" pitchFamily="18" charset="0"/>
              </a:rPr>
              <a:t>Интерактивные</a:t>
            </a:r>
          </a:p>
          <a:p>
            <a:pPr marL="285750" indent="-285750"/>
            <a:r>
              <a:rPr lang="ru-RU" sz="2000" b="1" dirty="0" smtClean="0">
                <a:latin typeface="Constantia" panose="02030602050306030303" pitchFamily="18" charset="0"/>
              </a:rPr>
              <a:t>                       игры и пр</a:t>
            </a:r>
            <a:r>
              <a:rPr lang="ru-RU" sz="2000" b="1" i="1" dirty="0" smtClean="0"/>
              <a:t>.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357950" y="1500174"/>
            <a:ext cx="229057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Constantia" panose="02030602050306030303" pitchFamily="18" charset="0"/>
              </a:rPr>
              <a:t>Старшие школьники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dirty="0" smtClean="0">
                <a:latin typeface="Constantia" panose="02030602050306030303" pitchFamily="18" charset="0"/>
              </a:rPr>
              <a:t>Тематическое обсуждение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dirty="0" smtClean="0">
                <a:latin typeface="Constantia" panose="02030602050306030303" pitchFamily="18" charset="0"/>
              </a:rPr>
              <a:t>Дебаты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dirty="0" smtClean="0">
                <a:latin typeface="Constantia" panose="02030602050306030303" pitchFamily="18" charset="0"/>
              </a:rPr>
              <a:t>Дискуссии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dirty="0" smtClean="0">
                <a:latin typeface="Constantia" panose="02030602050306030303" pitchFamily="18" charset="0"/>
              </a:rPr>
              <a:t>Практикумы </a:t>
            </a:r>
            <a:r>
              <a:rPr lang="ru-RU" sz="2000" b="1" dirty="0">
                <a:latin typeface="Constantia" panose="02030602050306030303" pitchFamily="18" charset="0"/>
              </a:rPr>
              <a:t>и пр.</a:t>
            </a:r>
          </a:p>
        </p:txBody>
      </p:sp>
      <p:sp>
        <p:nvSpPr>
          <p:cNvPr id="5122" name="AutoShape 2" descr="https://telegra.ph/file/183d4efeb344481170b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30" name="Picture 10" descr="https://im0-tub-ru.yandex.net/i?id=f2bfa1f0edd1ef6e63caa8beb18cdf61&amp;ref=rim&amp;n=33&amp;w=199&amp;h=15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4000504"/>
            <a:ext cx="2143140" cy="1561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34" name="Picture 14" descr="https://im0-tub-ru.yandex.net/i?id=abc819298cde0371583ef4cf514bb8e6&amp;ref=rim&amp;n=33&amp;w=200&amp;h=15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86644" y="5214950"/>
            <a:ext cx="1857356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36" name="Picture 16" descr="https://im0-tub-ru.yandex.net/i?id=ff89f05456b7c8b7a55ca1b0f40e1753&amp;ref=rim&amp;n=33&amp;w=200&amp;h=15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48" y="3643314"/>
            <a:ext cx="2381267" cy="16787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138" name="AutoShape 18" descr="http://kadet7kam.lbihost.ru/wp-content/uploads/sites/308/2020/04/666666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40" name="AutoShape 20" descr="http://kadet7kam.lbihost.ru/wp-content/uploads/sites/308/2020/04/666666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42" name="Picture 22" descr="https://im0-tub-ru.yandex.net/i?id=9c0dadf7f0ef3b17e289bf3ffea0bcd5&amp;ref=rim&amp;n=33&amp;w=178&amp;h=15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2844" y="5286388"/>
            <a:ext cx="2428892" cy="1571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5918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27604"/>
            <a:ext cx="8229600" cy="890033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Ток-шоу 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«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Право выбора. </a:t>
            </a:r>
            <a:b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</a:b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Курить или не курить?»</a:t>
            </a:r>
            <a:b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</a:b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anose="02030602050306030303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026" name="Рисунок 23" descr="K:\Неделя СППС 12-13\По страницам недели СППС\IMG_22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55" y="1138425"/>
            <a:ext cx="3512215" cy="25913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Рисунок 22" descr="K:\Неделя СППС 12-13\По страницам недели СППС\IMG_222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959" y="1146389"/>
            <a:ext cx="3579418" cy="25469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Рисунок 24" descr="K:\Неделя СППС 12-13\По страницам недели СППС\IMG_221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359" y="4124138"/>
            <a:ext cx="3940837" cy="27338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Рисунок 18" descr="K:\Неделя СППС 12-13\По страницам недели СППС\IMG_221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58" y="4124137"/>
            <a:ext cx="3788688" cy="27338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Рисунок 17" descr="K:\Неделя СППС 12-13\По страницам недели СППС\IMG_223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9540" y="2054654"/>
            <a:ext cx="3776801" cy="2831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651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Рисунок 28" descr="K:\Неделя СППС 12-13\По страницам недели СППС\IMG_224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570" y="680310"/>
            <a:ext cx="4260688" cy="27264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Рисунок 31" descr="K:\Неделя СППС 12-13\По страницам недели СППС\IMG_225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514" y="3276295"/>
            <a:ext cx="4123035" cy="33595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0310"/>
            <a:ext cx="8229600" cy="916230"/>
          </a:xfrm>
        </p:spPr>
        <p:txBody>
          <a:bodyPr>
            <a:noAutofit/>
          </a:bodyPr>
          <a:lstStyle/>
          <a:p>
            <a:r>
              <a:rPr lang="ru-RU" sz="3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Конференция</a:t>
            </a:r>
            <a:br>
              <a:rPr lang="ru-RU" sz="3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</a:br>
            <a:r>
              <a:rPr lang="ru-RU" sz="3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 «Увлечение пивом – нездоровый выбор»</a:t>
            </a:r>
            <a:br>
              <a:rPr lang="ru-RU" sz="3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</a:br>
            <a:endParaRPr lang="ru-RU" sz="3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anose="02030602050306030303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2051" name="Рисунок 30" descr="K:\Неделя СППС 12-13\По страницам недели СППС\IMG_224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632053"/>
            <a:ext cx="3072832" cy="41040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Рисунок 25" descr="K:\Неделя СППС 12-13\По страницам недели СППС\IMG_223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9563" y="2680231"/>
            <a:ext cx="3154437" cy="40855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628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0" descr="K:\Неделя СППС 12-13\По страницам недели СППС\MVI_2210.AVI_0000193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045" y="1291129"/>
            <a:ext cx="3326614" cy="24034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Театрализованное представление </a:t>
            </a:r>
            <a:b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</a:b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«Жизни – ДА! Наркотикам – НЕТ!»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3077" name="Рисунок 14" descr="K:\Неделя СППС 12-13\По страницам недели СППС\MVI_2210.AVI_0003552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2894" y="4039820"/>
            <a:ext cx="3465236" cy="25955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Рисунок 16" descr="K:\Неделя СППС 12-13\По страницам недели СППС\MVI_2210.AVI_00041119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523" y="4269231"/>
            <a:ext cx="3456187" cy="25887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Рисунок 13" descr="K:\Неделя СППС 12-13\По страницам недели СППС\MVI_2210.AVI_00031456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045" y="3887114"/>
            <a:ext cx="3206805" cy="25959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Рисунок 12" descr="K:\Неделя СППС 12-13\По страницам недели СППС\MVI_2210.AVI_00027766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1853" y="1869082"/>
            <a:ext cx="3204365" cy="24001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Рисунок 11" descr="K:\Неделя СППС 12-13\По страницам недели СППС\MVI_2210.AVI_00022766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236" y="1570042"/>
            <a:ext cx="3230551" cy="24197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617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10b57157bc70d2d709a95a69757d9eab&amp;ref=rim&amp;n=33&amp;w=287&amp;h=15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7" y="0"/>
            <a:ext cx="6546318" cy="3286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4098" name="Рисунок 1" descr="x_92bd24a8.jpg"/>
          <p:cNvPicPr>
            <a:picLocks noChangeAspect="1" noChangeArrowheads="1"/>
          </p:cNvPicPr>
          <p:nvPr/>
        </p:nvPicPr>
        <p:blipFill>
          <a:blip r:embed="rId3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28868"/>
            <a:ext cx="9144000" cy="44291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57818" y="4357694"/>
            <a:ext cx="378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     Спасибо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за внимание!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758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://cherepovets-eparhia.ru/wp-content/uploads/2021/02/22/23207/tmp8573262265350881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3050897"/>
            <a:ext cx="5370520" cy="38071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965" y="527604"/>
            <a:ext cx="8229600" cy="615380"/>
          </a:xfrm>
        </p:spPr>
        <p:txBody>
          <a:bodyPr>
            <a:noAutofit/>
          </a:bodyPr>
          <a:lstStyle/>
          <a:p>
            <a:pPr algn="ctr"/>
            <a:r>
              <a:rPr lang="ru-RU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Аддиктивное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поведение</a:t>
            </a:r>
            <a:b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8965" y="1138425"/>
            <a:ext cx="8229600" cy="483503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Стремление к уходу</a:t>
            </a:r>
            <a:r>
              <a:rPr lang="ru-RU" b="1" dirty="0">
                <a:solidFill>
                  <a:schemeClr val="tx1"/>
                </a:solidFill>
                <a:latin typeface="Constantia" panose="02030602050306030303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от </a:t>
            </a:r>
            <a:r>
              <a:rPr lang="ru-RU" b="1" dirty="0">
                <a:solidFill>
                  <a:schemeClr val="tx1"/>
                </a:solidFill>
                <a:latin typeface="Constantia" panose="02030602050306030303" pitchFamily="18" charset="0"/>
              </a:rPr>
              <a:t>реальности окружающего мира путем изменения своего психического состояния посредством приема </a:t>
            </a:r>
            <a:r>
              <a:rPr lang="ru-RU" b="1" dirty="0" err="1">
                <a:solidFill>
                  <a:schemeClr val="tx1"/>
                </a:solidFill>
                <a:latin typeface="Constantia" panose="02030602050306030303" pitchFamily="18" charset="0"/>
              </a:rPr>
              <a:t>психоактивных</a:t>
            </a:r>
            <a:r>
              <a:rPr lang="ru-RU" b="1" dirty="0">
                <a:solidFill>
                  <a:schemeClr val="tx1"/>
                </a:solidFill>
                <a:latin typeface="Constantia" panose="02030602050306030303" pitchFamily="18" charset="0"/>
              </a:rPr>
              <a:t> веществ или постоянной фиксаций внимания на определенных предметах или видах деятельности.</a:t>
            </a:r>
          </a:p>
          <a:p>
            <a:pPr marL="0" indent="0">
              <a:buNone/>
            </a:pPr>
            <a:endParaRPr lang="ru-RU" sz="2400" b="1" dirty="0">
              <a:solidFill>
                <a:schemeClr val="tx1"/>
              </a:solidFill>
              <a:latin typeface="Constantia" panose="02030602050306030303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4338" name="AutoShape 2" descr="http://kadet7kam.lbihost.ru/wp-content/uploads/sites/308/2020/04/666666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88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pu2-altay.ru/images/Psiholog/0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9405" y="1785926"/>
            <a:ext cx="2229476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2196"/>
            <a:ext cx="8229600" cy="119544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Наиболее социально опасные формы </a:t>
            </a:r>
            <a:r>
              <a:rPr lang="ru-RU" sz="36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аддиктивного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 поведения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anose="0203060205030603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96260" y="1600201"/>
            <a:ext cx="3664920" cy="2745029"/>
          </a:xfrm>
        </p:spPr>
        <p:txBody>
          <a:bodyPr>
            <a:normAutofit fontScale="92500" lnSpcReduction="20000"/>
          </a:bodyPr>
          <a:lstStyle/>
          <a:p>
            <a:pPr marL="0" lvl="0" indent="0" algn="ctr">
              <a:lnSpc>
                <a:spcPct val="110000"/>
              </a:lnSpc>
              <a:buNone/>
            </a:pPr>
            <a:r>
              <a:rPr lang="ru-RU" sz="3200" b="1" dirty="0">
                <a:solidFill>
                  <a:srgbClr val="00B050"/>
                </a:solidFill>
                <a:latin typeface="Constantia" panose="02030602050306030303" pitchFamily="18" charset="0"/>
              </a:rPr>
              <a:t>Химическая </a:t>
            </a:r>
            <a:r>
              <a:rPr lang="ru-RU" sz="3200" b="1" dirty="0" err="1" smtClean="0">
                <a:solidFill>
                  <a:srgbClr val="00B050"/>
                </a:solidFill>
                <a:latin typeface="Constantia" panose="02030602050306030303" pitchFamily="18" charset="0"/>
              </a:rPr>
              <a:t>аддикция</a:t>
            </a:r>
            <a:r>
              <a:rPr lang="ru-RU" sz="3200" b="1" dirty="0" smtClean="0">
                <a:solidFill>
                  <a:srgbClr val="00B050"/>
                </a:solidFill>
                <a:latin typeface="Constantia" panose="02030602050306030303" pitchFamily="18" charset="0"/>
              </a:rPr>
              <a:t>: </a:t>
            </a:r>
          </a:p>
          <a:p>
            <a:pPr lvl="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ru-RU" b="1" dirty="0" smtClean="0">
                <a:latin typeface="Constantia" panose="02030602050306030303" pitchFamily="18" charset="0"/>
              </a:rPr>
              <a:t> Алкоголизм</a:t>
            </a:r>
          </a:p>
          <a:p>
            <a:pPr lvl="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ru-RU" b="1" dirty="0" smtClean="0">
                <a:latin typeface="Constantia" panose="02030602050306030303" pitchFamily="18" charset="0"/>
              </a:rPr>
              <a:t>Наркомания</a:t>
            </a:r>
          </a:p>
          <a:p>
            <a:pPr lvl="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ru-RU" b="1" dirty="0" smtClean="0">
                <a:latin typeface="Constantia" panose="02030602050306030303" pitchFamily="18" charset="0"/>
              </a:rPr>
              <a:t>Токсикомания</a:t>
            </a:r>
          </a:p>
          <a:p>
            <a:pPr lvl="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ru-RU" b="1" dirty="0" err="1" smtClean="0">
                <a:latin typeface="Constantia" panose="02030602050306030303" pitchFamily="18" charset="0"/>
              </a:rPr>
              <a:t>Табакокурение</a:t>
            </a:r>
            <a:endParaRPr lang="ru-RU" b="1" dirty="0">
              <a:latin typeface="Constantia" panose="02030602050306030303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82820" y="1600200"/>
            <a:ext cx="3664920" cy="457749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10000"/>
              </a:lnSpc>
              <a:buNone/>
            </a:pPr>
            <a:r>
              <a:rPr lang="ru-RU" sz="3200" b="1" dirty="0">
                <a:solidFill>
                  <a:srgbClr val="00B050"/>
                </a:solidFill>
                <a:latin typeface="Constantia" panose="02030602050306030303" pitchFamily="18" charset="0"/>
              </a:rPr>
              <a:t>Нехимическая </a:t>
            </a:r>
            <a:r>
              <a:rPr lang="ru-RU" sz="3200" b="1" dirty="0" err="1" smtClean="0">
                <a:solidFill>
                  <a:srgbClr val="00B050"/>
                </a:solidFill>
                <a:latin typeface="Constantia" panose="02030602050306030303" pitchFamily="18" charset="0"/>
              </a:rPr>
              <a:t>аддикция</a:t>
            </a:r>
            <a:r>
              <a:rPr lang="ru-RU" sz="3200" b="1" dirty="0" smtClean="0">
                <a:solidFill>
                  <a:srgbClr val="00B050"/>
                </a:solidFill>
                <a:latin typeface="Constantia" panose="02030602050306030303" pitchFamily="18" charset="0"/>
              </a:rPr>
              <a:t>:  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ru-RU" b="1" dirty="0" smtClean="0">
                <a:latin typeface="Constantia" panose="02030602050306030303" pitchFamily="18" charset="0"/>
              </a:rPr>
              <a:t> компьютерная зависимость</a:t>
            </a:r>
          </a:p>
          <a:p>
            <a:pPr lvl="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ru-RU" b="1" dirty="0" smtClean="0">
                <a:latin typeface="Constantia" panose="02030602050306030303" pitchFamily="18" charset="0"/>
              </a:rPr>
              <a:t> </a:t>
            </a:r>
            <a:r>
              <a:rPr lang="ru-RU" b="1" dirty="0">
                <a:latin typeface="Constantia" panose="02030602050306030303" pitchFamily="18" charset="0"/>
              </a:rPr>
              <a:t>азартные </a:t>
            </a:r>
            <a:r>
              <a:rPr lang="ru-RU" b="1" dirty="0" smtClean="0">
                <a:latin typeface="Constantia" panose="02030602050306030303" pitchFamily="18" charset="0"/>
              </a:rPr>
              <a:t>игры</a:t>
            </a:r>
          </a:p>
          <a:p>
            <a:pPr lvl="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ru-RU" b="1" dirty="0" smtClean="0">
                <a:latin typeface="Constantia" panose="02030602050306030303" pitchFamily="18" charset="0"/>
              </a:rPr>
              <a:t>религиозное </a:t>
            </a:r>
            <a:r>
              <a:rPr lang="ru-RU" b="1" dirty="0">
                <a:latin typeface="Constantia" panose="02030602050306030303" pitchFamily="18" charset="0"/>
              </a:rPr>
              <a:t>деструктивное </a:t>
            </a:r>
            <a:r>
              <a:rPr lang="ru-RU" b="1" dirty="0" smtClean="0">
                <a:latin typeface="Constantia" panose="02030602050306030303" pitchFamily="18" charset="0"/>
              </a:rPr>
              <a:t>поведение </a:t>
            </a:r>
            <a:r>
              <a:rPr lang="ru-RU" sz="2600" b="1" dirty="0" smtClean="0">
                <a:latin typeface="Constantia" panose="02030602050306030303" pitchFamily="18" charset="0"/>
              </a:rPr>
              <a:t>(фанатизм</a:t>
            </a:r>
            <a:r>
              <a:rPr lang="ru-RU" sz="2600" b="1" dirty="0">
                <a:latin typeface="Constantia" panose="02030602050306030303" pitchFamily="18" charset="0"/>
              </a:rPr>
              <a:t>, </a:t>
            </a:r>
            <a:r>
              <a:rPr lang="ru-RU" sz="2600" b="1" dirty="0" smtClean="0">
                <a:latin typeface="Constantia" panose="02030602050306030303" pitchFamily="18" charset="0"/>
              </a:rPr>
              <a:t>вовлеченность </a:t>
            </a:r>
            <a:r>
              <a:rPr lang="ru-RU" sz="2600" b="1" dirty="0">
                <a:latin typeface="Constantia" panose="02030602050306030303" pitchFamily="18" charset="0"/>
              </a:rPr>
              <a:t>в секту</a:t>
            </a:r>
            <a:r>
              <a:rPr lang="ru-RU" sz="2600" b="1" dirty="0" smtClean="0">
                <a:latin typeface="Constantia" panose="02030602050306030303" pitchFamily="18" charset="0"/>
              </a:rPr>
              <a:t>) </a:t>
            </a:r>
            <a:endParaRPr lang="ru-RU" sz="2600" b="1" dirty="0">
              <a:latin typeface="Constantia" panose="02030602050306030303" pitchFamily="18" charset="0"/>
            </a:endParaRP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3553" y="4642037"/>
            <a:ext cx="534467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    </a:t>
            </a:r>
            <a:r>
              <a:rPr lang="ru-RU" sz="2400" b="1" dirty="0" smtClean="0">
                <a:solidFill>
                  <a:srgbClr val="00B050"/>
                </a:solidFill>
                <a:latin typeface="Constantia" panose="02030602050306030303" pitchFamily="18" charset="0"/>
              </a:rPr>
              <a:t>Степени тяжести </a:t>
            </a:r>
            <a:r>
              <a:rPr lang="ru-RU" sz="2400" b="1" dirty="0" err="1" smtClean="0">
                <a:solidFill>
                  <a:srgbClr val="00B050"/>
                </a:solidFill>
                <a:latin typeface="Constantia" panose="02030602050306030303" pitchFamily="18" charset="0"/>
              </a:rPr>
              <a:t>аддикции</a:t>
            </a:r>
            <a:r>
              <a:rPr lang="ru-RU" sz="2400" b="1" dirty="0" smtClean="0">
                <a:solidFill>
                  <a:srgbClr val="00B050"/>
                </a:solidFill>
                <a:latin typeface="Constantia" panose="02030602050306030303" pitchFamily="18" charset="0"/>
              </a:rPr>
              <a:t>: </a:t>
            </a:r>
          </a:p>
          <a:p>
            <a:pPr algn="ctr"/>
            <a:endParaRPr lang="ru-RU" sz="1400" b="1" dirty="0" smtClean="0">
              <a:solidFill>
                <a:srgbClr val="FF0000"/>
              </a:solidFill>
              <a:latin typeface="Constantia" panose="02030602050306030303" pitchFamily="18" charset="0"/>
            </a:endParaRPr>
          </a:p>
          <a:p>
            <a:r>
              <a:rPr lang="ru-RU" sz="2000" b="1" dirty="0">
                <a:latin typeface="Constantia" panose="02030602050306030303" pitchFamily="18" charset="0"/>
              </a:rPr>
              <a:t>В</a:t>
            </a:r>
            <a:r>
              <a:rPr lang="ru-RU" sz="2000" b="1" dirty="0" smtClean="0">
                <a:latin typeface="Constantia" panose="02030602050306030303" pitchFamily="18" charset="0"/>
              </a:rPr>
              <a:t>редная привычка              </a:t>
            </a:r>
          </a:p>
          <a:p>
            <a:r>
              <a:rPr lang="ru-RU" b="1" dirty="0" smtClean="0">
                <a:latin typeface="Constantia" panose="02030602050306030303" pitchFamily="18" charset="0"/>
              </a:rPr>
              <a:t>                                                         </a:t>
            </a:r>
            <a:r>
              <a:rPr lang="ru-RU" sz="2000" b="1" dirty="0" smtClean="0">
                <a:latin typeface="Constantia" panose="02030602050306030303" pitchFamily="18" charset="0"/>
              </a:rPr>
              <a:t>  Биологическая</a:t>
            </a:r>
          </a:p>
          <a:p>
            <a:r>
              <a:rPr lang="ru-RU" sz="2000" b="1" dirty="0" smtClean="0">
                <a:latin typeface="Constantia" panose="02030602050306030303" pitchFamily="18" charset="0"/>
              </a:rPr>
              <a:t>                                                      зависимость</a:t>
            </a:r>
            <a:endParaRPr lang="ru-RU" sz="2000" b="1" dirty="0">
              <a:latin typeface="Constantia" panose="02030602050306030303" pitchFamily="18" charset="0"/>
            </a:endParaRPr>
          </a:p>
        </p:txBody>
      </p:sp>
      <p:cxnSp>
        <p:nvCxnSpPr>
          <p:cNvPr id="12" name="Соединительная линия уступом 11"/>
          <p:cNvCxnSpPr/>
          <p:nvPr/>
        </p:nvCxnSpPr>
        <p:spPr>
          <a:xfrm>
            <a:off x="2625535" y="5414165"/>
            <a:ext cx="763177" cy="69771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919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55" y="222195"/>
            <a:ext cx="8856890" cy="152705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Особенности личности, провоцирующие </a:t>
            </a:r>
            <a:r>
              <a:rPr lang="ru-RU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аддиктивное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 поведение подростков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anose="0203060205030603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6260" y="1901950"/>
            <a:ext cx="8551480" cy="4733854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chemeClr val="tx1"/>
                </a:solidFill>
                <a:latin typeface="Constantia" panose="02030602050306030303" pitchFamily="18" charset="0"/>
              </a:rPr>
              <a:t>Активная демонстрация превосходства на фоне комплекса неполноценности.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chemeClr val="tx1"/>
                </a:solidFill>
                <a:latin typeface="Constantia" panose="02030602050306030303" pitchFamily="18" charset="0"/>
              </a:rPr>
              <a:t>Склонность к лжи</a:t>
            </a:r>
            <a:r>
              <a:rPr lang="ru-RU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.</a:t>
            </a:r>
            <a:endParaRPr lang="ru-RU" b="1" dirty="0">
              <a:solidFill>
                <a:schemeClr val="tx1"/>
              </a:solidFill>
              <a:latin typeface="Constantia" panose="02030602050306030303" pitchFamily="18" charset="0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chemeClr val="tx1"/>
                </a:solidFill>
                <a:latin typeface="Constantia" panose="02030602050306030303" pitchFamily="18" charset="0"/>
              </a:rPr>
              <a:t>Избегание ответственности.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chemeClr val="tx1"/>
                </a:solidFill>
                <a:latin typeface="Constantia" panose="02030602050306030303" pitchFamily="18" charset="0"/>
              </a:rPr>
              <a:t>Стремление обвинять невиновных окружающих в причинённом вреде.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chemeClr val="tx1"/>
                </a:solidFill>
                <a:latin typeface="Constantia" panose="02030602050306030303" pitchFamily="18" charset="0"/>
              </a:rPr>
              <a:t>Высокая тревожность, зависимое поведение.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chemeClr val="tx1"/>
                </a:solidFill>
                <a:latin typeface="Constantia" panose="02030602050306030303" pitchFamily="18" charset="0"/>
              </a:rPr>
              <a:t>Наличие устойчивых моделей, стереотипов поведения.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2290" name="Picture 2" descr="https://im0-tub-ru.yandex.net/i?id=33717239704f48f21014cd3b975365ea&amp;ref=rim&amp;n=33&amp;w=150&amp;h=15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2428868"/>
            <a:ext cx="2143140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9191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https://cs11.pikabu.ru/post_img/2020/09/06/7/og_og_15993887712382223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4143380"/>
            <a:ext cx="5715040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91623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Кто же склонен к </a:t>
            </a:r>
            <a:r>
              <a:rPr lang="ru-RU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аддикциям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?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anose="0203060205030603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8965" y="1214422"/>
            <a:ext cx="8229600" cy="3929090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chemeClr val="tx1"/>
                </a:solidFill>
                <a:latin typeface="Constantia" panose="02030602050306030303" pitchFamily="18" charset="0"/>
              </a:rPr>
              <a:t>Люди с низкой переносимостью психологических затруднений.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chemeClr val="tx1"/>
                </a:solidFill>
                <a:latin typeface="Constantia" panose="02030602050306030303" pitchFamily="18" charset="0"/>
              </a:rPr>
              <a:t>Люди, плохо адаптирующиеся к быстрой смене жизненных обстоятельств.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chemeClr val="tx1"/>
                </a:solidFill>
                <a:latin typeface="Constantia" panose="02030602050306030303" pitchFamily="18" charset="0"/>
              </a:rPr>
              <a:t>Люди, стремящиеся </a:t>
            </a:r>
            <a:r>
              <a:rPr lang="ru-RU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быстрее </a:t>
            </a:r>
            <a:r>
              <a:rPr lang="ru-RU" b="1" dirty="0">
                <a:solidFill>
                  <a:schemeClr val="tx1"/>
                </a:solidFill>
                <a:latin typeface="Constantia" panose="02030602050306030303" pitchFamily="18" charset="0"/>
              </a:rPr>
              <a:t>и </a:t>
            </a:r>
            <a:r>
              <a:rPr lang="ru-RU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проще </a:t>
            </a:r>
            <a:r>
              <a:rPr lang="ru-RU" b="1" dirty="0">
                <a:solidFill>
                  <a:schemeClr val="tx1"/>
                </a:solidFill>
                <a:latin typeface="Constantia" panose="02030602050306030303" pitchFamily="18" charset="0"/>
              </a:rPr>
              <a:t>достичь психофизиологического </a:t>
            </a:r>
            <a:r>
              <a:rPr lang="ru-RU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комфорта</a:t>
            </a:r>
            <a:r>
              <a:rPr lang="ru-RU" b="1" dirty="0">
                <a:solidFill>
                  <a:schemeClr val="tx1"/>
                </a:solidFill>
                <a:latin typeface="Constantia" panose="02030602050306030303" pitchFamily="18" charset="0"/>
              </a:rPr>
              <a:t>.  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1266" name="AutoShape 2" descr="https://telegra.ph/file/183d4efeb344481170b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2" descr="https://telegra.ph/file/183d4efeb344481170b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68" name="AutoShape 4" descr="https://telegra.ph/file/183d4efeb344481170b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0" name="AutoShape 6" descr="https://telegra.ph/file/183d4efeb344481170b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65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im0-tub-ru.yandex.net/i?id=33717239704f48f21014cd3b975365ea&amp;ref=rim&amp;n=33&amp;w=150&amp;h=15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3643314"/>
            <a:ext cx="2214578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965" y="222195"/>
            <a:ext cx="8229600" cy="1374345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Факторы, провоцирующие </a:t>
            </a:r>
            <a:r>
              <a:rPr lang="ru-RU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аддиктивное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 поведение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anose="0203060205030603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6260" y="1596541"/>
            <a:ext cx="8551480" cy="4376918"/>
          </a:xfrm>
        </p:spPr>
        <p:txBody>
          <a:bodyPr>
            <a:normAutofit fontScale="92500"/>
          </a:bodyPr>
          <a:lstStyle/>
          <a:p>
            <a:pPr lvl="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chemeClr val="tx1"/>
                </a:solidFill>
                <a:latin typeface="Constantia" panose="02030602050306030303" pitchFamily="18" charset="0"/>
              </a:rPr>
              <a:t>Неблагоприятная социальная среда (невнимание родителей к ребёнку, алкоголизм, семейные ссоры, пренебрежение ребёнком и его проблемами).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chemeClr val="tx1"/>
                </a:solidFill>
                <a:latin typeface="Constantia" panose="02030602050306030303" pitchFamily="18" charset="0"/>
              </a:rPr>
              <a:t>Неспособность подростка переносить любой дискомфорт в отношениях.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chemeClr val="tx1"/>
                </a:solidFill>
                <a:latin typeface="Constantia" panose="02030602050306030303" pitchFamily="18" charset="0"/>
              </a:rPr>
              <a:t>Низкая адаптация к условиям школы.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chemeClr val="tx1"/>
                </a:solidFill>
                <a:latin typeface="Constantia" panose="02030602050306030303" pitchFamily="18" charset="0"/>
              </a:rPr>
              <a:t>Нестабильность, незрелость личности.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chemeClr val="tx1"/>
                </a:solidFill>
                <a:latin typeface="Constantia" panose="02030602050306030303" pitchFamily="18" charset="0"/>
              </a:rPr>
              <a:t>Неспособность подростка самостоятельно справиться с зависимостью.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45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im0-tub-ru.yandex.net/i?id=33717239704f48f21014cd3b975365ea&amp;ref=rim&amp;n=33&amp;w=150&amp;h=15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3071810"/>
            <a:ext cx="2285984" cy="2285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965" y="222195"/>
            <a:ext cx="8229600" cy="1068935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Дополнительные факторы риска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anose="0203060205030603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6260" y="1291131"/>
            <a:ext cx="8382305" cy="4733854"/>
          </a:xfrm>
        </p:spPr>
        <p:txBody>
          <a:bodyPr>
            <a:normAutofit fontScale="92500" lnSpcReduction="20000"/>
          </a:bodyPr>
          <a:lstStyle/>
          <a:p>
            <a:pPr lvl="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chemeClr val="tx1"/>
                </a:solidFill>
                <a:latin typeface="Constantia" panose="02030602050306030303" pitchFamily="18" charset="0"/>
              </a:rPr>
              <a:t>Желание быть особенным, выделяться из </a:t>
            </a:r>
            <a:r>
              <a:rPr lang="ru-RU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серой</a:t>
            </a:r>
          </a:p>
          <a:p>
            <a:pPr marL="0" lvl="0" indent="0">
              <a:buNone/>
            </a:pPr>
            <a:r>
              <a:rPr lang="ru-RU" b="1" dirty="0">
                <a:solidFill>
                  <a:schemeClr val="tx1"/>
                </a:solidFill>
                <a:latin typeface="Constantia" panose="02030602050306030303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   </a:t>
            </a:r>
            <a:r>
              <a:rPr lang="ru-RU" b="1" dirty="0">
                <a:solidFill>
                  <a:schemeClr val="tx1"/>
                </a:solidFill>
                <a:latin typeface="Constantia" panose="02030602050306030303" pitchFamily="18" charset="0"/>
              </a:rPr>
              <a:t>массы обывателей.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chemeClr val="tx1"/>
                </a:solidFill>
                <a:latin typeface="Constantia" panose="02030602050306030303" pitchFamily="18" charset="0"/>
              </a:rPr>
              <a:t>Азартность, стремление к острым ощущениям.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chemeClr val="tx1"/>
                </a:solidFill>
                <a:latin typeface="Constantia" panose="02030602050306030303" pitchFamily="18" charset="0"/>
              </a:rPr>
              <a:t>Незрелость личности.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chemeClr val="tx1"/>
                </a:solidFill>
                <a:latin typeface="Constantia" panose="02030602050306030303" pitchFamily="18" charset="0"/>
              </a:rPr>
              <a:t>Низкая психологическая устойчивость или </a:t>
            </a:r>
            <a:endParaRPr lang="ru-RU" b="1" dirty="0" smtClean="0">
              <a:solidFill>
                <a:schemeClr val="tx1"/>
              </a:solidFill>
              <a:latin typeface="Constantia" panose="02030602050306030303" pitchFamily="18" charset="0"/>
            </a:endParaRPr>
          </a:p>
          <a:p>
            <a:pPr marL="0" lvl="0" indent="0">
              <a:buNone/>
            </a:pPr>
            <a:r>
              <a:rPr lang="ru-RU" b="1" dirty="0">
                <a:solidFill>
                  <a:schemeClr val="tx1"/>
                </a:solidFill>
                <a:latin typeface="Constantia" panose="02030602050306030303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    душевная </a:t>
            </a:r>
            <a:r>
              <a:rPr lang="ru-RU" b="1" dirty="0">
                <a:solidFill>
                  <a:schemeClr val="tx1"/>
                </a:solidFill>
                <a:latin typeface="Constantia" panose="02030602050306030303" pitchFamily="18" charset="0"/>
              </a:rPr>
              <a:t>незрелость.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chemeClr val="tx1"/>
                </a:solidFill>
                <a:latin typeface="Constantia" panose="02030602050306030303" pitchFamily="18" charset="0"/>
              </a:rPr>
              <a:t>Трудности с самоидентификацией и </a:t>
            </a:r>
            <a:endParaRPr lang="ru-RU" b="1" dirty="0" smtClean="0">
              <a:solidFill>
                <a:schemeClr val="tx1"/>
              </a:solidFill>
              <a:latin typeface="Constantia" panose="02030602050306030303" pitchFamily="18" charset="0"/>
            </a:endParaRPr>
          </a:p>
          <a:p>
            <a:pPr marL="0" lvl="0" indent="0">
              <a:buNone/>
            </a:pPr>
            <a:r>
              <a:rPr lang="ru-RU" b="1" dirty="0">
                <a:solidFill>
                  <a:schemeClr val="tx1"/>
                </a:solidFill>
                <a:latin typeface="Constantia" panose="02030602050306030303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   самовыражением</a:t>
            </a:r>
            <a:r>
              <a:rPr lang="ru-RU" b="1" dirty="0">
                <a:solidFill>
                  <a:schemeClr val="tx1"/>
                </a:solidFill>
                <a:latin typeface="Constantia" panose="02030602050306030303" pitchFamily="18" charset="0"/>
              </a:rPr>
              <a:t>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chemeClr val="tx1"/>
                </a:solidFill>
                <a:latin typeface="Constantia" panose="02030602050306030303" pitchFamily="18" charset="0"/>
              </a:rPr>
              <a:t>Чувство одиночества, беззащитности.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chemeClr val="tx1"/>
                </a:solidFill>
                <a:latin typeface="Constantia" panose="02030602050306030303" pitchFamily="18" charset="0"/>
              </a:rPr>
              <a:t>Восприятие своих житейских </a:t>
            </a:r>
            <a:r>
              <a:rPr lang="ru-RU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обстоятельств </a:t>
            </a:r>
            <a:r>
              <a:rPr lang="ru-RU" b="1" dirty="0">
                <a:solidFill>
                  <a:schemeClr val="tx1"/>
                </a:solidFill>
                <a:latin typeface="Constantia" panose="02030602050306030303" pitchFamily="18" charset="0"/>
              </a:rPr>
              <a:t>как трудных.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chemeClr val="tx1"/>
                </a:solidFill>
                <a:latin typeface="Constantia" panose="02030602050306030303" pitchFamily="18" charset="0"/>
              </a:rPr>
              <a:t>Эмоциональная скудность.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255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s://im0-tub-ru.yandex.net/i?id=d91981cb04a7694d6dfc18a957029f97&amp;ref=rim&amp;n=33&amp;w=200&amp;h=15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1357298"/>
            <a:ext cx="3190897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2196"/>
            <a:ext cx="8229600" cy="119544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Профилактика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anose="0203060205030603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96261" y="1291130"/>
            <a:ext cx="3817623" cy="305410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0000"/>
              </a:lnSpc>
              <a:buNone/>
            </a:pPr>
            <a:r>
              <a:rPr lang="ru-RU" b="1" dirty="0">
                <a:solidFill>
                  <a:srgbClr val="00B050"/>
                </a:solidFill>
                <a:latin typeface="Constantia" panose="02030602050306030303" pitchFamily="18" charset="0"/>
              </a:rPr>
              <a:t>Факторы риска </a:t>
            </a:r>
            <a:r>
              <a:rPr lang="ru-RU" b="1" dirty="0" smtClean="0">
                <a:solidFill>
                  <a:srgbClr val="00B050"/>
                </a:solidFill>
                <a:latin typeface="Constantia" panose="02030602050306030303" pitchFamily="18" charset="0"/>
              </a:rPr>
              <a:t>–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ru-RU" b="1" dirty="0" smtClean="0">
                <a:latin typeface="Constantia" panose="02030602050306030303" pitchFamily="18" charset="0"/>
              </a:rPr>
              <a:t>это </a:t>
            </a:r>
            <a:r>
              <a:rPr lang="ru-RU" b="1" dirty="0">
                <a:latin typeface="Constantia" panose="02030602050306030303" pitchFamily="18" charset="0"/>
              </a:rPr>
              <a:t>условия, предрасполагающие к формированию </a:t>
            </a:r>
            <a:r>
              <a:rPr lang="ru-RU" b="1" dirty="0" err="1">
                <a:latin typeface="Constantia" panose="02030602050306030303" pitchFamily="18" charset="0"/>
              </a:rPr>
              <a:t>девиантного</a:t>
            </a:r>
            <a:r>
              <a:rPr lang="ru-RU" b="1" dirty="0">
                <a:latin typeface="Constantia" panose="02030602050306030303" pitchFamily="18" charset="0"/>
              </a:rPr>
              <a:t> поведения.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82821" y="1291130"/>
            <a:ext cx="3664920" cy="33595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00B050"/>
                </a:solidFill>
                <a:latin typeface="Constantia" panose="02030602050306030303" pitchFamily="18" charset="0"/>
              </a:rPr>
              <a:t>Факторы защиты </a:t>
            </a:r>
            <a:r>
              <a:rPr lang="ru-RU" b="1" dirty="0" smtClean="0">
                <a:solidFill>
                  <a:srgbClr val="00B050"/>
                </a:solidFill>
                <a:latin typeface="Constantia" panose="02030602050306030303" pitchFamily="18" charset="0"/>
              </a:rPr>
              <a:t> - </a:t>
            </a:r>
          </a:p>
          <a:p>
            <a:pPr marL="0" indent="0" algn="ctr">
              <a:buNone/>
            </a:pPr>
            <a:r>
              <a:rPr lang="ru-RU" b="1" dirty="0" smtClean="0">
                <a:latin typeface="Constantia" panose="02030602050306030303" pitchFamily="18" charset="0"/>
              </a:rPr>
              <a:t>это </a:t>
            </a:r>
            <a:r>
              <a:rPr lang="ru-RU" b="1" dirty="0">
                <a:latin typeface="Constantia" panose="02030602050306030303" pitchFamily="18" charset="0"/>
              </a:rPr>
              <a:t>условия, препятствующие </a:t>
            </a:r>
            <a:endParaRPr lang="ru-RU" b="1" dirty="0" smtClean="0">
              <a:latin typeface="Constantia" panose="02030602050306030303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latin typeface="Constantia" panose="02030602050306030303" pitchFamily="18" charset="0"/>
              </a:rPr>
              <a:t>формированию</a:t>
            </a:r>
          </a:p>
          <a:p>
            <a:pPr marL="0" indent="0" algn="ctr">
              <a:buNone/>
            </a:pPr>
            <a:r>
              <a:rPr lang="ru-RU" b="1" dirty="0" smtClean="0">
                <a:latin typeface="Constantia" panose="02030602050306030303" pitchFamily="18" charset="0"/>
              </a:rPr>
              <a:t> </a:t>
            </a:r>
            <a:r>
              <a:rPr lang="ru-RU" b="1" dirty="0" err="1" smtClean="0">
                <a:latin typeface="Constantia" panose="02030602050306030303" pitchFamily="18" charset="0"/>
              </a:rPr>
              <a:t>девиантного</a:t>
            </a:r>
            <a:endParaRPr lang="ru-RU" b="1" dirty="0" smtClean="0">
              <a:latin typeface="Constantia" panose="02030602050306030303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latin typeface="Constantia" panose="02030602050306030303" pitchFamily="18" charset="0"/>
              </a:rPr>
              <a:t> поведения.</a:t>
            </a:r>
            <a:endParaRPr lang="ru-RU" b="1" dirty="0">
              <a:latin typeface="Constantia" panose="02030602050306030303" pitchFamily="18" charset="0"/>
            </a:endParaRP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6261" y="4345230"/>
            <a:ext cx="85514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Constantia" panose="02030602050306030303" pitchFamily="18" charset="0"/>
              </a:rPr>
              <a:t>Среди социальных факторов защиты в профилактике девиаций основное внимание следует </a:t>
            </a:r>
            <a:r>
              <a:rPr lang="ru-RU" sz="2400" b="1" dirty="0" err="1" smtClean="0">
                <a:latin typeface="Constantia" panose="02030602050306030303" pitchFamily="18" charset="0"/>
              </a:rPr>
              <a:t>сконцентриро-вать</a:t>
            </a:r>
            <a:r>
              <a:rPr lang="ru-RU" sz="2400" b="1" dirty="0" smtClean="0">
                <a:latin typeface="Constantia" panose="02030602050306030303" pitchFamily="18" charset="0"/>
              </a:rPr>
              <a:t> </a:t>
            </a:r>
            <a:r>
              <a:rPr lang="ru-RU" sz="2400" b="1" dirty="0">
                <a:latin typeface="Constantia" panose="02030602050306030303" pitchFamily="18" charset="0"/>
              </a:rPr>
              <a:t>на усилении потенциала таких институтов социализации детей и подростков, </a:t>
            </a:r>
            <a:r>
              <a:rPr lang="ru-RU" sz="2400" b="1" dirty="0" smtClean="0">
                <a:latin typeface="Constantia" panose="02030602050306030303" pitchFamily="18" charset="0"/>
              </a:rPr>
              <a:t>как</a:t>
            </a:r>
          </a:p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 </a:t>
            </a:r>
            <a:r>
              <a:rPr lang="ru-RU" sz="2400" b="1" dirty="0">
                <a:solidFill>
                  <a:srgbClr val="00B050"/>
                </a:solidFill>
                <a:latin typeface="Constantia" panose="02030602050306030303" pitchFamily="18" charset="0"/>
              </a:rPr>
              <a:t>семья, школа, группа сверстников, Интернет.</a:t>
            </a:r>
          </a:p>
        </p:txBody>
      </p:sp>
    </p:spTree>
    <p:extLst>
      <p:ext uri="{BB962C8B-B14F-4D97-AF65-F5344CB8AC3E}">
        <p14:creationId xmlns:p14="http://schemas.microsoft.com/office/powerpoint/2010/main" val="300055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s://im0-tub-ru.yandex.net/i?id=d91981cb04a7694d6dfc18a957029f97&amp;ref=rim&amp;n=33&amp;w=200&amp;h=15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928670"/>
            <a:ext cx="3190897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2196"/>
            <a:ext cx="8229600" cy="76352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Стратегии профилактики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anose="0203060205030603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96260" y="1291130"/>
            <a:ext cx="3970330" cy="519197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00B050"/>
                </a:solidFill>
                <a:latin typeface="Constantia" panose="02030602050306030303" pitchFamily="18" charset="0"/>
              </a:rPr>
              <a:t>Негативная</a:t>
            </a:r>
          </a:p>
          <a:p>
            <a:pPr marL="0" indent="0" algn="ctr">
              <a:buNone/>
            </a:pPr>
            <a:r>
              <a:rPr lang="ru-RU" sz="4000" b="1" dirty="0">
                <a:latin typeface="Constantia" panose="02030602050306030303" pitchFamily="18" charset="0"/>
              </a:rPr>
              <a:t> </a:t>
            </a:r>
            <a:r>
              <a:rPr lang="ru-RU" sz="3400" b="1" dirty="0">
                <a:latin typeface="Constantia" panose="02030602050306030303" pitchFamily="18" charset="0"/>
              </a:rPr>
              <a:t>формирование </a:t>
            </a:r>
            <a:r>
              <a:rPr lang="ru-RU" sz="3400" b="1" dirty="0" smtClean="0">
                <a:latin typeface="Constantia" panose="02030602050306030303" pitchFamily="18" charset="0"/>
              </a:rPr>
              <a:t>у</a:t>
            </a:r>
          </a:p>
          <a:p>
            <a:pPr marL="0" indent="0" algn="ctr">
              <a:buNone/>
            </a:pPr>
            <a:r>
              <a:rPr lang="ru-RU" sz="3400" b="1" dirty="0" smtClean="0">
                <a:latin typeface="Constantia" panose="02030602050306030303" pitchFamily="18" charset="0"/>
              </a:rPr>
              <a:t> </a:t>
            </a:r>
            <a:r>
              <a:rPr lang="ru-RU" sz="3400" b="1" dirty="0">
                <a:latin typeface="Constantia" panose="02030602050306030303" pitchFamily="18" charset="0"/>
              </a:rPr>
              <a:t>школьников </a:t>
            </a:r>
            <a:endParaRPr lang="ru-RU" sz="3400" b="1" dirty="0" smtClean="0">
              <a:latin typeface="Constantia" panose="02030602050306030303" pitchFamily="18" charset="0"/>
            </a:endParaRPr>
          </a:p>
          <a:p>
            <a:pPr marL="0" indent="0" algn="ctr">
              <a:buNone/>
            </a:pPr>
            <a:r>
              <a:rPr lang="ru-RU" sz="3400" b="1" dirty="0" smtClean="0">
                <a:latin typeface="Constantia" panose="02030602050306030303" pitchFamily="18" charset="0"/>
              </a:rPr>
              <a:t>представления о</a:t>
            </a:r>
          </a:p>
          <a:p>
            <a:pPr marL="0" indent="0" algn="ctr">
              <a:buNone/>
            </a:pPr>
            <a:r>
              <a:rPr lang="ru-RU" sz="3400" b="1" dirty="0" smtClean="0">
                <a:latin typeface="Constantia" panose="02030602050306030303" pitchFamily="18" charset="0"/>
              </a:rPr>
              <a:t> </a:t>
            </a:r>
            <a:r>
              <a:rPr lang="ru-RU" sz="3400" b="1" dirty="0">
                <a:latin typeface="Constantia" panose="02030602050306030303" pitchFamily="18" charset="0"/>
              </a:rPr>
              <a:t>риске, связанном с </a:t>
            </a:r>
            <a:endParaRPr lang="ru-RU" sz="3400" b="1" dirty="0" smtClean="0">
              <a:latin typeface="Constantia" panose="02030602050306030303" pitchFamily="18" charset="0"/>
            </a:endParaRPr>
          </a:p>
          <a:p>
            <a:pPr marL="0" indent="0" algn="ctr">
              <a:buNone/>
            </a:pPr>
            <a:r>
              <a:rPr lang="ru-RU" sz="3400" b="1" dirty="0" smtClean="0">
                <a:latin typeface="Constantia" panose="02030602050306030303" pitchFamily="18" charset="0"/>
              </a:rPr>
              <a:t>употреблением </a:t>
            </a:r>
            <a:r>
              <a:rPr lang="ru-RU" sz="3400" b="1" dirty="0">
                <a:latin typeface="Constantia" panose="02030602050306030303" pitchFamily="18" charset="0"/>
              </a:rPr>
              <a:t>ПАВ, </a:t>
            </a:r>
            <a:endParaRPr lang="ru-RU" sz="3400" b="1" dirty="0" smtClean="0">
              <a:latin typeface="Constantia" panose="02030602050306030303" pitchFamily="18" charset="0"/>
            </a:endParaRPr>
          </a:p>
          <a:p>
            <a:pPr marL="0" indent="0" algn="ctr">
              <a:buNone/>
            </a:pPr>
            <a:r>
              <a:rPr lang="ru-RU" sz="3400" b="1" dirty="0" smtClean="0">
                <a:latin typeface="Constantia" panose="02030602050306030303" pitchFamily="18" charset="0"/>
              </a:rPr>
              <a:t>и </a:t>
            </a:r>
            <a:r>
              <a:rPr lang="ru-RU" sz="3400" b="1" dirty="0">
                <a:latin typeface="Constantia" panose="02030602050306030303" pitchFamily="18" charset="0"/>
              </a:rPr>
              <a:t>тем самым </a:t>
            </a:r>
            <a:endParaRPr lang="ru-RU" sz="3400" b="1" dirty="0" smtClean="0">
              <a:latin typeface="Constantia" panose="02030602050306030303" pitchFamily="18" charset="0"/>
            </a:endParaRPr>
          </a:p>
          <a:p>
            <a:pPr marL="0" indent="0" algn="ctr">
              <a:buNone/>
            </a:pPr>
            <a:r>
              <a:rPr lang="ru-RU" sz="3400" b="1" dirty="0" smtClean="0">
                <a:latin typeface="Constantia" panose="02030602050306030303" pitchFamily="18" charset="0"/>
              </a:rPr>
              <a:t>создание </a:t>
            </a:r>
          </a:p>
          <a:p>
            <a:pPr marL="0" indent="0" algn="ctr">
              <a:buNone/>
            </a:pPr>
            <a:r>
              <a:rPr lang="ru-RU" sz="3400" b="1" dirty="0" smtClean="0">
                <a:latin typeface="Constantia" panose="02030602050306030303" pitchFamily="18" charset="0"/>
              </a:rPr>
              <a:t>отрицательных </a:t>
            </a:r>
          </a:p>
          <a:p>
            <a:pPr marL="0" indent="0" algn="ctr">
              <a:buNone/>
            </a:pPr>
            <a:r>
              <a:rPr lang="ru-RU" sz="3400" b="1" dirty="0" smtClean="0">
                <a:latin typeface="Constantia" panose="02030602050306030303" pitchFamily="18" charset="0"/>
              </a:rPr>
              <a:t>установок </a:t>
            </a:r>
            <a:r>
              <a:rPr lang="ru-RU" sz="3400" b="1" dirty="0">
                <a:latin typeface="Constantia" panose="02030602050306030303" pitchFamily="18" charset="0"/>
              </a:rPr>
              <a:t>по </a:t>
            </a:r>
            <a:endParaRPr lang="ru-RU" sz="3400" b="1" dirty="0" smtClean="0">
              <a:latin typeface="Constantia" panose="02030602050306030303" pitchFamily="18" charset="0"/>
            </a:endParaRPr>
          </a:p>
          <a:p>
            <a:pPr marL="0" indent="0" algn="ctr">
              <a:buNone/>
            </a:pPr>
            <a:r>
              <a:rPr lang="ru-RU" sz="3400" b="1" dirty="0" smtClean="0">
                <a:latin typeface="Constantia" panose="02030602050306030303" pitchFamily="18" charset="0"/>
              </a:rPr>
              <a:t>отношению </a:t>
            </a:r>
            <a:r>
              <a:rPr lang="ru-RU" sz="3400" b="1" dirty="0">
                <a:latin typeface="Constantia" panose="02030602050306030303" pitchFamily="18" charset="0"/>
              </a:rPr>
              <a:t>к </a:t>
            </a:r>
            <a:r>
              <a:rPr lang="ru-RU" sz="3400" b="1" dirty="0" smtClean="0">
                <a:latin typeface="Constantia" panose="02030602050306030303" pitchFamily="18" charset="0"/>
              </a:rPr>
              <a:t>ним</a:t>
            </a:r>
            <a:endParaRPr lang="ru-RU" sz="3400" b="1" dirty="0">
              <a:latin typeface="Constantia" panose="02030602050306030303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1" y="1291131"/>
            <a:ext cx="4428444" cy="4886559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00B050"/>
                </a:solidFill>
                <a:latin typeface="Constantia" panose="02030602050306030303" pitchFamily="18" charset="0"/>
              </a:rPr>
              <a:t>Позитивная </a:t>
            </a:r>
          </a:p>
          <a:p>
            <a:pPr marL="0" indent="0" algn="ctr">
              <a:buNone/>
            </a:pPr>
            <a:r>
              <a:rPr lang="ru-RU" sz="3400" b="1" dirty="0" smtClean="0">
                <a:latin typeface="Constantia" panose="02030602050306030303" pitchFamily="18" charset="0"/>
              </a:rPr>
              <a:t>ориентация </a:t>
            </a:r>
            <a:r>
              <a:rPr lang="ru-RU" sz="3400" b="1" dirty="0">
                <a:latin typeface="Constantia" panose="02030602050306030303" pitchFamily="18" charset="0"/>
              </a:rPr>
              <a:t>не на </a:t>
            </a:r>
            <a:endParaRPr lang="ru-RU" sz="3400" b="1" dirty="0" smtClean="0">
              <a:latin typeface="Constantia" panose="02030602050306030303" pitchFamily="18" charset="0"/>
            </a:endParaRPr>
          </a:p>
          <a:p>
            <a:pPr marL="0" indent="0" algn="ctr">
              <a:buNone/>
            </a:pPr>
            <a:r>
              <a:rPr lang="ru-RU" sz="3400" b="1" dirty="0" smtClean="0">
                <a:latin typeface="Constantia" panose="02030602050306030303" pitchFamily="18" charset="0"/>
              </a:rPr>
              <a:t>проблему </a:t>
            </a:r>
            <a:r>
              <a:rPr lang="ru-RU" sz="3400" b="1" dirty="0">
                <a:latin typeface="Constantia" panose="02030602050306030303" pitchFamily="18" charset="0"/>
              </a:rPr>
              <a:t>и ее </a:t>
            </a:r>
            <a:endParaRPr lang="ru-RU" sz="3400" b="1" dirty="0" smtClean="0">
              <a:latin typeface="Constantia" panose="02030602050306030303" pitchFamily="18" charset="0"/>
            </a:endParaRPr>
          </a:p>
          <a:p>
            <a:pPr marL="0" indent="0" algn="ctr">
              <a:buNone/>
            </a:pPr>
            <a:r>
              <a:rPr lang="ru-RU" sz="3400" b="1" dirty="0" smtClean="0">
                <a:latin typeface="Constantia" panose="02030602050306030303" pitchFamily="18" charset="0"/>
              </a:rPr>
              <a:t>последствия</a:t>
            </a:r>
            <a:r>
              <a:rPr lang="ru-RU" sz="3400" b="1" dirty="0">
                <a:latin typeface="Constantia" panose="02030602050306030303" pitchFamily="18" charset="0"/>
              </a:rPr>
              <a:t>, а на </a:t>
            </a:r>
            <a:endParaRPr lang="ru-RU" sz="3400" b="1" dirty="0" smtClean="0">
              <a:latin typeface="Constantia" panose="02030602050306030303" pitchFamily="18" charset="0"/>
            </a:endParaRPr>
          </a:p>
          <a:p>
            <a:pPr marL="0" indent="0" algn="ctr">
              <a:buNone/>
            </a:pPr>
            <a:r>
              <a:rPr lang="ru-RU" sz="3400" b="1" dirty="0" smtClean="0">
                <a:latin typeface="Constantia" panose="02030602050306030303" pitchFamily="18" charset="0"/>
              </a:rPr>
              <a:t>создание положительной</a:t>
            </a:r>
          </a:p>
          <a:p>
            <a:pPr marL="0" indent="0" algn="ctr">
              <a:buNone/>
            </a:pPr>
            <a:r>
              <a:rPr lang="ru-RU" sz="3400" b="1" dirty="0" smtClean="0">
                <a:latin typeface="Constantia" panose="02030602050306030303" pitchFamily="18" charset="0"/>
              </a:rPr>
              <a:t> </a:t>
            </a:r>
            <a:r>
              <a:rPr lang="ru-RU" sz="3400" b="1" dirty="0">
                <a:latin typeface="Constantia" panose="02030602050306030303" pitchFamily="18" charset="0"/>
              </a:rPr>
              <a:t>атмосферы,  перспективы </a:t>
            </a:r>
            <a:r>
              <a:rPr lang="ru-RU" sz="3400" b="1" dirty="0" smtClean="0">
                <a:latin typeface="Constantia" panose="02030602050306030303" pitchFamily="18" charset="0"/>
              </a:rPr>
              <a:t>здорового</a:t>
            </a:r>
          </a:p>
          <a:p>
            <a:pPr marL="0" indent="0" algn="ctr">
              <a:buNone/>
            </a:pPr>
            <a:r>
              <a:rPr lang="ru-RU" sz="3400" b="1" dirty="0" smtClean="0">
                <a:latin typeface="Constantia" panose="02030602050306030303" pitchFamily="18" charset="0"/>
              </a:rPr>
              <a:t> </a:t>
            </a:r>
            <a:r>
              <a:rPr lang="ru-RU" sz="3400" b="1" dirty="0">
                <a:latin typeface="Constantia" panose="02030602050306030303" pitchFamily="18" charset="0"/>
              </a:rPr>
              <a:t>стиля жизни,  </a:t>
            </a:r>
            <a:r>
              <a:rPr lang="ru-RU" sz="3400" b="1" dirty="0" smtClean="0">
                <a:latin typeface="Constantia" panose="02030602050306030303" pitchFamily="18" charset="0"/>
              </a:rPr>
              <a:t>раскрытие</a:t>
            </a:r>
          </a:p>
          <a:p>
            <a:pPr marL="0" indent="0" algn="ctr">
              <a:buNone/>
            </a:pPr>
            <a:r>
              <a:rPr lang="ru-RU" sz="3400" b="1" dirty="0" smtClean="0">
                <a:latin typeface="Constantia" panose="02030602050306030303" pitchFamily="18" charset="0"/>
              </a:rPr>
              <a:t> </a:t>
            </a:r>
            <a:r>
              <a:rPr lang="ru-RU" sz="3400" b="1" dirty="0">
                <a:latin typeface="Constantia" panose="02030602050306030303" pitchFamily="18" charset="0"/>
              </a:rPr>
              <a:t>ресурсов личности</a:t>
            </a:r>
            <a:r>
              <a:rPr lang="ru-RU" sz="3400" b="1" dirty="0" smtClean="0">
                <a:latin typeface="Constantia" panose="02030602050306030303" pitchFamily="18" charset="0"/>
              </a:rPr>
              <a:t>, </a:t>
            </a:r>
          </a:p>
          <a:p>
            <a:pPr marL="0" indent="0" algn="ctr">
              <a:buNone/>
            </a:pPr>
            <a:r>
              <a:rPr lang="ru-RU" sz="3400" b="1" dirty="0" smtClean="0">
                <a:latin typeface="Constantia" panose="02030602050306030303" pitchFamily="18" charset="0"/>
              </a:rPr>
              <a:t>поддержку </a:t>
            </a:r>
            <a:r>
              <a:rPr lang="ru-RU" sz="3400" b="1" dirty="0">
                <a:latin typeface="Constantia" panose="02030602050306030303" pitchFamily="18" charset="0"/>
              </a:rPr>
              <a:t>и помощь </a:t>
            </a:r>
            <a:r>
              <a:rPr lang="ru-RU" sz="3400" b="1" dirty="0" smtClean="0">
                <a:latin typeface="Constantia" panose="02030602050306030303" pitchFamily="18" charset="0"/>
              </a:rPr>
              <a:t>в </a:t>
            </a:r>
          </a:p>
          <a:p>
            <a:pPr marL="0" indent="0" algn="ctr">
              <a:buNone/>
            </a:pPr>
            <a:r>
              <a:rPr lang="ru-RU" sz="3400" b="1" dirty="0" smtClean="0">
                <a:latin typeface="Constantia" panose="02030602050306030303" pitchFamily="18" charset="0"/>
              </a:rPr>
              <a:t>самореализации </a:t>
            </a:r>
          </a:p>
          <a:p>
            <a:pPr marL="0" indent="0" algn="ctr">
              <a:buNone/>
            </a:pPr>
            <a:r>
              <a:rPr lang="ru-RU" sz="3400" b="1" dirty="0" smtClean="0">
                <a:latin typeface="Constantia" panose="02030602050306030303" pitchFamily="18" charset="0"/>
              </a:rPr>
              <a:t>подростка</a:t>
            </a:r>
            <a:endParaRPr lang="ru-RU" sz="3400" b="1" dirty="0">
              <a:latin typeface="Constantia" panose="02030602050306030303" pitchFamily="18" charset="0"/>
            </a:endParaRPr>
          </a:p>
          <a:p>
            <a:pPr algn="ctr"/>
            <a:endParaRPr lang="ru-RU" sz="40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9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2291</TotalTime>
  <Words>530</Words>
  <Application>Microsoft Office PowerPoint</Application>
  <PresentationFormat>Экран (4:3)</PresentationFormat>
  <Paragraphs>127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Office Theme</vt:lpstr>
      <vt:lpstr>«Нарушение здорового образа жизни и аддиктивное поведение учащихся»</vt:lpstr>
      <vt:lpstr>Аддиктивное поведение </vt:lpstr>
      <vt:lpstr>Наиболее социально опасные формы аддиктивного поведения</vt:lpstr>
      <vt:lpstr>Особенности личности, провоцирующие аддиктивное поведение подростков</vt:lpstr>
      <vt:lpstr>Кто же склонен к аддикциям?</vt:lpstr>
      <vt:lpstr>Факторы, провоцирующие аддиктивное поведение</vt:lpstr>
      <vt:lpstr>Дополнительные факторы риска</vt:lpstr>
      <vt:lpstr>Профилактика</vt:lpstr>
      <vt:lpstr>Стратегии профилактики</vt:lpstr>
      <vt:lpstr>Типичные ошибки,  которые допускают педагоги при организации работы по профилактике отклоняющегося поведения</vt:lpstr>
      <vt:lpstr>Адресность профилактической работы</vt:lpstr>
      <vt:lpstr>Ток-шоу «Право выбора.  Курить или не курить?» </vt:lpstr>
      <vt:lpstr>Конференция  «Увлечение пивом – нездоровый выбор» </vt:lpstr>
      <vt:lpstr>Театрализованное представление  «Жизни – ДА! Наркотикам – НЕТ!»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Admin</cp:lastModifiedBy>
  <cp:revision>120</cp:revision>
  <dcterms:created xsi:type="dcterms:W3CDTF">2013-08-21T19:17:07Z</dcterms:created>
  <dcterms:modified xsi:type="dcterms:W3CDTF">2021-05-28T06:46:38Z</dcterms:modified>
</cp:coreProperties>
</file>