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67" r:id="rId5"/>
    <p:sldId id="283" r:id="rId6"/>
    <p:sldId id="279" r:id="rId7"/>
    <p:sldId id="280" r:id="rId8"/>
    <p:sldId id="281" r:id="rId9"/>
    <p:sldId id="284" r:id="rId10"/>
    <p:sldId id="285" r:id="rId11"/>
    <p:sldId id="286" r:id="rId12"/>
    <p:sldId id="287" r:id="rId13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71" autoAdjust="0"/>
  </p:normalViewPr>
  <p:slideViewPr>
    <p:cSldViewPr snapToGrid="0">
      <p:cViewPr>
        <p:scale>
          <a:sx n="72" d="100"/>
          <a:sy n="72" d="100"/>
        </p:scale>
        <p:origin x="-534" y="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0BC3F-D07D-44CA-904C-BEBC25998026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4" csCatId="colorful" phldr="1"/>
      <dgm:spPr/>
      <dgm:t>
        <a:bodyPr rtlCol="0"/>
        <a:lstStyle/>
        <a:p>
          <a:pPr rtl="0"/>
          <a:endParaRPr lang="en-US"/>
        </a:p>
      </dgm:t>
    </dgm:pt>
    <dgm:pt modelId="{67CD49CF-0A4E-4149-BC6A-86949E6A056A}">
      <dgm:prSet/>
      <dgm:spPr/>
      <dgm:t>
        <a:bodyPr rtlCol="0"/>
        <a:lstStyle/>
        <a:p>
          <a:pPr rtl="0">
            <a:defRPr cap="all"/>
          </a:pPr>
          <a:endParaRPr lang="ru-RU" noProof="1"/>
        </a:p>
      </dgm:t>
    </dgm:pt>
    <dgm:pt modelId="{673EDA48-8C2A-405A-8187-E6A983B02E86}" type="parTrans" cxnId="{5680A39A-920B-4365-80F2-83C52929D876}">
      <dgm:prSet/>
      <dgm:spPr/>
      <dgm:t>
        <a:bodyPr rtlCol="0"/>
        <a:lstStyle/>
        <a:p>
          <a:pPr rtl="0"/>
          <a:endParaRPr lang="ru-RU" noProof="1"/>
        </a:p>
      </dgm:t>
    </dgm:pt>
    <dgm:pt modelId="{A8488D65-9B06-4B08-BC65-DD5346B292EE}" type="sibTrans" cxnId="{5680A39A-920B-4365-80F2-83C52929D876}">
      <dgm:prSet phldrT="01" phldr="0"/>
      <dgm:spPr/>
      <dgm:t>
        <a:bodyPr rtlCol="0"/>
        <a:lstStyle/>
        <a:p>
          <a:pPr rtl="0"/>
          <a:endParaRPr lang="ru-RU" noProof="1"/>
        </a:p>
      </dgm:t>
    </dgm:pt>
    <dgm:pt modelId="{BF412DC1-95AF-4370-8326-2F5720422AB4}">
      <dgm:prSet/>
      <dgm:spPr/>
      <dgm:t>
        <a:bodyPr rtlCol="0"/>
        <a:lstStyle/>
        <a:p>
          <a:pPr rtl="0">
            <a:defRPr cap="all"/>
          </a:pPr>
          <a:endParaRPr lang="ru-RU" noProof="1"/>
        </a:p>
      </dgm:t>
    </dgm:pt>
    <dgm:pt modelId="{7726A109-59B3-4074-A356-6E934AE369BB}" type="parTrans" cxnId="{96DB3E12-5693-4899-AD86-F8BDB56B9A4A}">
      <dgm:prSet/>
      <dgm:spPr/>
      <dgm:t>
        <a:bodyPr rtlCol="0"/>
        <a:lstStyle/>
        <a:p>
          <a:pPr rtl="0"/>
          <a:endParaRPr lang="ru-RU" noProof="1"/>
        </a:p>
      </dgm:t>
    </dgm:pt>
    <dgm:pt modelId="{9ACE5761-F87D-49DC-B711-AB58FF5A397F}" type="sibTrans" cxnId="{96DB3E12-5693-4899-AD86-F8BDB56B9A4A}">
      <dgm:prSet phldrT="02" phldr="0"/>
      <dgm:spPr/>
      <dgm:t>
        <a:bodyPr rtlCol="0"/>
        <a:lstStyle/>
        <a:p>
          <a:pPr rtl="0"/>
          <a:endParaRPr lang="ru-RU" noProof="1"/>
        </a:p>
      </dgm:t>
    </dgm:pt>
    <dgm:pt modelId="{F18B4EE3-2A45-4F35-B4D3-054023A2EB8A}">
      <dgm:prSet/>
      <dgm:spPr/>
      <dgm:t>
        <a:bodyPr rtlCol="0"/>
        <a:lstStyle/>
        <a:p>
          <a:pPr rtl="0">
            <a:defRPr cap="all"/>
          </a:pPr>
          <a:endParaRPr lang="ru-RU" noProof="1"/>
        </a:p>
      </dgm:t>
    </dgm:pt>
    <dgm:pt modelId="{842D9145-7E45-4BD3-844C-A0B470C5F7F1}" type="parTrans" cxnId="{5EA1183A-E4C6-4CDC-B1D0-ABB9ABFE185E}">
      <dgm:prSet/>
      <dgm:spPr/>
      <dgm:t>
        <a:bodyPr rtlCol="0"/>
        <a:lstStyle/>
        <a:p>
          <a:pPr rtl="0"/>
          <a:endParaRPr lang="ru-RU" noProof="1"/>
        </a:p>
      </dgm:t>
    </dgm:pt>
    <dgm:pt modelId="{491A9B3E-2CE5-4F91-8578-CEEC120F9B78}" type="sibTrans" cxnId="{5EA1183A-E4C6-4CDC-B1D0-ABB9ABFE185E}">
      <dgm:prSet phldrT="03" phldr="0"/>
      <dgm:spPr/>
      <dgm:t>
        <a:bodyPr rtlCol="0"/>
        <a:lstStyle/>
        <a:p>
          <a:pPr rtl="0"/>
          <a:endParaRPr lang="ru-RU" noProof="1"/>
        </a:p>
      </dgm:t>
    </dgm:pt>
    <dgm:pt modelId="{CBEA8E21-457C-4653-8CDF-D0B4D10C8BCA}" type="pres">
      <dgm:prSet presAssocID="{46B0BC3F-D07D-44CA-904C-BEBC25998026}" presName="Name0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9D1268-9274-434C-82C6-541BB3AB6986}" type="pres">
      <dgm:prSet presAssocID="{67CD49CF-0A4E-4149-BC6A-86949E6A056A}" presName="compositeNode" presStyleCnt="0">
        <dgm:presLayoutVars>
          <dgm:bulletEnabled val="1"/>
        </dgm:presLayoutVars>
      </dgm:prSet>
      <dgm:spPr/>
    </dgm:pt>
    <dgm:pt modelId="{7A610D66-9960-4EDF-8319-B0A841BA4081}" type="pres">
      <dgm:prSet presAssocID="{67CD49CF-0A4E-4149-BC6A-86949E6A056A}" presName="bgRect" presStyleLbl="alignNode1" presStyleIdx="0" presStyleCnt="3" custFlipHor="1" custScaleX="66908" custScaleY="100000" custLinFactNeighborX="-16600" custLinFactNeighborY="571"/>
      <dgm:spPr/>
      <dgm:t>
        <a:bodyPr/>
        <a:lstStyle/>
        <a:p>
          <a:endParaRPr lang="ru-RU"/>
        </a:p>
      </dgm:t>
    </dgm:pt>
    <dgm:pt modelId="{103C8C5F-DAE3-4845-8AB3-2530020C6B04}" type="pres">
      <dgm:prSet presAssocID="{A8488D65-9B06-4B08-BC65-DD5346B292EE}" presName="sibTransNodeRect" presStyleLbl="align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20547-DDE1-488C-8C7F-634E7E470517}" type="pres">
      <dgm:prSet presAssocID="{67CD49CF-0A4E-4149-BC6A-86949E6A056A}" presName="nodeRect" presStyleLbl="align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EDBCA3-F689-4EE0-948A-C1AC2B222169}" type="pres">
      <dgm:prSet presAssocID="{A8488D65-9B06-4B08-BC65-DD5346B292EE}" presName="sibTrans" presStyleCnt="0"/>
      <dgm:spPr/>
    </dgm:pt>
    <dgm:pt modelId="{CC2236DC-E493-4E09-96F3-AC6097829E65}" type="pres">
      <dgm:prSet presAssocID="{BF412DC1-95AF-4370-8326-2F5720422AB4}" presName="compositeNode" presStyleCnt="0">
        <dgm:presLayoutVars>
          <dgm:bulletEnabled val="1"/>
        </dgm:presLayoutVars>
      </dgm:prSet>
      <dgm:spPr/>
    </dgm:pt>
    <dgm:pt modelId="{D84AD2EC-62A3-482A-938E-A081FC8E6543}" type="pres">
      <dgm:prSet presAssocID="{BF412DC1-95AF-4370-8326-2F5720422AB4}" presName="bgRect" presStyleLbl="alignNode1" presStyleIdx="1" presStyleCnt="3" custFlipHor="1" custScaleX="69043" custScaleY="100000" custLinFactNeighborX="-54198" custLinFactNeighborY="-6066"/>
      <dgm:spPr/>
      <dgm:t>
        <a:bodyPr/>
        <a:lstStyle/>
        <a:p>
          <a:endParaRPr lang="ru-RU"/>
        </a:p>
      </dgm:t>
    </dgm:pt>
    <dgm:pt modelId="{EA10E248-0168-4639-8C09-18086A9008DC}" type="pres">
      <dgm:prSet presAssocID="{9ACE5761-F87D-49DC-B711-AB58FF5A397F}" presName="sibTransNodeRect" presStyleLbl="align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CD769-99C7-4DAF-B83C-A0815BC68AA3}" type="pres">
      <dgm:prSet presAssocID="{BF412DC1-95AF-4370-8326-2F5720422AB4}" presName="nodeRect" presStyleLbl="align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4D43C-CE5E-4714-BB3A-29FAA18230EF}" type="pres">
      <dgm:prSet presAssocID="{9ACE5761-F87D-49DC-B711-AB58FF5A397F}" presName="sibTrans" presStyleCnt="0"/>
      <dgm:spPr/>
    </dgm:pt>
    <dgm:pt modelId="{98FAED50-CD40-4483-A520-952FDF96D896}" type="pres">
      <dgm:prSet presAssocID="{F18B4EE3-2A45-4F35-B4D3-054023A2EB8A}" presName="compositeNode" presStyleCnt="0">
        <dgm:presLayoutVars>
          <dgm:bulletEnabled val="1"/>
        </dgm:presLayoutVars>
      </dgm:prSet>
      <dgm:spPr/>
    </dgm:pt>
    <dgm:pt modelId="{14EFE57E-CD9D-41BA-8297-3618E3E89013}" type="pres">
      <dgm:prSet presAssocID="{F18B4EE3-2A45-4F35-B4D3-054023A2EB8A}" presName="bgRect" presStyleLbl="alignNode1" presStyleIdx="2" presStyleCnt="3" custScaleX="75214" custScaleY="100000" custLinFactNeighborX="-73847" custLinFactNeighborY="-293"/>
      <dgm:spPr/>
      <dgm:t>
        <a:bodyPr/>
        <a:lstStyle/>
        <a:p>
          <a:endParaRPr lang="ru-RU"/>
        </a:p>
      </dgm:t>
    </dgm:pt>
    <dgm:pt modelId="{8275FE0F-CFB1-4788-9B5E-7B8A0EC57C77}" type="pres">
      <dgm:prSet presAssocID="{491A9B3E-2CE5-4F91-8578-CEEC120F9B78}" presName="sibTransNodeRect" presStyleLbl="alignNode1" presStyleIdx="2" presStyleCnt="3" custScaleX="33465" custScaleY="280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D0C1F2-3E6D-4A4F-982C-140E32E0FD09}" type="pres">
      <dgm:prSet presAssocID="{F18B4EE3-2A45-4F35-B4D3-054023A2EB8A}" presName="nodeRect" presStyleLbl="align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DB3E12-5693-4899-AD86-F8BDB56B9A4A}" srcId="{46B0BC3F-D07D-44CA-904C-BEBC25998026}" destId="{BF412DC1-95AF-4370-8326-2F5720422AB4}" srcOrd="1" destOrd="0" parTransId="{7726A109-59B3-4074-A356-6E934AE369BB}" sibTransId="{9ACE5761-F87D-49DC-B711-AB58FF5A397F}"/>
    <dgm:cxn modelId="{5B07C412-B4F1-463C-86C7-ABDD5099CD61}" type="presOf" srcId="{491A9B3E-2CE5-4F91-8578-CEEC120F9B78}" destId="{8275FE0F-CFB1-4788-9B5E-7B8A0EC57C77}" srcOrd="0" destOrd="0" presId="urn:microsoft.com/office/officeart/2016/7/layout/LinearBlockProcessNumbered"/>
    <dgm:cxn modelId="{8D0A9815-7575-4B85-B293-C7F39790134E}" type="presOf" srcId="{46B0BC3F-D07D-44CA-904C-BEBC25998026}" destId="{CBEA8E21-457C-4653-8CDF-D0B4D10C8BCA}" srcOrd="0" destOrd="0" presId="urn:microsoft.com/office/officeart/2016/7/layout/LinearBlockProcessNumbered"/>
    <dgm:cxn modelId="{9AB0A80B-1AF4-4164-B6B0-93853635CEE8}" type="presOf" srcId="{9ACE5761-F87D-49DC-B711-AB58FF5A397F}" destId="{EA10E248-0168-4639-8C09-18086A9008DC}" srcOrd="0" destOrd="0" presId="urn:microsoft.com/office/officeart/2016/7/layout/LinearBlockProcessNumbered"/>
    <dgm:cxn modelId="{DB7784D7-32C3-4D5F-873E-4C5D179382F1}" type="presOf" srcId="{67CD49CF-0A4E-4149-BC6A-86949E6A056A}" destId="{7A610D66-9960-4EDF-8319-B0A841BA4081}" srcOrd="0" destOrd="0" presId="urn:microsoft.com/office/officeart/2016/7/layout/LinearBlockProcessNumbered"/>
    <dgm:cxn modelId="{D4E3CF87-852F-4E4A-9083-F8080A6848C5}" type="presOf" srcId="{A8488D65-9B06-4B08-BC65-DD5346B292EE}" destId="{103C8C5F-DAE3-4845-8AB3-2530020C6B04}" srcOrd="0" destOrd="0" presId="urn:microsoft.com/office/officeart/2016/7/layout/LinearBlockProcessNumbered"/>
    <dgm:cxn modelId="{9684422F-671D-457B-B283-A08EA223BF45}" type="presOf" srcId="{F18B4EE3-2A45-4F35-B4D3-054023A2EB8A}" destId="{14EFE57E-CD9D-41BA-8297-3618E3E89013}" srcOrd="0" destOrd="0" presId="urn:microsoft.com/office/officeart/2016/7/layout/LinearBlockProcessNumbered"/>
    <dgm:cxn modelId="{359ED4A0-F834-47BD-B23E-035AC4F1F801}" type="presOf" srcId="{67CD49CF-0A4E-4149-BC6A-86949E6A056A}" destId="{AD320547-DDE1-488C-8C7F-634E7E470517}" srcOrd="1" destOrd="0" presId="urn:microsoft.com/office/officeart/2016/7/layout/LinearBlockProcessNumbered"/>
    <dgm:cxn modelId="{5EA1183A-E4C6-4CDC-B1D0-ABB9ABFE185E}" srcId="{46B0BC3F-D07D-44CA-904C-BEBC25998026}" destId="{F18B4EE3-2A45-4F35-B4D3-054023A2EB8A}" srcOrd="2" destOrd="0" parTransId="{842D9145-7E45-4BD3-844C-A0B470C5F7F1}" sibTransId="{491A9B3E-2CE5-4F91-8578-CEEC120F9B78}"/>
    <dgm:cxn modelId="{80545E5C-358B-43F1-B2B9-0802A6020879}" type="presOf" srcId="{BF412DC1-95AF-4370-8326-2F5720422AB4}" destId="{D84AD2EC-62A3-482A-938E-A081FC8E6543}" srcOrd="0" destOrd="0" presId="urn:microsoft.com/office/officeart/2016/7/layout/LinearBlockProcessNumbered"/>
    <dgm:cxn modelId="{884EF8EB-5E20-42DC-8006-5E7EC5E06249}" type="presOf" srcId="{BF412DC1-95AF-4370-8326-2F5720422AB4}" destId="{D5ECD769-99C7-4DAF-B83C-A0815BC68AA3}" srcOrd="1" destOrd="0" presId="urn:microsoft.com/office/officeart/2016/7/layout/LinearBlockProcessNumbered"/>
    <dgm:cxn modelId="{5680A39A-920B-4365-80F2-83C52929D876}" srcId="{46B0BC3F-D07D-44CA-904C-BEBC25998026}" destId="{67CD49CF-0A4E-4149-BC6A-86949E6A056A}" srcOrd="0" destOrd="0" parTransId="{673EDA48-8C2A-405A-8187-E6A983B02E86}" sibTransId="{A8488D65-9B06-4B08-BC65-DD5346B292EE}"/>
    <dgm:cxn modelId="{85B9C571-015A-4032-B538-60513FA2F1D7}" type="presOf" srcId="{F18B4EE3-2A45-4F35-B4D3-054023A2EB8A}" destId="{15D0C1F2-3E6D-4A4F-982C-140E32E0FD09}" srcOrd="1" destOrd="0" presId="urn:microsoft.com/office/officeart/2016/7/layout/LinearBlockProcessNumbered"/>
    <dgm:cxn modelId="{BE04C43E-03EA-4962-B0F9-01F914B045C5}" type="presParOf" srcId="{CBEA8E21-457C-4653-8CDF-D0B4D10C8BCA}" destId="{269D1268-9274-434C-82C6-541BB3AB6986}" srcOrd="0" destOrd="0" presId="urn:microsoft.com/office/officeart/2016/7/layout/LinearBlockProcessNumbered"/>
    <dgm:cxn modelId="{C4C66DF6-73ED-4064-AAB2-98D029901831}" type="presParOf" srcId="{269D1268-9274-434C-82C6-541BB3AB6986}" destId="{7A610D66-9960-4EDF-8319-B0A841BA4081}" srcOrd="0" destOrd="0" presId="urn:microsoft.com/office/officeart/2016/7/layout/LinearBlockProcessNumbered"/>
    <dgm:cxn modelId="{8F64E16E-615F-492D-AB42-C73F9C49E1C0}" type="presParOf" srcId="{269D1268-9274-434C-82C6-541BB3AB6986}" destId="{103C8C5F-DAE3-4845-8AB3-2530020C6B04}" srcOrd="1" destOrd="0" presId="urn:microsoft.com/office/officeart/2016/7/layout/LinearBlockProcessNumbered"/>
    <dgm:cxn modelId="{ECBC9935-E43F-48CA-83B2-601DE3B2A40C}" type="presParOf" srcId="{269D1268-9274-434C-82C6-541BB3AB6986}" destId="{AD320547-DDE1-488C-8C7F-634E7E470517}" srcOrd="2" destOrd="0" presId="urn:microsoft.com/office/officeart/2016/7/layout/LinearBlockProcessNumbered"/>
    <dgm:cxn modelId="{45C598D5-2F27-486D-ADE3-861574E84FD8}" type="presParOf" srcId="{CBEA8E21-457C-4653-8CDF-D0B4D10C8BCA}" destId="{3CEDBCA3-F689-4EE0-948A-C1AC2B222169}" srcOrd="1" destOrd="0" presId="urn:microsoft.com/office/officeart/2016/7/layout/LinearBlockProcessNumbered"/>
    <dgm:cxn modelId="{AF5A0EA2-A22A-49F8-8A4C-5C712F65D286}" type="presParOf" srcId="{CBEA8E21-457C-4653-8CDF-D0B4D10C8BCA}" destId="{CC2236DC-E493-4E09-96F3-AC6097829E65}" srcOrd="2" destOrd="0" presId="urn:microsoft.com/office/officeart/2016/7/layout/LinearBlockProcessNumbered"/>
    <dgm:cxn modelId="{AAE447D1-D240-40F7-9A68-14190BD0406E}" type="presParOf" srcId="{CC2236DC-E493-4E09-96F3-AC6097829E65}" destId="{D84AD2EC-62A3-482A-938E-A081FC8E6543}" srcOrd="0" destOrd="0" presId="urn:microsoft.com/office/officeart/2016/7/layout/LinearBlockProcessNumbered"/>
    <dgm:cxn modelId="{A5F6B4EA-96A8-4CAF-A59D-FAE3C954CED4}" type="presParOf" srcId="{CC2236DC-E493-4E09-96F3-AC6097829E65}" destId="{EA10E248-0168-4639-8C09-18086A9008DC}" srcOrd="1" destOrd="0" presId="urn:microsoft.com/office/officeart/2016/7/layout/LinearBlockProcessNumbered"/>
    <dgm:cxn modelId="{3EF85E3B-2239-4040-B4D3-B9C8C9237793}" type="presParOf" srcId="{CC2236DC-E493-4E09-96F3-AC6097829E65}" destId="{D5ECD769-99C7-4DAF-B83C-A0815BC68AA3}" srcOrd="2" destOrd="0" presId="urn:microsoft.com/office/officeart/2016/7/layout/LinearBlockProcessNumbered"/>
    <dgm:cxn modelId="{947EEF3D-95FA-45D6-9874-E787EE9216C6}" type="presParOf" srcId="{CBEA8E21-457C-4653-8CDF-D0B4D10C8BCA}" destId="{F2C4D43C-CE5E-4714-BB3A-29FAA18230EF}" srcOrd="3" destOrd="0" presId="urn:microsoft.com/office/officeart/2016/7/layout/LinearBlockProcessNumbered"/>
    <dgm:cxn modelId="{BCF741D5-CC6B-45D5-AD13-56BD290CE5BC}" type="presParOf" srcId="{CBEA8E21-457C-4653-8CDF-D0B4D10C8BCA}" destId="{98FAED50-CD40-4483-A520-952FDF96D896}" srcOrd="4" destOrd="0" presId="urn:microsoft.com/office/officeart/2016/7/layout/LinearBlockProcessNumbered"/>
    <dgm:cxn modelId="{53EC3A68-0AFE-493E-B0F1-F5AC94225E64}" type="presParOf" srcId="{98FAED50-CD40-4483-A520-952FDF96D896}" destId="{14EFE57E-CD9D-41BA-8297-3618E3E89013}" srcOrd="0" destOrd="0" presId="urn:microsoft.com/office/officeart/2016/7/layout/LinearBlockProcessNumbered"/>
    <dgm:cxn modelId="{495C231D-3D07-446D-AFC3-FFF339BE8FAF}" type="presParOf" srcId="{98FAED50-CD40-4483-A520-952FDF96D896}" destId="{8275FE0F-CFB1-4788-9B5E-7B8A0EC57C77}" srcOrd="1" destOrd="0" presId="urn:microsoft.com/office/officeart/2016/7/layout/LinearBlockProcessNumbered"/>
    <dgm:cxn modelId="{488E96C8-C599-4D25-B995-CB5641D72366}" type="presParOf" srcId="{98FAED50-CD40-4483-A520-952FDF96D896}" destId="{15D0C1F2-3E6D-4A4F-982C-140E32E0FD09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610D66-9960-4EDF-8319-B0A841BA4081}">
      <dsp:nvSpPr>
        <dsp:cNvPr id="0" name=""/>
        <dsp:cNvSpPr/>
      </dsp:nvSpPr>
      <dsp:spPr>
        <a:xfrm flipH="1">
          <a:off x="18" y="0"/>
          <a:ext cx="2800131" cy="383450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0" tIns="0" rIns="413390" bIns="330200" numCol="1" spcCol="1270" rtlCol="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defRPr cap="all"/>
          </a:pPr>
          <a:endParaRPr lang="ru-RU" sz="2600" kern="1200" noProof="1"/>
        </a:p>
      </dsp:txBody>
      <dsp:txXfrm>
        <a:off x="18" y="1533800"/>
        <a:ext cx="2800131" cy="2300701"/>
      </dsp:txXfrm>
    </dsp:sp>
    <dsp:sp modelId="{103C8C5F-DAE3-4845-8AB3-2530020C6B04}">
      <dsp:nvSpPr>
        <dsp:cNvPr id="0" name=""/>
        <dsp:cNvSpPr/>
      </dsp:nvSpPr>
      <dsp:spPr>
        <a:xfrm>
          <a:off x="2278" y="0"/>
          <a:ext cx="4185047" cy="1533800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0" tIns="165100" rIns="413390" bIns="165100" numCol="1" spcCol="1270" rtlCol="0" anchor="ctr" anchorCtr="0">
          <a:noAutofit/>
        </a:bodyPr>
        <a:lstStyle/>
        <a:p>
          <a:pPr lvl="0" algn="l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600" kern="1200" noProof="1"/>
        </a:p>
      </dsp:txBody>
      <dsp:txXfrm>
        <a:off x="2278" y="0"/>
        <a:ext cx="4185047" cy="1533800"/>
      </dsp:txXfrm>
    </dsp:sp>
    <dsp:sp modelId="{D84AD2EC-62A3-482A-938E-A081FC8E6543}">
      <dsp:nvSpPr>
        <dsp:cNvPr id="0" name=""/>
        <dsp:cNvSpPr/>
      </dsp:nvSpPr>
      <dsp:spPr>
        <a:xfrm flipH="1">
          <a:off x="2901700" y="0"/>
          <a:ext cx="2889482" cy="3834502"/>
        </a:xfrm>
        <a:prstGeom prst="rect">
          <a:avLst/>
        </a:prstGeom>
        <a:solidFill>
          <a:schemeClr val="accent4">
            <a:hueOff val="667507"/>
            <a:satOff val="8922"/>
            <a:lumOff val="4314"/>
            <a:alphaOff val="0"/>
          </a:schemeClr>
        </a:solidFill>
        <a:ln w="15875" cap="flat" cmpd="sng" algn="ctr">
          <a:solidFill>
            <a:schemeClr val="accent4">
              <a:hueOff val="667507"/>
              <a:satOff val="8922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0" tIns="0" rIns="413390" bIns="330200" numCol="1" spcCol="1270" rtlCol="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defRPr cap="all"/>
          </a:pPr>
          <a:endParaRPr lang="ru-RU" sz="2600" kern="1200" noProof="1"/>
        </a:p>
      </dsp:txBody>
      <dsp:txXfrm>
        <a:off x="2901700" y="1533800"/>
        <a:ext cx="2889482" cy="2300701"/>
      </dsp:txXfrm>
    </dsp:sp>
    <dsp:sp modelId="{EA10E248-0168-4639-8C09-18086A9008DC}">
      <dsp:nvSpPr>
        <dsp:cNvPr id="0" name=""/>
        <dsp:cNvSpPr/>
      </dsp:nvSpPr>
      <dsp:spPr>
        <a:xfrm>
          <a:off x="4522129" y="0"/>
          <a:ext cx="4185047" cy="1533800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0" tIns="165100" rIns="413390" bIns="165100" numCol="1" spcCol="1270" rtlCol="0" anchor="ctr" anchorCtr="0">
          <a:noAutofit/>
        </a:bodyPr>
        <a:lstStyle/>
        <a:p>
          <a:pPr lvl="0" algn="l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600" kern="1200" noProof="1"/>
        </a:p>
      </dsp:txBody>
      <dsp:txXfrm>
        <a:off x="4522129" y="0"/>
        <a:ext cx="4185047" cy="1533800"/>
      </dsp:txXfrm>
    </dsp:sp>
    <dsp:sp modelId="{14EFE57E-CD9D-41BA-8297-3618E3E89013}">
      <dsp:nvSpPr>
        <dsp:cNvPr id="0" name=""/>
        <dsp:cNvSpPr/>
      </dsp:nvSpPr>
      <dsp:spPr>
        <a:xfrm>
          <a:off x="5951448" y="0"/>
          <a:ext cx="3147741" cy="3834502"/>
        </a:xfrm>
        <a:prstGeom prst="rect">
          <a:avLst/>
        </a:prstGeom>
        <a:solidFill>
          <a:schemeClr val="accent4">
            <a:hueOff val="1335015"/>
            <a:satOff val="17844"/>
            <a:lumOff val="8628"/>
            <a:alphaOff val="0"/>
          </a:schemeClr>
        </a:solidFill>
        <a:ln w="15875" cap="flat" cmpd="sng" algn="ctr">
          <a:solidFill>
            <a:schemeClr val="accent4">
              <a:hueOff val="1335015"/>
              <a:satOff val="17844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0" tIns="0" rIns="413390" bIns="330200" numCol="1" spcCol="1270" rtlCol="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defRPr cap="all"/>
          </a:pPr>
          <a:endParaRPr lang="ru-RU" sz="2600" kern="1200" noProof="1"/>
        </a:p>
      </dsp:txBody>
      <dsp:txXfrm>
        <a:off x="5951448" y="1533800"/>
        <a:ext cx="3147741" cy="2300701"/>
      </dsp:txXfrm>
    </dsp:sp>
    <dsp:sp modelId="{8275FE0F-CFB1-4788-9B5E-7B8A0EC57C77}">
      <dsp:nvSpPr>
        <dsp:cNvPr id="0" name=""/>
        <dsp:cNvSpPr/>
      </dsp:nvSpPr>
      <dsp:spPr>
        <a:xfrm>
          <a:off x="9915588" y="551807"/>
          <a:ext cx="1400526" cy="430185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0" tIns="165100" rIns="413390" bIns="165100" numCol="1" spcCol="1270" rtlCol="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noProof="1"/>
        </a:p>
      </dsp:txBody>
      <dsp:txXfrm>
        <a:off x="9915588" y="551807"/>
        <a:ext cx="1400526" cy="430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Нумерованный линейный блочный процесс"/>
  <dgm:desc val="Используется для отображения хода выполнения задач, временной шкалы, последовательных этапов задачи, процесса или рабочего процесса, а также для выделения движения или направления. Для отображения этапов процесса были добавлены автоматические числа. Текст уровней 1 и 2 отображается в прямоугольнике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 rtlCol="0"/>
            <a:lstStyle/>
            <a:p>
              <a:pPr rtl="0"/>
              <a:r>
                <a:t>01</a:t>
              </a:r>
            </a:p>
          </dgm:t>
        </dgm:pt>
        <dgm:pt modelId="201" type="sibTrans" cxnId="5">
          <dgm:prSet phldrT="2"/>
          <dgm:t>
            <a:bodyPr rtlCol="0"/>
            <a:lstStyle/>
            <a:p>
              <a:pPr rtl="0"/>
              <a:r>
                <a:t>02</a:t>
              </a:r>
            </a:p>
          </dgm:t>
        </dgm:pt>
        <dgm:pt modelId="301" type="sibTrans" cxnId="6">
          <dgm:prSet phldrT="3"/>
          <dgm:t>
            <a:bodyPr rtlCol="0"/>
            <a:lstStyle/>
            <a:p>
              <a:pPr rtl="0"/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=""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DBE0017-0D39-44F0-A5D3-F072F7A0D9DA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0E0C28A-8301-4D09-BF6F-17D11FC68C4F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1368823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668EEB6-4311-4D49-897F-A9BA46E7590B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5127234-4CCC-4D44-8574-686ADA7EE3A8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704787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5127234-4CCC-4D44-8574-686ADA7EE3A8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85991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5127234-4CCC-4D44-8574-686ADA7EE3A8}" type="slidenum">
              <a:rPr lang="ru-RU" noProof="1" dirty="0" smtClean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50125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5127234-4CCC-4D44-8574-686ADA7EE3A8}" type="slidenum">
              <a:rPr lang="ru-RU" noProof="1" dirty="0" smtClean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50125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5127234-4CCC-4D44-8574-686ADA7EE3A8}" type="slidenum">
              <a:rPr lang="ru-RU" noProof="1" smtClean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85991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Рисунок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Рисунок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Рисунок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rtlCol="0"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 rtlCol="0"/>
          <a:lstStyle/>
          <a:p>
            <a:pPr rtl="0"/>
            <a:fld id="{972FD3E1-B321-4929-A618-79F0ADDF98CA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5" name="Прямая соединительная линия 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rtlCol="0" anchor="b">
            <a:normAutofit/>
          </a:bodyPr>
          <a:lstStyle>
            <a:lvl1pPr algn="ctr">
              <a:defRPr sz="2400" b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295401" y="5382153"/>
            <a:ext cx="9609666" cy="493712"/>
          </a:xfrm>
        </p:spPr>
        <p:txBody>
          <a:bodyPr rtlCol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3E7F03-B6C9-4944-AE73-CF67C4F1E580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rtlCol="0" anchor="ctr">
            <a:normAutofit/>
          </a:bodyPr>
          <a:lstStyle>
            <a:lvl1pPr algn="ctr">
              <a:defRPr sz="32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303868" y="4343399"/>
            <a:ext cx="9592732" cy="1532467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52A200-DC74-4083-9116-5DFF0465F60B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rtlCol="0"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674812" y="3352800"/>
            <a:ext cx="8839202" cy="584200"/>
          </a:xfrm>
        </p:spPr>
        <p:txBody>
          <a:bodyPr rtlCol="0"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95401" y="4343399"/>
            <a:ext cx="9609666" cy="1532467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015360-5DC3-46CE-B8E0-50CB06030FA9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4" name="Надпись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 noProof="1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15" name="Надпись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 rtl="0"/>
            <a:r>
              <a:rPr lang="ru-RU" sz="8000" noProof="1">
                <a:solidFill>
                  <a:schemeClr val="tx1"/>
                </a:solidFill>
                <a:effectLst/>
              </a:rPr>
              <a:t>»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rtlCol="0" anchor="b">
            <a:normAutofit/>
          </a:bodyPr>
          <a:lstStyle>
            <a:lvl1pPr algn="l">
              <a:defRPr sz="32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95401" y="4777381"/>
            <a:ext cx="9609668" cy="8604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87ED4D-FF04-4B68-B1F5-C85C07354842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rtlCol="0"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23" name="Текст 2"/>
          <p:cNvSpPr>
            <a:spLocks noGrp="1"/>
          </p:cNvSpPr>
          <p:nvPr>
            <p:ph type="body" idx="13" hasCustomPrompt="1"/>
          </p:nvPr>
        </p:nvSpPr>
        <p:spPr>
          <a:xfrm>
            <a:off x="1295401" y="3639312"/>
            <a:ext cx="9609668" cy="886968"/>
          </a:xfrm>
        </p:spPr>
        <p:txBody>
          <a:bodyPr rtlCol="0"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95401" y="4529667"/>
            <a:ext cx="9609668" cy="13462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CCA3F7-301D-4005-A266-AEA068598828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2" name="Надпись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 noProof="1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13" name="Надпись 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 rtl="0"/>
            <a:r>
              <a:rPr lang="ru-RU" sz="8000" noProof="1">
                <a:solidFill>
                  <a:schemeClr val="tx1"/>
                </a:solidFill>
                <a:effectLst/>
              </a:rPr>
              <a:t>»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20" name="Текст 2"/>
          <p:cNvSpPr>
            <a:spLocks noGrp="1"/>
          </p:cNvSpPr>
          <p:nvPr>
            <p:ph type="body" idx="13" hasCustomPrompt="1"/>
          </p:nvPr>
        </p:nvSpPr>
        <p:spPr>
          <a:xfrm>
            <a:off x="1295401" y="3630168"/>
            <a:ext cx="9609668" cy="841248"/>
          </a:xfrm>
        </p:spPr>
        <p:txBody>
          <a:bodyPr rtlCol="0"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95400" y="4470399"/>
            <a:ext cx="9609670" cy="1405467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F7088B-F5AF-4C91-A03E-9D7858493691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0DF6211-00E3-4A88-B8D1-473716019CF7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4" name="Прямая соединительная линия 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295398" y="982132"/>
            <a:ext cx="7433025" cy="4893734"/>
          </a:xfrm>
        </p:spPr>
        <p:txBody>
          <a:bodyPr vert="eaVert" rtlCol="0" anchor="t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EAD4DA-0E6F-4C28-A062-3D2409522B29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4" name="Прямая соединительная линия 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6C968D-3D92-412E-BC70-D89EDAB64830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97799C9-84D9-46D2-A11E-BCF8A720529D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rtlCol="0" anchor="b">
            <a:normAutofit/>
          </a:bodyPr>
          <a:lstStyle>
            <a:lvl1pPr algn="ctr">
              <a:defRPr sz="44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015067" y="3846051"/>
            <a:ext cx="8158690" cy="954547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0575D8C-0BC3-4751-9E70-B2AF6C894097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298448" y="2560320"/>
            <a:ext cx="4718304" cy="3310128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81344" y="2560320"/>
            <a:ext cx="4718304" cy="3310128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A6FA87F-10CB-40F4-973A-9166CBDDEAE7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84065D-F351-4B03-BD91-D8A6B8D4B36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95400" y="2658533"/>
            <a:ext cx="4718304" cy="576262"/>
          </a:xfrm>
        </p:spPr>
        <p:txBody>
          <a:bodyPr rtlCol="0"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295400" y="3243262"/>
            <a:ext cx="4718304" cy="2632605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80670" y="2658533"/>
            <a:ext cx="4718304" cy="576262"/>
          </a:xfrm>
        </p:spPr>
        <p:txBody>
          <a:bodyPr rtlCol="0"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80670" y="3243262"/>
            <a:ext cx="4718304" cy="2632605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04F01FF-D91B-4594-B7DF-F0099E924B36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8" name="Прямая соединительная линия 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3A1ADD-C655-4018-9018-9E67107FE28F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4" name="Прямая соединительная линия 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4B5C3A4-8364-4EC8-A053-F31B773A3527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rtlCol="0" anchor="b">
            <a:normAutofit/>
          </a:bodyPr>
          <a:lstStyle>
            <a:lvl1pPr algn="ctr">
              <a:defRPr sz="2400" b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418668" y="982131"/>
            <a:ext cx="5469466" cy="4893735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293811" y="3031065"/>
            <a:ext cx="3718455" cy="243840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F0AECB-0BD9-4F26-B51C-8CA0D2AA8EDF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rtlCol="0" anchor="b">
            <a:normAutofit/>
          </a:bodyPr>
          <a:lstStyle>
            <a:lvl1pPr algn="ctr">
              <a:defRPr sz="2800" b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7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295399" y="3255432"/>
            <a:ext cx="6241816" cy="182880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063F01-63D5-4A97-B743-584E0CCD7DB4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Рисунок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Рисунок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Рисунок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561D6FBA-B820-41CE-B2EE-77699AA80EE5}" type="datetime1">
              <a:rPr lang="ru-RU" noProof="1" smtClean="0"/>
              <a:t>21.12.2021</a:t>
            </a:fld>
            <a:endParaRPr lang="ru-RU" noProof="1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олокно дерева крупным планом">
            <a:extLst>
              <a:ext uri="{FF2B5EF4-FFF2-40B4-BE49-F238E27FC236}">
                <a16:creationId xmlns="" xmlns:a16="http://schemas.microsoft.com/office/drawing/2014/main" id="{B804D254-4D14-4A2A-BA9F-3506BBEE4A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558" b="71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C9D262D4-AE8B-4620-949A-609FC366FC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202616" y="1411015"/>
            <a:ext cx="7808159" cy="4103960"/>
          </a:xfrm>
          <a:prstGeom prst="rect">
            <a:avLst/>
          </a:prstGeom>
          <a:blipFill dpi="0" rotWithShape="1">
            <a:blip r:embed="rId5">
              <a:alphaModFix amt="9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90000" sy="100000" flip="none" algn="ctr"/>
          </a:blip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bevelT w="12700" h="0" prst="coolSlant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3605853C-E63A-49E2-84A4-4B7DD77A56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28332" y="1540931"/>
            <a:ext cx="7543802" cy="3835401"/>
          </a:xfrm>
          <a:prstGeom prst="rect">
            <a:avLst/>
          </a:prstGeom>
          <a:noFill/>
          <a:ln w="15875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31" name="Группа 30">
            <a:extLst>
              <a:ext uri="{FF2B5EF4-FFF2-40B4-BE49-F238E27FC236}">
                <a16:creationId xmlns="" xmlns:a16="http://schemas.microsoft.com/office/drawing/2014/main" id="{9500549F-5B68-400C-A605-BDF102BDBB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3123631"/>
            <a:ext cx="12231160" cy="659658"/>
            <a:chOff x="-16934" y="3123631"/>
            <a:chExt cx="12231160" cy="659658"/>
          </a:xfrm>
        </p:grpSpPr>
        <p:sp>
          <p:nvSpPr>
            <p:cNvPr id="32" name="Скругленный прямоугольник 17">
              <a:extLst>
                <a:ext uri="{FF2B5EF4-FFF2-40B4-BE49-F238E27FC236}">
                  <a16:creationId xmlns="" xmlns:a16="http://schemas.microsoft.com/office/drawing/2014/main" id="{CE12C213-76C6-4953-849D-69BD0C0740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430976" y="312363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1"/>
            </a:p>
          </p:txBody>
        </p:sp>
        <p:pic>
          <p:nvPicPr>
            <p:cNvPr id="33" name="Рисунок 32">
              <a:extLst>
                <a:ext uri="{FF2B5EF4-FFF2-40B4-BE49-F238E27FC236}">
                  <a16:creationId xmlns="" xmlns:a16="http://schemas.microsoft.com/office/drawing/2014/main" id="{85D5C439-F0A9-41AB-BF38-FB38EB00B7C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5536"/>
              <a:ext cx="2478024" cy="612648"/>
            </a:xfrm>
            <a:prstGeom prst="rect">
              <a:avLst/>
            </a:prstGeom>
          </p:spPr>
        </p:pic>
        <p:sp>
          <p:nvSpPr>
            <p:cNvPr id="34" name="Скругленный прямоугольник 20">
              <a:extLst>
                <a:ext uri="{FF2B5EF4-FFF2-40B4-BE49-F238E27FC236}">
                  <a16:creationId xmlns="" xmlns:a16="http://schemas.microsoft.com/office/drawing/2014/main" id="{CE714C63-2EB2-4CE0-8982-994E7A37AA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717803" y="312492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1"/>
            </a:p>
          </p:txBody>
        </p:sp>
        <p:pic>
          <p:nvPicPr>
            <p:cNvPr id="35" name="Рисунок 34">
              <a:extLst>
                <a:ext uri="{FF2B5EF4-FFF2-40B4-BE49-F238E27FC236}">
                  <a16:creationId xmlns="" xmlns:a16="http://schemas.microsoft.com/office/drawing/2014/main" id="{CE568286-7D0B-4E62-BC33-A99A0FD743D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5536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07B5B3-DDE8-49F7-B2D1-6919986D2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8630" y="2488461"/>
            <a:ext cx="7872145" cy="1033670"/>
          </a:xfrm>
        </p:spPr>
        <p:txBody>
          <a:bodyPr rtlCol="0">
            <a:normAutofit fontScale="90000"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Экстремизм в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молодежной среде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: предупреждение и профилактика</a:t>
            </a:r>
            <a:endParaRPr lang="ru-RU" sz="3800" b="1" noProof="1">
              <a:solidFill>
                <a:srgbClr val="2626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1E22DAF0-5C05-4D01-A6C7-2832665773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9BAE068-68BE-4F0A-A521-B170F96E0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64894" y="4359963"/>
            <a:ext cx="5407240" cy="1320802"/>
          </a:xfrm>
        </p:spPr>
        <p:txBody>
          <a:bodyPr rtlCol="0">
            <a:normAutofit/>
          </a:bodyPr>
          <a:lstStyle/>
          <a:p>
            <a:pPr algn="r" rtl="0"/>
            <a:r>
              <a:rPr lang="ru-RU" sz="1800" b="1" i="1" noProof="1" smtClean="0">
                <a:solidFill>
                  <a:srgbClr val="262626"/>
                </a:solidFill>
              </a:rPr>
              <a:t>Выступила:</a:t>
            </a:r>
            <a:r>
              <a:rPr lang="ru-RU" sz="1800" noProof="1" smtClean="0">
                <a:solidFill>
                  <a:srgbClr val="262626"/>
                </a:solidFill>
              </a:rPr>
              <a:t> </a:t>
            </a:r>
            <a:r>
              <a:rPr lang="ru-RU" sz="1800" i="1" noProof="1" smtClean="0">
                <a:solidFill>
                  <a:srgbClr val="262626"/>
                </a:solidFill>
              </a:rPr>
              <a:t>Плех Е.В., заведующий отделом профилактики и комплексной реабилитации</a:t>
            </a:r>
            <a:endParaRPr lang="ru-RU" sz="1800" i="1" noProof="1">
              <a:solidFill>
                <a:srgbClr val="26262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34747" y="1736035"/>
            <a:ext cx="669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ГУО «Гомельский городской социально-педагогический центр»</a:t>
            </a:r>
            <a:endParaRPr lang="ru-RU" dirty="0"/>
          </a:p>
        </p:txBody>
      </p:sp>
      <p:sp>
        <p:nvSpPr>
          <p:cNvPr id="5" name="AutoShape 2" descr="https://avatars.mds.yandex.net/i?id=b6258f9c98fcef8e5dab9d2fcd5739a7-5305527-images-thumbs&amp;ref=rim&amp;n=33&amp;w=130&amp;h=1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07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6191" y="861392"/>
            <a:ext cx="10151166" cy="409492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Экстремизм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деятельность (а также убеждения, отношение к чему-то или кому-то, чувства, действия, стратегии) личности, далёкие от обычных общепринятых. В обстановке конфликта - демонстрация жёсткой формы разрешения конфликта. На сегодняшний день молодежный экстремизм выражается в пренебрежении к действующим в обществе правилам поведения, к закону в целом, появлении неформальных молодежных объединений противоправного характера. Развитие молодежного экстремизма - это свидетельство недостаточной социальной адаптации молодежи, развития асоциальных установок ее сознания, вызывающих противоправные образцы ее поведения.</a:t>
            </a:r>
            <a:endParaRPr lang="ru-RU" dirty="0"/>
          </a:p>
        </p:txBody>
      </p:sp>
      <p:sp>
        <p:nvSpPr>
          <p:cNvPr id="4" name="AutoShape 2" descr="https://us.123rf.com/450wm/jemastock/jemastock1910/jemastock191040755/132161483-teenagers-friends-playing-guitar-while-singing-and-dancing-in-the-nature-park-with-trees-landscape-s.jpg?ver=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Admin\Downloads\pngwing.com (2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261" y="4704039"/>
            <a:ext cx="6692348" cy="16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286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5EB8E3BF-F464-4900-8994-851061A9AD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14" name="Рисунок 13" descr="волокно дерева крупным планом">
            <a:extLst>
              <a:ext uri="{FF2B5EF4-FFF2-40B4-BE49-F238E27FC236}">
                <a16:creationId xmlns="" xmlns:a16="http://schemas.microsoft.com/office/drawing/2014/main" id="{C8B62117-477A-43AB-ABAD-78558DF26C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5000"/>
          </a:blip>
          <a:srcRect t="8558" b="71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DEE432-823B-40BB-A944-7EEAA7B3F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12" y="240011"/>
            <a:ext cx="9601196" cy="1303867"/>
          </a:xfrm>
        </p:spPr>
        <p:txBody>
          <a:bodyPr rtlCol="0">
            <a:normAutofit fontScale="90000"/>
          </a:bodyPr>
          <a:lstStyle/>
          <a:p>
            <a:r>
              <a:rPr lang="ru-RU" b="1" dirty="0"/>
              <a:t>Следует выделить основные особенности экстремизма в молодежной среде</a:t>
            </a:r>
            <a:endParaRPr lang="ru-RU" noProof="1">
              <a:solidFill>
                <a:srgbClr val="FFFFFF"/>
              </a:solidFill>
            </a:endParaRP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="" xmlns:a16="http://schemas.microsoft.com/office/drawing/2014/main" id="{8E0602D6-3A81-42F8-AE67-1BAAFC967C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524000" y="2421466"/>
            <a:ext cx="9144000" cy="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Объект 2" descr="Графический элемент SmartArt">
            <a:extLst>
              <a:ext uri="{FF2B5EF4-FFF2-40B4-BE49-F238E27FC236}">
                <a16:creationId xmlns="" xmlns:a16="http://schemas.microsoft.com/office/drawing/2014/main" id="{37B13ECE-7C9C-4FE5-8DD1-776A1AF5DA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7452532"/>
              </p:ext>
            </p:extLst>
          </p:nvPr>
        </p:nvGraphicFramePr>
        <p:xfrm>
          <a:off x="-1" y="2040836"/>
          <a:ext cx="12192001" cy="3834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9236765" y="2067339"/>
            <a:ext cx="2955235" cy="3829878"/>
            <a:chOff x="-9500185" y="-388042"/>
            <a:chExt cx="16675272" cy="347075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9500185" y="-388042"/>
              <a:ext cx="16675272" cy="3470752"/>
            </a:xfrm>
            <a:prstGeom prst="re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1518950" y="1756704"/>
              <a:ext cx="1518929" cy="13260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0075" tIns="0" rIns="300075" bIns="330200" numCol="1" spcCol="1270" rtlCol="0" anchor="t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 cap="all"/>
              </a:pPr>
              <a:endParaRPr lang="ru-RU" sz="2600" kern="1200" noProof="1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-1" y="2186610"/>
            <a:ext cx="283596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00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Во-первых,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144000"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indent="14400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кстремизм формируется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преимущественно в маргинальной среде. Он постоянно подпитывается неопределенностью положения молодого человека и его неустановившимися взглядами на происходящее.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41982" y="2182928"/>
            <a:ext cx="2835965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b="1" dirty="0"/>
              <a:t>,</a:t>
            </a:r>
            <a:r>
              <a:rPr lang="ru-RU" dirty="0"/>
              <a:t> </a:t>
            </a:r>
            <a:endParaRPr lang="ru-RU" dirty="0" smtClean="0"/>
          </a:p>
          <a:p>
            <a:pPr indent="144000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indent="144000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экстремизм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чаще всего проявляется в системах и ситуациях, характерных отсутствием действующих нормативов, установок, ориентирующих на законопослушность, консенсус с государственными институтами.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0" y="2186610"/>
            <a:ext cx="29154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В-третьих,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144000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экстремизм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проявляется чаще в тех обществах и группах, где проявляется низкий уровень самоуважения или же условия способствуют игнорированию прав личности.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9329531" y="2182928"/>
            <a:ext cx="2769704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В-четвертых,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indent="144000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экстремизм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соответствует обществам и группам, принявшим идеологию насилия и проповедующим нравственную неразборчивость, особенно в средствах достижения целей.</a:t>
            </a:r>
          </a:p>
        </p:txBody>
      </p:sp>
    </p:spTree>
    <p:extLst>
      <p:ext uri="{BB962C8B-B14F-4D97-AF65-F5344CB8AC3E}">
        <p14:creationId xmlns:p14="http://schemas.microsoft.com/office/powerpoint/2010/main" val="4630325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652" y="768626"/>
            <a:ext cx="10363199" cy="549965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b="1" dirty="0"/>
              <a:t>Причиной возникновения экстремистских проявлений в молодежной среде, </a:t>
            </a:r>
            <a:endParaRPr lang="ru-RU" sz="2900" b="1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b="1" dirty="0" smtClean="0"/>
              <a:t>можно </a:t>
            </a:r>
            <a:r>
              <a:rPr lang="ru-RU" sz="2900" b="1" dirty="0"/>
              <a:t>выделить следующие особо значимые факторы</a:t>
            </a:r>
            <a:r>
              <a:rPr lang="ru-RU" sz="2900" b="1" dirty="0" smtClean="0"/>
              <a:t>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900" dirty="0"/>
          </a:p>
          <a:p>
            <a:r>
              <a:rPr lang="ru-RU" b="1" dirty="0"/>
              <a:t>Во-первых,</a:t>
            </a:r>
            <a:r>
              <a:rPr lang="ru-RU" dirty="0"/>
              <a:t> обострение социальной напряженности в молодежной среде (характеризуется комплексом социальных проблем, включающим в себя проблемы уровня и качества образования, «выживания» на рынке труда, социального неравенства, снижения авторитета правоохранительных органов и т.д.).</a:t>
            </a:r>
          </a:p>
          <a:p>
            <a:r>
              <a:rPr lang="ru-RU" b="1" dirty="0"/>
              <a:t>Во-вторых,</a:t>
            </a:r>
            <a:r>
              <a:rPr lang="ru-RU" dirty="0"/>
              <a:t> криминализация ряда сфер общественной жизни (в молодежной среде это выражается в широком вовлечении молодых людей в криминальные сферы бизнеса и т.п.).</a:t>
            </a:r>
          </a:p>
          <a:p>
            <a:r>
              <a:rPr lang="ru-RU" b="1" dirty="0"/>
              <a:t>В-третьих,</a:t>
            </a:r>
            <a:r>
              <a:rPr lang="ru-RU" dirty="0"/>
              <a:t> рост национализма и сепаратизма (активная деятельность молодежных националистических группировок и движений, которые используются отдельными общественно-политическими силами для реализации своих целей).</a:t>
            </a:r>
          </a:p>
          <a:p>
            <a:r>
              <a:rPr lang="ru-RU" b="1" dirty="0"/>
              <a:t>В-четвертых,</a:t>
            </a:r>
            <a:r>
              <a:rPr lang="ru-RU" dirty="0"/>
              <a:t> наличие незаконного оборота средств совершения экстремистских акций (некоторые молодежные экстремистские организации в противоправных целях занимаются изготовлением и хранением взрывных устройств, обучают обращению с огнестрельным и холодным оружием и т.п.).</a:t>
            </a:r>
          </a:p>
          <a:p>
            <a:r>
              <a:rPr lang="ru-RU" b="1" dirty="0"/>
              <a:t>В-пятых,</a:t>
            </a:r>
            <a:r>
              <a:rPr lang="ru-RU" dirty="0"/>
              <a:t> использование в деструктивных целях психологического фактора (агрессия, свойственная молодежной психологии, активно используется опытными лидерами экстремистских организаций для осуществления акций экстремистской направленности).</a:t>
            </a:r>
          </a:p>
          <a:p>
            <a:r>
              <a:rPr lang="ru-RU" b="1" dirty="0"/>
              <a:t>В-шестых,</a:t>
            </a:r>
            <a:r>
              <a:rPr lang="ru-RU" dirty="0"/>
              <a:t> использование сети Интернет в противоправных целях (обеспечивает радикальным общественным организациям доступ к широкой аудитории и пропаганде своей деятельности, возможность размещения подробной информации о своих целях и задачах, времени и месте встреч, планируемых акциях).</a:t>
            </a:r>
          </a:p>
        </p:txBody>
      </p:sp>
    </p:spTree>
    <p:extLst>
      <p:ext uri="{BB962C8B-B14F-4D97-AF65-F5344CB8AC3E}">
        <p14:creationId xmlns:p14="http://schemas.microsoft.com/office/powerpoint/2010/main" val="275347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086" y="556591"/>
            <a:ext cx="10999305" cy="56851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Исходя из этого, вытекают следующие направления в работе по профилактики экстремизма и терроризма в образовательном процессе: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1.​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Информирование молодежи об экстремизме, об опасности экстремистских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2.​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Проведение педагогических советов с приглашением сотрудников правоохранительных органов, классные часы и родительские собрания, на которых разъясняются меры ответственности родителей и детей за правонарушения экстремистской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направленности.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​ Особое внимание следует обращать на внешний вид ребёнка, на то, как он проводит свободное время, пользуется сетью Интернет и мобильным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телефоном.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4.​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Пропагандировать среди молодёжи здоровый и культурный образа жизни: организация летнего отдыха и временного трудоустройства несовершеннолетних, проведение мероприятий по патриотическому и нравственному воспитанию детей и подростков, проведение спортивных и культурно-массовых досуговых мероприятий. 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​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Снижение у детей предубеждений и стереотипов в сфере межличностного общения. Этому способствует совместная деятельность детей, творческая атмосфера в группе, использование дискуссий, ролевых игр, обучение методам конструктивного разрешения проблем и конфликтов в повседневном общении, ведению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переговоров.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​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Создание условий для снижения агрессии,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напряженности.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​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Создание альтернативных форм реализации экстремального потенциала  молодежи: (например, занятия творчеством или спортом, разнообразные хобби, клубы и т. 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9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5EB8E3BF-F464-4900-8994-851061A9AD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14" name="Рисунок 13" descr="волокно дерева крупным планом">
            <a:extLst>
              <a:ext uri="{FF2B5EF4-FFF2-40B4-BE49-F238E27FC236}">
                <a16:creationId xmlns="" xmlns:a16="http://schemas.microsoft.com/office/drawing/2014/main" id="{C8B62117-477A-43AB-ABAD-78558DF26C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5000"/>
          </a:blip>
          <a:srcRect t="8558" b="71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DEE432-823B-40BB-A944-7EEAA7B3F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61" y="240011"/>
            <a:ext cx="10220747" cy="1303867"/>
          </a:xfrm>
        </p:spPr>
        <p:txBody>
          <a:bodyPr rtlCol="0"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рамках воспитательной работы по профилактике экстремизма и терроризма среди обучающихся можно использовать различные формы работы: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="" xmlns:a16="http://schemas.microsoft.com/office/drawing/2014/main" id="{8E0602D6-3A81-42F8-AE67-1BAAFC967C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524000" y="2421466"/>
            <a:ext cx="9144000" cy="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-1" y="2186610"/>
            <a:ext cx="283596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000" algn="ct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72278" y="1709529"/>
            <a:ext cx="11820939" cy="4770783"/>
            <a:chOff x="5951448" y="0"/>
            <a:chExt cx="3147741" cy="383450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5951448" y="0"/>
              <a:ext cx="3147741" cy="3834502"/>
            </a:xfrm>
            <a:prstGeom prst="rect">
              <a:avLst/>
            </a:prstGeom>
          </p:spPr>
          <p:style>
            <a:lnRef idx="2">
              <a:schemeClr val="accent4">
                <a:hueOff val="1335015"/>
                <a:satOff val="17844"/>
                <a:lumOff val="8628"/>
                <a:alphaOff val="0"/>
              </a:schemeClr>
            </a:lnRef>
            <a:fillRef idx="1">
              <a:schemeClr val="accent4">
                <a:hueOff val="1335015"/>
                <a:satOff val="17844"/>
                <a:lumOff val="8628"/>
                <a:alphaOff val="0"/>
              </a:schemeClr>
            </a:fillRef>
            <a:effectRef idx="0">
              <a:schemeClr val="accent4">
                <a:hueOff val="1335015"/>
                <a:satOff val="17844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5951448" y="1533800"/>
              <a:ext cx="3147741" cy="23007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3390" tIns="0" rIns="413390" bIns="330200" numCol="1" spcCol="1270" rtlCol="0" anchor="t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 cap="all"/>
              </a:pPr>
              <a:endParaRPr lang="ru-RU" sz="2600" kern="1200" noProof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57809" y="2014330"/>
            <a:ext cx="115161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тренировочные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занятия по эвакуации детей и сотрудников при чрезвычайных ситуациях;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проведение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инструктажей с обучающимися по противодействию экстремизму и терроризму;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распространение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тематических памяток и методических инструкций;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организация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мероприятий по формированию правовой культуры, гражданской и уголовной ответственности обучающихся;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использование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современных активных форм обучения и воспитания (тренингов, круглых столов, диспутов, деловых и ролевых игр, уроков дружбы, уроков толерантности,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флешмобов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уроков-дискуссий, деловых и ролевых игр, практикумов, уроков-праздников, уроков-виртуальных экскурсий по стране или эпохе, КВН по материалам фольклора,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конкурсов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творческих работ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создание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стендов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антиэкстремистской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антитеррористической направленности;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привлечение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работе с детьми и молодёжью органов правопорядка;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привлечение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учреждений культуры, спорта, здравоохранения, родителей для проведения совместных проектов по профилактике безнадзорности и правонарушений, по профилактике терроризма и экстремизма в молодёжной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среде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218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862" y="728870"/>
            <a:ext cx="10813774" cy="5433391"/>
          </a:xfrm>
        </p:spPr>
        <p:txBody>
          <a:bodyPr>
            <a:normAutofit fontScale="62500" lnSpcReduction="20000"/>
          </a:bodyPr>
          <a:lstStyle/>
          <a:p>
            <a:pPr marL="0"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2021 года КГБ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внес в список 17 новых фамилий граждан Беларуси, которые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причастны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к терроризму. Вкупе с двумя ранее внесенными лицами, всего получилось </a:t>
            </a: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19 граждан страны, причастных к террористической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marL="0"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Журналисты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проанализировали весь перечень КГБ Беларуси и составили </a:t>
            </a: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топ-10 стран, с самым большим количеством граждан, причастных к террористической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деятельности: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Афганистан   124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Ирак       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96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3.	КНДР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 78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4.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Индонезия     22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5.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Пакистан       20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6.	Беларусь	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19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7.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Филиппины  15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8.	Мали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15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9.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Йемен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14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indent="216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10.	Ливия	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13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AutoShape 2" descr="https://w7.pngwing.com/pngs/69/156/png-transparent-cartoon-youtube-youtube-child-hand-boy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C:\Users\Admin\Downloads\pngwing.com (8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00870" y="2411551"/>
            <a:ext cx="3803442" cy="380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477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626" y="781878"/>
            <a:ext cx="10681252" cy="549965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Административная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ответственность за совершение экстремистских </a:t>
            </a: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действий КоАП РБ: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Статья 19.2. Стрельба из огнестрельного оружия в населенном пункте или в месте, не предназначенном для стрельбы.</a:t>
            </a: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Статья 19.4. Вовлечение несовершеннолетнего в антиобщественное поведение.</a:t>
            </a: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Ст.19.6 Заведомо ложное сообщение.</a:t>
            </a: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Ст. 19.8 Распространение произведений, пропагандирующих культ насилия и жестокости.</a:t>
            </a: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Ст. 19.10 Пропаганда или публичное демонстрирование, изготовление, распространение нацистской символики или атрибутики.</a:t>
            </a: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Статья 19.11. Распространение, изготовление, хранение, перевозка информационной продукции, содержащей призывы к экстремистской деятельности или пропагандирующей такую деятельность.</a:t>
            </a:r>
          </a:p>
          <a:p>
            <a:pPr marL="18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Статья 19.12. Незаконное изготовление и (или) распространение методик либо иных материалов о способах изготовления взрывных устройств и взрывчатых веществ</a:t>
            </a:r>
          </a:p>
          <a:p>
            <a:pPr marL="1800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Статья 19.13. Финансирование террористической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  <a:p>
            <a:pPr marL="1800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27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Уголовная ответственность за совершение экстремистских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действий УК РБ: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1800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6 «Преступления против мира, безопасности человечества и военные преступления»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1800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10 «Преступления против общественной безопасности и здоровья населения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marL="1800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13 «Преступления против государства и порядка осуществления власти и управления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634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олокно дерева крупным планом">
            <a:extLst>
              <a:ext uri="{FF2B5EF4-FFF2-40B4-BE49-F238E27FC236}">
                <a16:creationId xmlns="" xmlns:a16="http://schemas.microsoft.com/office/drawing/2014/main" id="{B804D254-4D14-4A2A-BA9F-3506BBEE4A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558" b="71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C9D262D4-AE8B-4620-949A-609FC366FC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202616" y="1411015"/>
            <a:ext cx="7808159" cy="4103960"/>
          </a:xfrm>
          <a:prstGeom prst="rect">
            <a:avLst/>
          </a:prstGeom>
          <a:blipFill dpi="0" rotWithShape="1">
            <a:blip r:embed="rId5">
              <a:alphaModFix amt="9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90000" sy="100000" flip="none" algn="ctr"/>
          </a:blip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bevelT w="12700" h="0" prst="coolSlant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3605853C-E63A-49E2-84A4-4B7DD77A56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28332" y="1540931"/>
            <a:ext cx="7543802" cy="3835401"/>
          </a:xfrm>
          <a:prstGeom prst="rect">
            <a:avLst/>
          </a:prstGeom>
          <a:noFill/>
          <a:ln w="15875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31" name="Группа 30">
            <a:extLst>
              <a:ext uri="{FF2B5EF4-FFF2-40B4-BE49-F238E27FC236}">
                <a16:creationId xmlns="" xmlns:a16="http://schemas.microsoft.com/office/drawing/2014/main" id="{9500549F-5B68-400C-A605-BDF102BDBB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3123631"/>
            <a:ext cx="12231160" cy="659658"/>
            <a:chOff x="-16934" y="3123631"/>
            <a:chExt cx="12231160" cy="659658"/>
          </a:xfrm>
        </p:grpSpPr>
        <p:sp>
          <p:nvSpPr>
            <p:cNvPr id="32" name="Скругленный прямоугольник 17">
              <a:extLst>
                <a:ext uri="{FF2B5EF4-FFF2-40B4-BE49-F238E27FC236}">
                  <a16:creationId xmlns="" xmlns:a16="http://schemas.microsoft.com/office/drawing/2014/main" id="{CE12C213-76C6-4953-849D-69BD0C0740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430976" y="312363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1"/>
            </a:p>
          </p:txBody>
        </p:sp>
        <p:pic>
          <p:nvPicPr>
            <p:cNvPr id="33" name="Рисунок 32">
              <a:extLst>
                <a:ext uri="{FF2B5EF4-FFF2-40B4-BE49-F238E27FC236}">
                  <a16:creationId xmlns="" xmlns:a16="http://schemas.microsoft.com/office/drawing/2014/main" id="{85D5C439-F0A9-41AB-BF38-FB38EB00B7C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5536"/>
              <a:ext cx="2478024" cy="612648"/>
            </a:xfrm>
            <a:prstGeom prst="rect">
              <a:avLst/>
            </a:prstGeom>
          </p:spPr>
        </p:pic>
        <p:sp>
          <p:nvSpPr>
            <p:cNvPr id="34" name="Скругленный прямоугольник 20">
              <a:extLst>
                <a:ext uri="{FF2B5EF4-FFF2-40B4-BE49-F238E27FC236}">
                  <a16:creationId xmlns="" xmlns:a16="http://schemas.microsoft.com/office/drawing/2014/main" id="{CE714C63-2EB2-4CE0-8982-994E7A37AA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717803" y="312492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1"/>
            </a:p>
          </p:txBody>
        </p:sp>
        <p:pic>
          <p:nvPicPr>
            <p:cNvPr id="35" name="Рисунок 34">
              <a:extLst>
                <a:ext uri="{FF2B5EF4-FFF2-40B4-BE49-F238E27FC236}">
                  <a16:creationId xmlns="" xmlns:a16="http://schemas.microsoft.com/office/drawing/2014/main" id="{CE568286-7D0B-4E62-BC33-A99A0FD743D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5536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07B5B3-DDE8-49F7-B2D1-6919986D2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28332" y="1540931"/>
            <a:ext cx="7682443" cy="1604605"/>
          </a:xfrm>
        </p:spPr>
        <p:txBody>
          <a:bodyPr rtlCol="0"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noProof="1">
              <a:solidFill>
                <a:srgbClr val="2626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1E22DAF0-5C05-4D01-A6C7-2832665773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AutoShape 2" descr="https://avatars.mds.yandex.net/i?id=b6258f9c98fcef8e5dab9d2fcd5739a7-5305527-images-thumbs&amp;ref=rim&amp;n=33&amp;w=130&amp;h=1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C:\Users\Admin\Desktop\scale_1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373" y="3180522"/>
            <a:ext cx="2241694" cy="233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9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кстримизм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36806543_TF44606487.potx" id="{24B16E2B-BE15-4776-8341-D3AFA061904E}" vid="{F4C219E3-6DB2-4E83-9632-8000470EA6B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AC0881-EA88-432B-86BB-4EB78D0EA8C1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A1E945A-F8B2-4917-A3C0-E5FD0C705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027939-E3B8-41D6-8A67-A640CA8A50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Экстримизм</Template>
  <TotalTime>0</TotalTime>
  <Words>413</Words>
  <Application>Microsoft Office PowerPoint</Application>
  <PresentationFormat>Произвольный</PresentationFormat>
  <Paragraphs>76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Экстримизм</vt:lpstr>
      <vt:lpstr>Экстремизм в молодежной среде: предупреждение и профилактика</vt:lpstr>
      <vt:lpstr>Презентация PowerPoint</vt:lpstr>
      <vt:lpstr>Следует выделить основные особенности экстремизма в молодежной среде</vt:lpstr>
      <vt:lpstr>Презентация PowerPoint</vt:lpstr>
      <vt:lpstr>Презентация PowerPoint</vt:lpstr>
      <vt:lpstr>В рамках воспитательной работы по профилактике экстремизма и терроризма среди обучающихся можно использовать различные формы работы: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2021-12-21T09:09:53Z</dcterms:created>
  <dcterms:modified xsi:type="dcterms:W3CDTF">2021-12-21T15:01:55Z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