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C1B3"/>
    <a:srgbClr val="91A997"/>
    <a:srgbClr val="000000"/>
    <a:srgbClr val="F46C93"/>
    <a:srgbClr val="F480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ГУО «Гомельский городской социально-педагогический центр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Организация работы с несовершеннолетним и его семьей в рамках комплексной реабилитации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437112"/>
            <a:ext cx="6080720" cy="1777752"/>
          </a:xfrm>
        </p:spPr>
        <p:txBody>
          <a:bodyPr>
            <a:normAutofit/>
          </a:bodyPr>
          <a:lstStyle/>
          <a:p>
            <a:pPr algn="r"/>
            <a:r>
              <a:rPr lang="ru-RU" sz="2200" b="1" i="1" noProof="1">
                <a:solidFill>
                  <a:srgbClr val="262626"/>
                </a:solidFill>
              </a:rPr>
              <a:t>Выступила:</a:t>
            </a:r>
            <a:r>
              <a:rPr lang="ru-RU" sz="2200" noProof="1">
                <a:solidFill>
                  <a:srgbClr val="262626"/>
                </a:solidFill>
              </a:rPr>
              <a:t> </a:t>
            </a:r>
            <a:r>
              <a:rPr lang="ru-RU" sz="2200" i="1" noProof="1">
                <a:solidFill>
                  <a:srgbClr val="262626"/>
                </a:solidFill>
              </a:rPr>
              <a:t>Плех Е.В., заведующий отделом профилактики и комплексной реабилитации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Admin\Downloads\pngwing.com (8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3"/>
            <a:ext cx="3168352" cy="398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01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1540" y="0"/>
            <a:ext cx="8424936" cy="206210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  <a:latin typeface="Arial Black" pitchFamily="34" charset="0"/>
              </a:rPr>
              <a:t>Формирование первичной индивидуальной реабилитационной программы (ПИРП)</a:t>
            </a:r>
            <a:endParaRPr lang="ru-RU" sz="3200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570" y="1983282"/>
            <a:ext cx="4334733" cy="47682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2166785"/>
            <a:ext cx="41044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Приложение 1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Постановление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овета Министров Республики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еларусь 27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июня 2017 г. № 487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 утверждении Положения о порядке комплексной реабилитации несовершеннолетних, потребление которыми наркотических средств, психотропных веществ, их аналогов, токсических или других одурманивающих веществ, употребление алкогольных, слабоалкогольных напитков или пива установлены в соответствии с законодательством 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4283968" y="4005064"/>
            <a:ext cx="720080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601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4" y="1041055"/>
            <a:ext cx="1833450" cy="18334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4304" y="271829"/>
            <a:ext cx="6696744" cy="5232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  <a:latin typeface="Arial Black" pitchFamily="34" charset="0"/>
              </a:rPr>
              <a:t>Учреждение образования</a:t>
            </a:r>
            <a:endParaRPr lang="ru-RU" sz="2800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988284"/>
            <a:ext cx="5015211" cy="255454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При получении копии решения КДН о проведении комплексной реабилитации несовершеннолетнего все субъекты направляют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в течение пяти рабочих дней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 в адрес СПЦ предложения по мероприятиям ПИРП.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AutoShape 2" descr="Восклицательный знак Interjection Computer Icons Информация Пунктуация, восклицательный  знак, Разное, другие, площадь png |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9754"/>
            <a:ext cx="1887621" cy="17025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67944" y="3717032"/>
            <a:ext cx="4752528" cy="286232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>
                <a:solidFill>
                  <a:schemeClr val="bg1"/>
                </a:solidFill>
                <a:latin typeface="Arial Black" pitchFamily="34" charset="0"/>
              </a:rPr>
              <a:t>Одновременно специалисты СППС УО передают специалистам СПЦ копии: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программы ИПР,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психологической характеристики несовершеннолетнего,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аналитических справок о результатах проделанной работы.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6" y="3156141"/>
            <a:ext cx="3984104" cy="398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640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04664"/>
            <a:ext cx="6382641" cy="48012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285" y="260648"/>
            <a:ext cx="1942432" cy="16167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4880" y="277057"/>
            <a:ext cx="439248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редложения по мероприятиям ПИРП должны быть утверждены директором УО и подписаны специалистом СППС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-201025"/>
            <a:ext cx="2540045" cy="25400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5661" y="4605769"/>
            <a:ext cx="3456384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Обязательно должны быть заполнены сведения о несовершеннолетнем. 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23" y="2765725"/>
            <a:ext cx="2150519" cy="21505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089" y="1148653"/>
            <a:ext cx="1399196" cy="87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13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68" y="116632"/>
            <a:ext cx="7581642" cy="3312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3789040"/>
            <a:ext cx="4104456" cy="286232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 раздел </a:t>
            </a:r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I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Социально-педагогическая помощь </a:t>
            </a:r>
            <a:r>
              <a:rPr lang="ru-RU" dirty="0" smtClean="0">
                <a:latin typeface="Arial Black" pitchFamily="34" charset="0"/>
              </a:rPr>
              <a:t>вносятся мероприятия педагога социального и других педагогов УО, заинтересованных в реабилитации несовершеннолетнего (куратор, мастер, классный руководитель и др.)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80384" y="3789040"/>
            <a:ext cx="4104456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 раздел </a:t>
            </a:r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II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Психологическая помощь </a:t>
            </a:r>
            <a:r>
              <a:rPr lang="ru-RU" dirty="0" smtClean="0">
                <a:latin typeface="Arial Black" pitchFamily="34" charset="0"/>
              </a:rPr>
              <a:t>вносятся мероприятия педагога-психолога УО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80384" y="5174034"/>
            <a:ext cx="4104456" cy="14773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Последующие разделы заполняют другие субъекты реабилитации: </a:t>
            </a:r>
            <a:r>
              <a:rPr lang="ru-RU" dirty="0" smtClean="0">
                <a:latin typeface="Arial Black" pitchFamily="34" charset="0"/>
              </a:rPr>
              <a:t>ГУЗ, наркологический диспансер, ИДН и др.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0926">
            <a:off x="-172466" y="820541"/>
            <a:ext cx="3097439" cy="30974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81360">
            <a:off x="4144539" y="1057324"/>
            <a:ext cx="3150596" cy="3150596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2375756" y="617606"/>
            <a:ext cx="4428492" cy="4351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75756" y="1097812"/>
            <a:ext cx="4428492" cy="4351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658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847470"/>
              </p:ext>
            </p:extLst>
          </p:nvPr>
        </p:nvGraphicFramePr>
        <p:xfrm>
          <a:off x="323528" y="116632"/>
          <a:ext cx="8568951" cy="3840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76063"/>
                <a:gridCol w="2592288"/>
                <a:gridCol w="1872208"/>
                <a:gridCol w="1728192"/>
                <a:gridCol w="18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</a:p>
                    <a:p>
                      <a:pPr algn="ctr"/>
                      <a:r>
                        <a:rPr lang="ru-RU" dirty="0" smtClean="0"/>
                        <a:t>п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мероприятий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Ответственные</a:t>
                      </a:r>
                      <a:r>
                        <a:rPr lang="ru-RU" baseline="0" dirty="0" smtClean="0"/>
                        <a:t> исполнители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Индикаторы и показатели</a:t>
                      </a:r>
                      <a:r>
                        <a:rPr lang="ru-RU" baseline="0" dirty="0" smtClean="0"/>
                        <a:t> эффективности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Black" pitchFamily="34" charset="0"/>
                        </a:rPr>
                        <a:t>РАЗДЕЛ </a:t>
                      </a:r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Black" pitchFamily="34" charset="0"/>
                        </a:rPr>
                        <a:t>I </a:t>
                      </a:r>
                      <a:endParaRPr lang="ru-RU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rial Black" pitchFamily="34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Black" pitchFamily="34" charset="0"/>
                        </a:rPr>
                        <a:t>СОЦИАЛЬНО-ПЕДАГОГИЧЕСКАЯ ПОМОЩЬ 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Посещение общежития с целью обследования</a:t>
                      </a:r>
                      <a:r>
                        <a:rPr lang="ru-RU" baseline="0" dirty="0" smtClean="0"/>
                        <a:t> условий проживания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Октябрь-июль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Педагог</a:t>
                      </a:r>
                      <a:r>
                        <a:rPr lang="ru-RU" baseline="0" dirty="0" smtClean="0"/>
                        <a:t> социальный</a:t>
                      </a:r>
                    </a:p>
                    <a:p>
                      <a:r>
                        <a:rPr lang="ru-RU" baseline="0" dirty="0" smtClean="0"/>
                        <a:t>И</a:t>
                      </a:r>
                      <a:r>
                        <a:rPr lang="ru-RU" dirty="0" smtClean="0"/>
                        <a:t>ванова</a:t>
                      </a:r>
                      <a:r>
                        <a:rPr lang="ru-RU" baseline="0" dirty="0" smtClean="0"/>
                        <a:t> А.И.,</a:t>
                      </a:r>
                    </a:p>
                    <a:p>
                      <a:r>
                        <a:rPr lang="ru-RU" baseline="0" dirty="0" smtClean="0"/>
                        <a:t>куратор группы</a:t>
                      </a:r>
                    </a:p>
                    <a:p>
                      <a:r>
                        <a:rPr lang="ru-RU" baseline="0" dirty="0" smtClean="0"/>
                        <a:t>Петрова П.В.</a:t>
                      </a:r>
                    </a:p>
                    <a:p>
                      <a:r>
                        <a:rPr lang="ru-RU" baseline="0" dirty="0" smtClean="0"/>
                        <a:t>воспитатель общежития</a:t>
                      </a:r>
                    </a:p>
                    <a:p>
                      <a:r>
                        <a:rPr lang="ru-RU" baseline="0" dirty="0" smtClean="0"/>
                        <a:t>Козлова М.Я.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Оказание помощи в обустройстве</a:t>
                      </a:r>
                      <a:r>
                        <a:rPr lang="ru-RU" baseline="0" dirty="0" smtClean="0"/>
                        <a:t> быта, контроль соблюдения правил проживания в общежитии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991" y="4091428"/>
            <a:ext cx="6154009" cy="1667108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3757556" y="4482823"/>
            <a:ext cx="151216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57556" y="5013176"/>
            <a:ext cx="151216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0" y="4221088"/>
            <a:ext cx="2810479" cy="2308324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Обращаем внимание, что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законные представители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являются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субъектами ПИРП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поэтому в предложения необходимо включать формы работы с семьей несовершеннолетнего.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282" y="6032583"/>
            <a:ext cx="825417" cy="82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295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132" y="44355"/>
            <a:ext cx="6782747" cy="35247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3356992"/>
            <a:ext cx="2952328" cy="286232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Информацию о реализации мероприятий ПИРП подписывается руководителем УО и представляется в КДН с установленной ею периодичностью (ежеквартально).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2457195" y="2780928"/>
            <a:ext cx="3639903" cy="363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95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617235"/>
              </p:ext>
            </p:extLst>
          </p:nvPr>
        </p:nvGraphicFramePr>
        <p:xfrm>
          <a:off x="323528" y="1700808"/>
          <a:ext cx="8424936" cy="3749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20080"/>
                <a:gridCol w="3492388"/>
                <a:gridCol w="2106234"/>
                <a:gridCol w="210623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п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r>
                        <a:rPr lang="ru-RU" baseline="0" dirty="0" smtClean="0"/>
                        <a:t> мероприятий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Индикаторы и показатели эффективности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Итоги выполнения</a:t>
                      </a:r>
                      <a:r>
                        <a:rPr lang="ru-RU" baseline="0" dirty="0" smtClean="0"/>
                        <a:t> или невыполнения мероприятий с указанием причин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Посещение общежития с целью обследования</a:t>
                      </a:r>
                      <a:r>
                        <a:rPr lang="ru-RU" baseline="0" dirty="0" smtClean="0"/>
                        <a:t> условий проживания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Оказание помощи в обустройстве</a:t>
                      </a:r>
                      <a:r>
                        <a:rPr lang="ru-RU" baseline="0" dirty="0" smtClean="0"/>
                        <a:t> быта, контроль соблюдения правил проживания в общежитии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u="sng" dirty="0" smtClean="0"/>
                        <a:t>24.12.2021</a:t>
                      </a:r>
                      <a:r>
                        <a:rPr lang="ru-RU" baseline="0" dirty="0" smtClean="0"/>
                        <a:t> – запланированное посещение перенесено, ввиду нахождения несовершеннолетнего на больничном листе по месту регистрации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404664"/>
            <a:ext cx="8280920" cy="70788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/>
                </a:solidFill>
                <a:latin typeface="Arial Black" pitchFamily="34" charset="0"/>
              </a:rPr>
              <a:t>Пример оформления информации о реализации мероприятий ПИРП</a:t>
            </a:r>
            <a:endParaRPr lang="ru-RU" sz="2000" dirty="0">
              <a:solidFill>
                <a:schemeClr val="accent2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89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712968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Admin\Desktop\letter-clipart-png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74665"/>
            <a:ext cx="4637882" cy="420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3274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362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ГУО «Гомельский городской социально-педагогический центр»  Организация работы с несовершеннолетним и его семьей в рамках комплексной реабилитации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15</cp:revision>
  <dcterms:created xsi:type="dcterms:W3CDTF">2021-11-05T07:44:39Z</dcterms:created>
  <dcterms:modified xsi:type="dcterms:W3CDTF">2021-12-21T12:58:08Z</dcterms:modified>
</cp:coreProperties>
</file>