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360" r:id="rId3"/>
    <p:sldId id="388" r:id="rId4"/>
    <p:sldId id="288" r:id="rId5"/>
    <p:sldId id="331" r:id="rId6"/>
    <p:sldId id="303" r:id="rId7"/>
    <p:sldId id="304" r:id="rId8"/>
    <p:sldId id="274" r:id="rId9"/>
    <p:sldId id="306" r:id="rId10"/>
    <p:sldId id="275" r:id="rId11"/>
    <p:sldId id="277" r:id="rId12"/>
    <p:sldId id="338" r:id="rId13"/>
    <p:sldId id="339" r:id="rId14"/>
    <p:sldId id="340" r:id="rId15"/>
    <p:sldId id="341" r:id="rId16"/>
    <p:sldId id="348" r:id="rId17"/>
    <p:sldId id="349" r:id="rId18"/>
    <p:sldId id="377" r:id="rId19"/>
    <p:sldId id="392" r:id="rId20"/>
    <p:sldId id="393" r:id="rId21"/>
    <p:sldId id="394" r:id="rId22"/>
    <p:sldId id="284" r:id="rId23"/>
    <p:sldId id="296" r:id="rId24"/>
    <p:sldId id="371" r:id="rId25"/>
    <p:sldId id="372" r:id="rId26"/>
    <p:sldId id="373" r:id="rId27"/>
    <p:sldId id="374" r:id="rId28"/>
    <p:sldId id="375" r:id="rId29"/>
    <p:sldId id="280" r:id="rId30"/>
    <p:sldId id="344" r:id="rId31"/>
    <p:sldId id="332" r:id="rId32"/>
    <p:sldId id="278" r:id="rId33"/>
    <p:sldId id="286" r:id="rId34"/>
    <p:sldId id="287" r:id="rId35"/>
    <p:sldId id="334" r:id="rId36"/>
    <p:sldId id="285" r:id="rId37"/>
    <p:sldId id="330" r:id="rId38"/>
    <p:sldId id="293" r:id="rId39"/>
    <p:sldId id="381" r:id="rId40"/>
    <p:sldId id="329" r:id="rId41"/>
    <p:sldId id="383" r:id="rId42"/>
    <p:sldId id="328" r:id="rId43"/>
    <p:sldId id="273" r:id="rId44"/>
    <p:sldId id="385" r:id="rId45"/>
    <p:sldId id="386" r:id="rId46"/>
    <p:sldId id="387" r:id="rId47"/>
    <p:sldId id="390" r:id="rId48"/>
    <p:sldId id="391" r:id="rId49"/>
    <p:sldId id="319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166-167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42</c:v>
                </c:pt>
                <c:pt idx="1">
                  <c:v>50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168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66</c:v>
                </c:pt>
                <c:pt idx="1">
                  <c:v>76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169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16</c:v>
                </c:pt>
                <c:pt idx="1">
                  <c:v>49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343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69</c:v>
                </c:pt>
                <c:pt idx="1">
                  <c:v>43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343-1</c:v>
                </c:pt>
              </c:strCache>
            </c:strRef>
          </c:tx>
          <c:invertIfNegative val="0"/>
          <c:cat>
            <c:numRef>
              <c:f>Лист1!$A$2:$A$3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9</c:v>
                </c:pt>
                <c:pt idx="1">
                  <c:v>17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08049920"/>
        <c:axId val="108054400"/>
        <c:axId val="0"/>
      </c:bar3DChart>
      <c:catAx>
        <c:axId val="10804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08054400"/>
        <c:crosses val="autoZero"/>
        <c:auto val="1"/>
        <c:lblAlgn val="ctr"/>
        <c:lblOffset val="100"/>
        <c:noMultiLvlLbl val="0"/>
      </c:catAx>
      <c:valAx>
        <c:axId val="10805440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8049920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0B260-A6F7-4C96-8CA0-2C605649C91F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3A67CD-2BF3-41AF-B6A8-A8526CE23E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3B746-6701-41D8-AABA-A3DF8CBD2559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E855D-A987-4AB2-BCE8-A35E8E6079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F0263-1DB3-45F3-9A95-858159BC75C4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180176-39D2-4E71-A171-9F51C1B8BC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3099F18C-2B2A-4B14-A5C5-E309815462CC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C3E7F61-FD15-4009-9CC4-7F349533B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7C916-8A49-48AC-82C3-EEE3ABB30866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3F9338-4D38-4CAF-9E2D-4D77DBCBF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C40C0B-3D70-4FC3-AC13-3A0119A1DF33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DECC0-8913-4585-8EC8-38C7A64176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F64FAA-2EF8-4AC0-A6AB-49C31F01C86D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F9631B-86C1-408B-BE26-4242C3E86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F0A18C4-E2A9-4C89-AC86-E732939DEA9F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D74B6BBC-69CD-46E1-A93F-07A309F722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BBF9A-1B5F-48E4-A835-6226639DE829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48913-AF14-46A3-927B-67AAB3352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DAA9F59-6F84-455C-B842-2CE48D16B4D9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2F0384C-400E-4D56-A7BD-9DC90F600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ED975AD-B999-4F70-BE27-B042502625BE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8E6EFC38-C7E7-4A17-A0EF-16E1374644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124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483D92-24B3-4B6F-A500-2E273F3EDD58}" type="datetimeFigureOut">
              <a:rPr lang="ru-RU"/>
              <a:pPr>
                <a:defRPr/>
              </a:pPr>
              <a:t>23.12.2021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C5A8AEF-7898-4B3F-A767-89FC37B531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6" r:id="rId1"/>
    <p:sldLayoutId id="2147484097" r:id="rId2"/>
    <p:sldLayoutId id="2147484098" r:id="rId3"/>
    <p:sldLayoutId id="2147484091" r:id="rId4"/>
    <p:sldLayoutId id="2147484092" r:id="rId5"/>
    <p:sldLayoutId id="2147484099" r:id="rId6"/>
    <p:sldLayoutId id="2147484093" r:id="rId7"/>
    <p:sldLayoutId id="2147484100" r:id="rId8"/>
    <p:sldLayoutId id="2147484101" r:id="rId9"/>
    <p:sldLayoutId id="2147484094" r:id="rId10"/>
    <p:sldLayoutId id="2147484095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ru.wikipedia.org/wiki/%D0%A7%D0%BB%D0%B5%D0%BD%D0%BE%D0%B2%D1%80%D0%B5%D0%B4%D0%B8%D1%82%D0%B5%D0%BB%D1%8C%D1%81%D1%82%D0%B2%D0%BE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1%D0%B0%D0%B9%D1%82" TargetMode="External"/><Relationship Id="rId7" Type="http://schemas.openxmlformats.org/officeDocument/2006/relationships/image" Target="../media/image14.png"/><Relationship Id="rId2" Type="http://schemas.openxmlformats.org/officeDocument/2006/relationships/hyperlink" Target="https://ru.wikipedia.org/wiki/%D0%90%D0%BD%D0%B3%D0%BB%D0%B8%D0%B9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A7%D0%B0%D1%82_(%D0%BF%D1%80%D0%BE%D0%B3%D1%80%D0%B0%D0%BC%D0%BC%D0%B0)" TargetMode="External"/><Relationship Id="rId5" Type="http://schemas.openxmlformats.org/officeDocument/2006/relationships/hyperlink" Target="https://ru.wikipedia.org/wiki/%D0%92%D0%B8%D0%B4%D0%B5%D0%BE%D1%82%D0%B5%D0%BB%D0%B5%D1%84%D0%BE%D0%BD%D0%B8%D1%8F" TargetMode="External"/><Relationship Id="rId4" Type="http://schemas.openxmlformats.org/officeDocument/2006/relationships/hyperlink" Target="https://ru.wikipedia.org/wiki/%D0%90%D0%BD%D0%BE%D0%BD%D0%B8%D0%BC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0%D0%BD%D0%B3%D0%BB%D0%B8%D0%B9%D1%81%D0%BA%D0%B8%D0%B9_%D1%8F%D0%B7%D1%8B%D0%BA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ru.wikipedia.org/wiki/%D0%96%D0%B8%D0%B2%D0%BE%D1%82%D0%BD%D1%8B%D0%B5" TargetMode="External"/><Relationship Id="rId4" Type="http://schemas.openxmlformats.org/officeDocument/2006/relationships/hyperlink" Target="https://ru.wikipedia.org/wiki/%D0%90%D0%BD%D1%82%D1%80%D0%BE%D0%BF%D0%BE%D0%BC%D0%BE%D1%80%D1%84%D0%B8%D0%B7%D0%BC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7%D0%BE%D0%BE%D1%84%D0%B8%D0%BB%D0%B8%D1%8F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F%D0%BF%D0%BE%D0%BD%D1%81%D0%BA%D0%B8%D0%B9_%D1%8F%D0%B7%D1%8B%D0%BA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Relationship Id="rId5" Type="http://schemas.openxmlformats.org/officeDocument/2006/relationships/hyperlink" Target="https://ru.wikipedia.org/wiki/%D0%90%D0%BD%D0%B8%D0%BC%D0%B5" TargetMode="External"/><Relationship Id="rId4" Type="http://schemas.openxmlformats.org/officeDocument/2006/relationships/hyperlink" Target="https://ru.wikipedia.org/wiki/%D0%9C%D0%B0%D0%BD%D0%B3%D0%B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F%D0%BF%D0%BE%D0%BD%D1%81%D0%BA%D0%B8%D0%B9_%D1%8F%D0%B7%D1%8B%D0%BA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Relationship Id="rId6" Type="http://schemas.openxmlformats.org/officeDocument/2006/relationships/hyperlink" Target="https://ru.wikipedia.org/wiki/%D0%93%D0%BE%D0%BC%D0%BE%D1%81%D0%B5%D0%BA%D1%81%D1%83%D0%B0%D0%BB%D1%8C%D0%BD%D0%BE%D1%81%D1%82%D1%8C" TargetMode="External"/><Relationship Id="rId5" Type="http://schemas.openxmlformats.org/officeDocument/2006/relationships/hyperlink" Target="https://ru.wikipedia.org/wiki/%D0%90%D0%BD%D0%B8%D0%BC%D0%B5" TargetMode="External"/><Relationship Id="rId4" Type="http://schemas.openxmlformats.org/officeDocument/2006/relationships/hyperlink" Target="https://ru.wikipedia.org/wiki/%D0%9C%D0%B0%D0%BD%D0%B3%D0%B0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_____Microsoft_Office_Excel_97-20031.xls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s://kodeksy-by.com/ugolovnyj_kodeks_rb/167.htm" TargetMode="External"/><Relationship Id="rId2" Type="http://schemas.openxmlformats.org/officeDocument/2006/relationships/hyperlink" Target="https://kodeksy-by.com/ugolovnyj_kodeks_rb/166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kodeksy-by.com/ugolovnyj_kodeks_rb/168.htm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pravo.by/document/?guid=12551&amp;p0=HK2100091&amp;p1=1&amp;p5=0" TargetMode="Externa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pravo.by/document/?guid=12551&amp;p0=H12100093&amp;p1=1&amp;p5=0" TargetMode="External"/><Relationship Id="rId4" Type="http://schemas.openxmlformats.org/officeDocument/2006/relationships/hyperlink" Target="https://pravo.by/document/?guid=12551&amp;p0=HK2100092&amp;p1=1&amp;p5=0" TargetMode="Externa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 l="5000" t="-5000" r="-5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2071688" y="714375"/>
            <a:ext cx="6643687" cy="3074665"/>
          </a:xfrm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>
              <a:defRPr/>
            </a:pPr>
            <a:r>
              <a:rPr lang="ru-RU" sz="3400" cap="none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«Профилактика сексуального насилия и распространения детской порнографии в глобальной сети Интернет</a:t>
            </a:r>
            <a:r>
              <a:rPr lang="ru-RU" sz="3400" cap="none" dirty="0" smtClean="0">
                <a:solidFill>
                  <a:schemeClr val="tx1"/>
                </a:solidFill>
                <a:latin typeface="Tahoma" pitchFamily="34" charset="0"/>
                <a:cs typeface="Tahoma" pitchFamily="34" charset="0"/>
              </a:rPr>
              <a:t>»</a:t>
            </a:r>
            <a:endParaRPr lang="ru-RU" sz="3400" cap="none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2291" name="Прямоугольник 3"/>
          <p:cNvSpPr>
            <a:spLocks noChangeArrowheads="1"/>
          </p:cNvSpPr>
          <p:nvPr/>
        </p:nvSpPr>
        <p:spPr bwMode="auto">
          <a:xfrm flipV="1">
            <a:off x="2286000" y="4075113"/>
            <a:ext cx="49291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2286000" y="4286250"/>
            <a:ext cx="52149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dirty="0"/>
              <a:t>Выступающий: </a:t>
            </a:r>
          </a:p>
          <a:p>
            <a:pPr algn="ctr"/>
            <a:r>
              <a:rPr lang="ru-RU" b="1" dirty="0"/>
              <a:t>Старший оперуполномоченный по особо важным делам управления по </a:t>
            </a:r>
            <a:r>
              <a:rPr lang="ru-RU" b="1" dirty="0" err="1"/>
              <a:t>наркоконтролю</a:t>
            </a:r>
            <a:r>
              <a:rPr lang="ru-RU" b="1" dirty="0"/>
              <a:t> и противодействию </a:t>
            </a:r>
            <a:r>
              <a:rPr lang="ru-RU" b="1" dirty="0" smtClean="0"/>
              <a:t>торговле </a:t>
            </a:r>
            <a:r>
              <a:rPr lang="ru-RU" b="1" dirty="0"/>
              <a:t>людьми</a:t>
            </a:r>
          </a:p>
          <a:p>
            <a:pPr algn="ctr"/>
            <a:r>
              <a:rPr lang="ru-RU" b="1" dirty="0"/>
              <a:t>криминальной милиции</a:t>
            </a:r>
          </a:p>
          <a:p>
            <a:pPr algn="ctr"/>
            <a:r>
              <a:rPr lang="ru-RU" b="1" dirty="0"/>
              <a:t> УВД Гомельского облисполкома </a:t>
            </a:r>
          </a:p>
          <a:p>
            <a:pPr algn="ctr"/>
            <a:r>
              <a:rPr lang="ru-RU" b="1" dirty="0" err="1"/>
              <a:t>Шалобасов</a:t>
            </a:r>
            <a:r>
              <a:rPr lang="ru-RU" b="1" dirty="0"/>
              <a:t> Дмитрий Сергеевич</a:t>
            </a: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51425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Что угрожает ребенку в интернете?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70000" lnSpcReduction="2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b="1" u="sng" dirty="0" err="1" smtClean="0">
                <a:latin typeface="Times New Roman" pitchFamily="18" charset="0"/>
                <a:cs typeface="Times New Roman" pitchFamily="18" charset="0"/>
              </a:rPr>
              <a:t>Кибербуллинг</a:t>
            </a:r>
            <a:r>
              <a:rPr lang="ru-RU" sz="2900" b="1" u="sng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Кибербуллинг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или издевательства в интернете часто сопровождаются отправкой угроз и издевательских сообщений на личную почту, в социальных сетях, в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мессенжерах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Viber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Facebook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Telegram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и др.), на различных форумах и в чатах.   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В отличие от физических или словесных унижений в реальной жизни,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кибербуллинг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сложнее распознать. Обидчик может распространить сообщение в чате, где его увидят и другие лица, а затем удалить его, сделав вид, что ничего не было. Тем не менее, вред уже нанесен.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Ребенок столкнулся с </a:t>
            </a:r>
            <a:r>
              <a:rPr lang="ru-RU" sz="2900" b="1" dirty="0" err="1" smtClean="0">
                <a:latin typeface="Times New Roman" pitchFamily="18" charset="0"/>
                <a:cs typeface="Times New Roman" pitchFamily="18" charset="0"/>
              </a:rPr>
              <a:t>кибербуллингом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, если:  </a:t>
            </a:r>
            <a:endParaRPr lang="ru-RU" sz="29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О нем распространяются слухи и ложная информация (видео, фото, сообщения в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мессенджерах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Ему пишут негативные сообщения, оскорбления или угрозы.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Несмотря на “неосязаемость”,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кибербуллинг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опасен и может навредить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психоэмоциональному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развитию ребенка, понизить его самооценку и уверенность в себе.  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  <p:pic>
        <p:nvPicPr>
          <p:cNvPr id="19460" name="Picture 1" descr="C:\Users\User\Desktop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0"/>
            <a:ext cx="33115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</a:rPr>
              <a:t>Вовлечение ребенка в сексуальные действия через интернет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994525" cy="4852988"/>
          </a:xfrm>
        </p:spPr>
        <p:txBody>
          <a:bodyPr/>
          <a:lstStyle/>
          <a:p>
            <a:pPr algn="just" eaLnBrk="1" hangingPunct="1"/>
            <a:r>
              <a:rPr lang="ru-RU" b="1" smtClean="0"/>
              <a:t>Секстинг </a:t>
            </a:r>
            <a:r>
              <a:rPr lang="ru-RU" smtClean="0"/>
              <a:t>- это пересылка фотографий, видео или сообщений интимного характера в чатах, мессенджерах. Опасность </a:t>
            </a:r>
            <a:r>
              <a:rPr lang="ru-RU" b="1" smtClean="0"/>
              <a:t>секстинга</a:t>
            </a:r>
            <a:r>
              <a:rPr lang="ru-RU" smtClean="0"/>
              <a:t> состоит в том, что интимные изображения ребенка могут быть использованы в преступных целях (изготовление детской порнографии, шантаж, домогательство).</a:t>
            </a:r>
          </a:p>
          <a:p>
            <a:pPr algn="just" eaLnBrk="1" hangingPunct="1">
              <a:buFont typeface="Wingdings" pitchFamily="2" charset="2"/>
              <a:buNone/>
            </a:pPr>
            <a:r>
              <a:rPr lang="ru-RU" smtClean="0"/>
              <a:t/>
            </a:r>
            <a:br>
              <a:rPr lang="ru-RU" smtClean="0"/>
            </a:br>
            <a:endParaRPr lang="ru-RU" smtClean="0"/>
          </a:p>
          <a:p>
            <a:pPr algn="just" eaLnBrk="1" hangingPunct="1"/>
            <a:endParaRPr lang="ru-RU" smtClean="0"/>
          </a:p>
        </p:txBody>
      </p:sp>
      <p:pic>
        <p:nvPicPr>
          <p:cNvPr id="20484" name="Picture 5" descr="C:\Users\User\Desktop\ват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4868863"/>
            <a:ext cx="173037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7" descr="C:\Users\User\Desktop\2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4797425"/>
            <a:ext cx="2376488" cy="136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8" descr="C:\Users\User\Desktop\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4652963"/>
            <a:ext cx="2781300" cy="164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913"/>
            <a:ext cx="7467600" cy="302418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Likee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— социальная сеть, пользователи которой могут создавать и распространять короткие музыкальные видеоклипы. Есть одноимённые мобильные приложения.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Вообще сервис предназначен для формирования позитивного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контента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но отмечены случаи педофилии,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2" tooltip="Членовредительство"/>
              </a:rPr>
              <a:t>членовредительства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жестокого обращения с животными, есть оголённые или слишком откровенные видео. </a:t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Хотя сервис предназначен для пользователей старше 13 лет, значительную долю аудитории составляют дети и подростки от 5 до 12 лет.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Содержимое 3" descr="likee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1188" y="3213100"/>
            <a:ext cx="4897437" cy="3514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930400"/>
          </a:xfrm>
        </p:spPr>
        <p:txBody>
          <a:bodyPr>
            <a:noAutofit/>
          </a:bodyPr>
          <a:lstStyle/>
          <a:p>
            <a:pPr algn="just">
              <a:defRPr/>
            </a:pPr>
            <a:r>
              <a:rPr lang="ru-RU" sz="1900" b="1" dirty="0" err="1" smtClean="0">
                <a:latin typeface="Times New Roman" pitchFamily="18" charset="0"/>
                <a:cs typeface="Times New Roman" pitchFamily="18" charset="0"/>
              </a:rPr>
              <a:t>Chatroulette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(от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2" tooltip="Английский язык"/>
              </a:rPr>
              <a:t>англ.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900" i="1" dirty="0" err="1" smtClean="0">
                <a:latin typeface="Times New Roman" pitchFamily="18" charset="0"/>
                <a:cs typeface="Times New Roman" pitchFamily="18" charset="0"/>
              </a:rPr>
              <a:t>roulette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 — «рулетка») —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3" tooltip="Сайт"/>
              </a:rPr>
              <a:t>сайт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, позволяющий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4" tooltip="Аноним"/>
              </a:rPr>
              <a:t>анонимно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общаться с помощью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5" tooltip="Видеотелефония"/>
              </a:rPr>
              <a:t>видео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 и текстового 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  <a:hlinkClick r:id="rId6" tooltip="Чат (программа)"/>
              </a:rPr>
              <a:t>чата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Посетитель сайта попадет на случайно выбранного «незнакомца» и начинает с ним </a:t>
            </a:r>
            <a:r>
              <a:rPr lang="ru-RU" sz="1900" dirty="0" err="1" smtClean="0">
                <a:latin typeface="Times New Roman" pitchFamily="18" charset="0"/>
                <a:cs typeface="Times New Roman" pitchFamily="18" charset="0"/>
              </a:rPr>
              <a:t>онлайн-чат</a:t>
            </a:r>
            <a:r>
              <a:rPr lang="ru-RU" sz="1900" dirty="0" smtClean="0">
                <a:latin typeface="Times New Roman" pitchFamily="18" charset="0"/>
                <a:cs typeface="Times New Roman" pitchFamily="18" charset="0"/>
              </a:rPr>
              <a:t>. В любой момент общения пользователь может оставить текущий чат и поискать другого случайного собеседника. </a:t>
            </a:r>
            <a:endParaRPr lang="ru-RU" sz="19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1" name="Содержимое 3" descr="чатрулетка.png"/>
          <p:cNvPicPr>
            <a:picLocks noGrp="1" noChangeAspect="1"/>
          </p:cNvPicPr>
          <p:nvPr>
            <p:ph sz="quarter" idx="1"/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457200" y="2205038"/>
            <a:ext cx="7467600" cy="43195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Наиболее опасное и «токсичное» приложение для знакомств</a:t>
            </a:r>
            <a:endParaRPr lang="ru-RU" dirty="0"/>
          </a:p>
        </p:txBody>
      </p:sp>
      <p:pic>
        <p:nvPicPr>
          <p:cNvPr id="23555" name="Содержимое 5" descr="Чат вдвоем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866900"/>
            <a:ext cx="7467600" cy="43402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635000"/>
          </a:xfrm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Первые сообщения от случайного собеседника…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Содержимое 8" descr="Чат вдвоем 1 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196975"/>
            <a:ext cx="3754438" cy="5040313"/>
          </a:xfrm>
        </p:spPr>
      </p:pic>
      <p:pic>
        <p:nvPicPr>
          <p:cNvPr id="24580" name="Содержимое 9" descr="Чатвдвоем 2.pn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84675" y="1196975"/>
            <a:ext cx="3632200" cy="50514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49212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 smtClean="0">
                <a:solidFill>
                  <a:schemeClr val="tx1"/>
                </a:solidFill>
              </a:rPr>
              <a:t>Фурри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5603" name="Содержимое 6" descr="Фурри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9388" y="1125538"/>
            <a:ext cx="4392612" cy="4606925"/>
          </a:xfrm>
        </p:spPr>
      </p:pic>
      <p:sp>
        <p:nvSpPr>
          <p:cNvPr id="25604" name="Содержимое 3"/>
          <p:cNvSpPr>
            <a:spLocks noGrp="1"/>
          </p:cNvSpPr>
          <p:nvPr>
            <p:ph sz="quarter" idx="4"/>
          </p:nvPr>
        </p:nvSpPr>
        <p:spPr>
          <a:xfrm>
            <a:off x="4859338" y="1341438"/>
            <a:ext cx="3657600" cy="3886200"/>
          </a:xfrm>
        </p:spPr>
        <p:txBody>
          <a:bodyPr/>
          <a:lstStyle/>
          <a:p>
            <a:r>
              <a:rPr lang="ru-RU" b="1" smtClean="0"/>
              <a:t>Фу́рри</a:t>
            </a:r>
            <a:r>
              <a:rPr lang="ru-RU" smtClean="0"/>
              <a:t> (от </a:t>
            </a:r>
            <a:r>
              <a:rPr lang="ru-RU" smtClean="0">
                <a:hlinkClick r:id="rId3" tooltip="Английский язык"/>
              </a:rPr>
              <a:t>англ.</a:t>
            </a:r>
            <a:r>
              <a:rPr lang="ru-RU" smtClean="0"/>
              <a:t> </a:t>
            </a:r>
            <a:r>
              <a:rPr lang="ru-RU" i="1" smtClean="0"/>
              <a:t>furry</a:t>
            </a:r>
            <a:r>
              <a:rPr lang="ru-RU" smtClean="0"/>
              <a:t>  — </a:t>
            </a:r>
            <a:r>
              <a:rPr lang="ru-RU" i="1" smtClean="0"/>
              <a:t>покрытый мехом</a:t>
            </a:r>
            <a:r>
              <a:rPr lang="ru-RU" smtClean="0"/>
              <a:t>) — это люди, интересующиеся </a:t>
            </a:r>
            <a:r>
              <a:rPr lang="ru-RU" smtClean="0">
                <a:hlinkClick r:id="rId4" tooltip="Антропоморфизм"/>
              </a:rPr>
              <a:t>антропоморфными</a:t>
            </a:r>
            <a:r>
              <a:rPr lang="ru-RU" smtClean="0"/>
              <a:t> </a:t>
            </a:r>
            <a:r>
              <a:rPr lang="ru-RU" smtClean="0">
                <a:hlinkClick r:id="rId5" tooltip="Животные"/>
              </a:rPr>
              <a:t>животными</a:t>
            </a:r>
            <a:r>
              <a:rPr lang="ru-RU" smtClean="0"/>
              <a:t> и причисляющие себя к фурри-фэндому.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635000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«РОЛКА»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6627" name="Содержимое 6" descr="Anthro_vixen_colored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052513"/>
            <a:ext cx="2820987" cy="2881312"/>
          </a:xfrm>
        </p:spPr>
      </p:pic>
      <p:sp>
        <p:nvSpPr>
          <p:cNvPr id="26628" name="Содержимое 3"/>
          <p:cNvSpPr>
            <a:spLocks noGrp="1"/>
          </p:cNvSpPr>
          <p:nvPr>
            <p:ph sz="quarter" idx="4"/>
          </p:nvPr>
        </p:nvSpPr>
        <p:spPr>
          <a:xfrm>
            <a:off x="3419475" y="1341438"/>
            <a:ext cx="4610100" cy="4906962"/>
          </a:xfrm>
        </p:spPr>
        <p:txBody>
          <a:bodyPr/>
          <a:lstStyle/>
          <a:p>
            <a:r>
              <a:rPr lang="ru-RU" sz="2100" smtClean="0"/>
              <a:t>Социологический прос выявил, что 96 % респондентов фуррей мужского пола и 78 % женского смотрят тематические сексуальные материалы. Таким образом, фурри имеют большее предпочтение порнографических произведений непорнографическим. Часть представителей фурри-фэндома имеют сексуальную заинтересованность в </a:t>
            </a:r>
            <a:r>
              <a:rPr lang="ru-RU" sz="2100" smtClean="0">
                <a:hlinkClick r:id="rId3" tooltip="Зоофилия"/>
              </a:rPr>
              <a:t>зоофилии</a:t>
            </a:r>
            <a:endParaRPr lang="ru-RU" sz="2100" smtClean="0"/>
          </a:p>
          <a:p>
            <a:pPr>
              <a:buFont typeface="Wingdings" pitchFamily="2" charset="2"/>
              <a:buNone/>
            </a:pPr>
            <a:endParaRPr lang="ru-RU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708025"/>
          </a:xfrm>
        </p:spPr>
        <p:txBody>
          <a:bodyPr/>
          <a:lstStyle/>
          <a:p>
            <a:pPr algn="ctr">
              <a:defRPr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«Ролевая игра»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1" name="Содержимое 6" descr="Screenshot_2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052513"/>
            <a:ext cx="6985000" cy="5195887"/>
          </a:xfrm>
        </p:spPr>
      </p:pic>
      <p:cxnSp>
        <p:nvCxnSpPr>
          <p:cNvPr id="9" name="Прямая со стрелкой 8"/>
          <p:cNvCxnSpPr/>
          <p:nvPr/>
        </p:nvCxnSpPr>
        <p:spPr>
          <a:xfrm flipV="1">
            <a:off x="827088" y="3644900"/>
            <a:ext cx="0" cy="2592388"/>
          </a:xfrm>
          <a:prstGeom prst="straightConnector1">
            <a:avLst/>
          </a:prstGeom>
          <a:ln w="412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852488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«Безобидные» Мультики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32771" name="Содержимое 6" descr="Shounen_Ai_Bigaku_01_cover_Manga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1341438"/>
            <a:ext cx="3125788" cy="4402137"/>
          </a:xfrm>
        </p:spPr>
      </p:pic>
      <p:sp>
        <p:nvSpPr>
          <p:cNvPr id="32772" name="Содержимое 3"/>
          <p:cNvSpPr>
            <a:spLocks noGrp="1"/>
          </p:cNvSpPr>
          <p:nvPr>
            <p:ph sz="quarter" idx="4"/>
          </p:nvPr>
        </p:nvSpPr>
        <p:spPr>
          <a:xfrm>
            <a:off x="3851275" y="1341438"/>
            <a:ext cx="4824413" cy="5256212"/>
          </a:xfrm>
        </p:spPr>
        <p:txBody>
          <a:bodyPr/>
          <a:lstStyle/>
          <a:p>
            <a:r>
              <a:rPr lang="ru-RU" b="1" smtClean="0"/>
              <a:t>Сётакон</a:t>
            </a:r>
            <a:r>
              <a:rPr lang="ru-RU" smtClean="0"/>
              <a:t> (</a:t>
            </a:r>
            <a:r>
              <a:rPr lang="ru-RU" smtClean="0">
                <a:hlinkClick r:id="rId3" tooltip="Японский язык"/>
              </a:rPr>
              <a:t>яп.</a:t>
            </a:r>
            <a:r>
              <a:rPr lang="ru-RU" smtClean="0"/>
              <a:t> </a:t>
            </a:r>
            <a:r>
              <a:rPr lang="ja-JP" altLang="en-US" smtClean="0"/>
              <a:t>ショタコン</a:t>
            </a:r>
            <a:r>
              <a:rPr lang="en-US" altLang="ja-JP" smtClean="0"/>
              <a:t>) — </a:t>
            </a:r>
            <a:r>
              <a:rPr lang="ru-RU" smtClean="0"/>
              <a:t>жанр в </a:t>
            </a:r>
            <a:r>
              <a:rPr lang="ru-RU" smtClean="0">
                <a:hlinkClick r:id="rId4" tooltip="Манга"/>
              </a:rPr>
              <a:t>манге</a:t>
            </a:r>
            <a:r>
              <a:rPr lang="ru-RU" smtClean="0"/>
              <a:t> и </a:t>
            </a:r>
            <a:r>
              <a:rPr lang="ru-RU" smtClean="0">
                <a:hlinkClick r:id="rId5" tooltip="Аниме"/>
              </a:rPr>
              <a:t>аниме</a:t>
            </a:r>
            <a:r>
              <a:rPr lang="ru-RU" smtClean="0"/>
              <a:t>, изображающий романтические и сексуальные отношения с участием малолетних мальчиков. Условно разделяется на сётакон и стрейт-сётакон (гомосексуальные и гетеросексуальные отношения соответственно).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42617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Гомельская область.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Преступления против половой неприкосновенности </a:t>
            </a:r>
            <a:r>
              <a:rPr lang="ru-RU" sz="2400" smtClean="0">
                <a:solidFill>
                  <a:schemeClr val="tx1"/>
                </a:solidFill>
              </a:rPr>
              <a:t>за  </a:t>
            </a:r>
            <a:r>
              <a:rPr lang="ru-RU" sz="2400" dirty="0" smtClean="0">
                <a:solidFill>
                  <a:schemeClr val="tx1"/>
                </a:solidFill>
              </a:rPr>
              <a:t>месяцев 2021 года</a:t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 в сравнении с АППГ</a:t>
            </a:r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563563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«</a:t>
            </a:r>
            <a:r>
              <a:rPr lang="ru-RU" dirty="0" err="1" smtClean="0">
                <a:solidFill>
                  <a:schemeClr val="tx1"/>
                </a:solidFill>
              </a:rPr>
              <a:t>Яой</a:t>
            </a:r>
            <a:r>
              <a:rPr lang="ru-RU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3795" name="Содержимое 6" descr="800px-JackXArik.pn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908050"/>
            <a:ext cx="3446463" cy="4691063"/>
          </a:xfrm>
        </p:spPr>
      </p:pic>
      <p:sp>
        <p:nvSpPr>
          <p:cNvPr id="33796" name="Содержимое 3"/>
          <p:cNvSpPr>
            <a:spLocks noGrp="1"/>
          </p:cNvSpPr>
          <p:nvPr>
            <p:ph sz="quarter" idx="4"/>
          </p:nvPr>
        </p:nvSpPr>
        <p:spPr>
          <a:xfrm>
            <a:off x="4371975" y="908050"/>
            <a:ext cx="3657600" cy="5340350"/>
          </a:xfrm>
        </p:spPr>
        <p:txBody>
          <a:bodyPr/>
          <a:lstStyle/>
          <a:p>
            <a:r>
              <a:rPr lang="ru-RU" b="1" smtClean="0"/>
              <a:t>Яой</a:t>
            </a:r>
            <a:r>
              <a:rPr lang="ru-RU" smtClean="0"/>
              <a:t> (</a:t>
            </a:r>
            <a:r>
              <a:rPr lang="ru-RU" smtClean="0">
                <a:hlinkClick r:id="rId3" tooltip="Японский язык"/>
              </a:rPr>
              <a:t>яп.</a:t>
            </a:r>
            <a:r>
              <a:rPr lang="ru-RU" smtClean="0"/>
              <a:t> </a:t>
            </a:r>
            <a:r>
              <a:rPr lang="ja-JP" altLang="en-US" smtClean="0"/>
              <a:t>やおい </a:t>
            </a:r>
            <a:r>
              <a:rPr lang="ru-RU" i="1" smtClean="0"/>
              <a:t>яои</a:t>
            </a:r>
            <a:r>
              <a:rPr lang="ru-RU" smtClean="0"/>
              <a:t>) — жанр </a:t>
            </a:r>
            <a:r>
              <a:rPr lang="ru-RU" smtClean="0">
                <a:hlinkClick r:id="rId4" tooltip="Манга"/>
              </a:rPr>
              <a:t>манги</a:t>
            </a:r>
            <a:r>
              <a:rPr lang="ru-RU" smtClean="0"/>
              <a:t> и </a:t>
            </a:r>
            <a:r>
              <a:rPr lang="ru-RU" smtClean="0">
                <a:hlinkClick r:id="rId5" tooltip="Аниме"/>
              </a:rPr>
              <a:t>аниме</a:t>
            </a:r>
            <a:r>
              <a:rPr lang="ru-RU" smtClean="0"/>
              <a:t>, изображающий </a:t>
            </a:r>
            <a:r>
              <a:rPr lang="ru-RU" smtClean="0">
                <a:hlinkClick r:id="rId6" tooltip="Гомосексуальность"/>
              </a:rPr>
              <a:t>гомосексуальные</a:t>
            </a:r>
            <a:r>
              <a:rPr lang="ru-RU" smtClean="0"/>
              <a:t> отношения между мужчинами. Целевой аудиторией яоя и авторами яойной манги являются девушки и женщины, как правило, гетеросексуальные.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779463"/>
          </a:xfrm>
        </p:spPr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chemeClr val="tx1"/>
                </a:solidFill>
              </a:rPr>
              <a:t>«</a:t>
            </a:r>
            <a:r>
              <a:rPr lang="en-US" b="1" dirty="0" err="1" smtClean="0">
                <a:solidFill>
                  <a:schemeClr val="tx1"/>
                </a:solidFill>
              </a:rPr>
              <a:t>Omegaverse</a:t>
            </a:r>
            <a:r>
              <a:rPr lang="ru-RU" b="1" dirty="0" smtClean="0">
                <a:solidFill>
                  <a:schemeClr val="tx1"/>
                </a:solidFill>
              </a:rPr>
              <a:t>»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4819" name="Содержимое 6" descr="unnamed.jpg"/>
          <p:cNvPicPr>
            <a:picLocks noGrp="1" noChangeAspect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412875"/>
            <a:ext cx="3959225" cy="4752975"/>
          </a:xfrm>
        </p:spPr>
      </p:pic>
      <p:sp>
        <p:nvSpPr>
          <p:cNvPr id="34820" name="Содержимое 3"/>
          <p:cNvSpPr>
            <a:spLocks noGrp="1"/>
          </p:cNvSpPr>
          <p:nvPr>
            <p:ph sz="quarter" idx="4"/>
          </p:nvPr>
        </p:nvSpPr>
        <p:spPr>
          <a:xfrm>
            <a:off x="4371975" y="1268413"/>
            <a:ext cx="4303713" cy="4979987"/>
          </a:xfrm>
        </p:spPr>
        <p:txBody>
          <a:bodyPr/>
          <a:lstStyle/>
          <a:p>
            <a:r>
              <a:rPr lang="ru-RU" smtClean="0"/>
              <a:t>Омегавселенная, также известная как A / B / O, представляет собой поджанр эротической фантастики. Истории основаны на обществах, в которых люди разделены на доминирующую иерархию: доминирующие «альфы», нейтральные «бета» и покорные «омеги».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890838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Груминг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2" descr="C:\Users\User\Desktop\intim_s_nesovershennoletney_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20" y="1285860"/>
            <a:ext cx="7871519" cy="4857784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4838" y="428625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Склонение детей к сексуальным контактам через переписку в интернете. При </a:t>
            </a:r>
            <a:r>
              <a:rPr lang="ru-RU" b="1" dirty="0" err="1" smtClean="0"/>
              <a:t>груминге</a:t>
            </a:r>
            <a:r>
              <a:rPr lang="ru-RU" dirty="0" smtClean="0"/>
              <a:t> ребенку пишет взрослый человек, который пытается вступить с ним в дружбу либо иным образом заинтересовать ребенка на дальнейшее общение. По результатам такого общения у ребенка формируется доверительный контакт (дружба, влюбленность), который может подкрепляться финансовой помощью, подарками. Следующим этапом является склонение ребенка к реальной встрече для совершения сексуальных действий или вовлечение ребенка в сексуальные действия </a:t>
            </a:r>
            <a:r>
              <a:rPr lang="ru-RU" dirty="0" err="1" smtClean="0"/>
              <a:t>онлайн</a:t>
            </a:r>
            <a:r>
              <a:rPr lang="ru-RU" dirty="0" smtClean="0"/>
              <a:t> (с помощью </a:t>
            </a:r>
            <a:r>
              <a:rPr lang="ru-RU" dirty="0" err="1" smtClean="0"/>
              <a:t>веб-камеры</a:t>
            </a:r>
            <a:r>
              <a:rPr lang="ru-RU" dirty="0" smtClean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4000" dirty="0" smtClean="0">
                <a:solidFill>
                  <a:schemeClr val="tx1"/>
                </a:solidFill>
              </a:rPr>
              <a:t>«Социальная» инженерия</a:t>
            </a:r>
            <a:endParaRPr lang="ru-RU" sz="4000" dirty="0">
              <a:solidFill>
                <a:schemeClr val="tx1"/>
              </a:solidFill>
            </a:endParaRPr>
          </a:p>
        </p:txBody>
      </p:sp>
      <p:sp>
        <p:nvSpPr>
          <p:cNvPr id="3072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В наши дни злоумышленники активно используют «социальную» инженерию для достижения своих преступных целей. </a:t>
            </a:r>
          </a:p>
          <a:p>
            <a:r>
              <a:rPr lang="ru-RU" smtClean="0"/>
              <a:t>Используя социальные сети представляются работниками модельных агентств, школ актерского мастерства, продюсерами и т.д.</a:t>
            </a:r>
          </a:p>
          <a:p>
            <a:r>
              <a:rPr lang="ru-RU" smtClean="0"/>
              <a:t>Информацию об интересах несовершеннолетнего злоумышленник получает из «открытых источников» сети «Интернет», для этого достаточно, стать «подписчиком» или просто ознакомится с открытой информацией на странице.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49275"/>
            <a:ext cx="7467600" cy="5924550"/>
          </a:xfrm>
        </p:spPr>
        <p:txBody>
          <a:bodyPr/>
          <a:lstStyle/>
          <a:p>
            <a:r>
              <a:rPr lang="ru-RU" smtClean="0"/>
              <a:t>Заручившись доверием ребёнка преступник склоняет несовершеннолетнего к тем или иным действиям.</a:t>
            </a:r>
          </a:p>
          <a:p>
            <a:r>
              <a:rPr lang="ru-RU" smtClean="0"/>
              <a:t>Не стоит оставлять без внимания и тот факт что за частую дети, не подозревая о возможных последствиях, согласны на совершение сексуальных действий через «сеть» за вознаграждение…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User\Desktop\пример 2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620713"/>
            <a:ext cx="7467600" cy="5437187"/>
          </a:xfrm>
        </p:spPr>
      </p:pic>
      <p:cxnSp>
        <p:nvCxnSpPr>
          <p:cNvPr id="4" name="Прямая со стрелкой 3"/>
          <p:cNvCxnSpPr/>
          <p:nvPr/>
        </p:nvCxnSpPr>
        <p:spPr>
          <a:xfrm flipV="1">
            <a:off x="2124075" y="1773238"/>
            <a:ext cx="1223963" cy="93503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700338" y="5013325"/>
            <a:ext cx="1800225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Desktop\пример 1.pn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84213" y="549275"/>
            <a:ext cx="7559675" cy="5311775"/>
          </a:xfrm>
        </p:spPr>
      </p:pic>
      <p:cxnSp>
        <p:nvCxnSpPr>
          <p:cNvPr id="6" name="Прямая со стрелкой 5"/>
          <p:cNvCxnSpPr/>
          <p:nvPr/>
        </p:nvCxnSpPr>
        <p:spPr>
          <a:xfrm flipH="1">
            <a:off x="4284663" y="1052513"/>
            <a:ext cx="1727200" cy="7207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Материальная заинтересованность несовершеннолетних в </a:t>
            </a:r>
            <a:r>
              <a:rPr lang="ru-RU" sz="2400" smtClean="0">
                <a:solidFill>
                  <a:schemeClr val="tx1"/>
                </a:solidFill>
              </a:rPr>
              <a:t>изготовлении и продаже </a:t>
            </a:r>
            <a:r>
              <a:rPr lang="ru-RU" sz="2400" dirty="0" smtClean="0">
                <a:solidFill>
                  <a:schemeClr val="tx1"/>
                </a:solidFill>
              </a:rPr>
              <a:t>«детской </a:t>
            </a:r>
            <a:r>
              <a:rPr lang="ru-RU" sz="2400" dirty="0" err="1" smtClean="0">
                <a:solidFill>
                  <a:schemeClr val="tx1"/>
                </a:solidFill>
              </a:rPr>
              <a:t>портногроафии</a:t>
            </a:r>
            <a:r>
              <a:rPr lang="ru-RU" sz="2400" dirty="0" smtClean="0">
                <a:solidFill>
                  <a:schemeClr val="tx1"/>
                </a:solidFill>
              </a:rPr>
              <a:t>»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4819" name="Содержимое 3" descr="кусок переписки.bmp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14438" y="1500188"/>
            <a:ext cx="5286375" cy="4786312"/>
          </a:xfr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00925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err="1" smtClean="0">
                <a:solidFill>
                  <a:schemeClr val="tx1"/>
                </a:solidFill>
              </a:rPr>
              <a:t>Сексторшен</a:t>
            </a:r>
            <a:r>
              <a:rPr lang="ru-RU" b="1" dirty="0" smtClean="0">
                <a:solidFill>
                  <a:schemeClr val="tx1"/>
                </a:solidFill>
              </a:rPr>
              <a:t> – сексуальные вымогательства.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5843" name="Содержимое 2"/>
          <p:cNvSpPr>
            <a:spLocks noGrp="1"/>
          </p:cNvSpPr>
          <p:nvPr>
            <p:ph sz="quarter" idx="1"/>
          </p:nvPr>
        </p:nvSpPr>
        <p:spPr>
          <a:xfrm>
            <a:off x="214313" y="1071563"/>
            <a:ext cx="7858125" cy="5286375"/>
          </a:xfrm>
        </p:spPr>
        <p:txBody>
          <a:bodyPr/>
          <a:lstStyle/>
          <a:p>
            <a:pPr algn="just" eaLnBrk="1" hangingPunct="1"/>
            <a:r>
              <a:rPr lang="ru-RU" sz="2600" b="1" smtClean="0"/>
              <a:t>Сексторшен</a:t>
            </a:r>
            <a:r>
              <a:rPr lang="ru-RU" sz="2600" smtClean="0"/>
              <a:t> – это вид шантажа, при котором первоначально происходит налаживание доверительных отношений в интернете, чтобы получить интимные фото или видео для дальнейшего шантажа ребенка. Когда он отправляет такую фотографию, от него требуют  более интимный материал, который размещается на сайтах, где есть спрос, понуждают к действиям сексуального характера, или вымогают деньги за неразглашение полученных снимков.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96987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dirty="0" smtClean="0">
                <a:solidFill>
                  <a:schemeClr val="tx1"/>
                </a:solidFill>
              </a:rPr>
              <a:t>Уголовные дела по фактам оборота детской порнографии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(ст. 343-1 УК Республики Беларусь) в сравнении с аналогичными периодами прошлых лет</a:t>
            </a:r>
            <a:endParaRPr lang="ru-RU" sz="2000" dirty="0">
              <a:solidFill>
                <a:schemeClr val="tx1"/>
              </a:solidFill>
            </a:endParaRPr>
          </a:p>
        </p:txBody>
      </p:sp>
      <p:graphicFrame>
        <p:nvGraphicFramePr>
          <p:cNvPr id="307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87413" y="2014538"/>
          <a:ext cx="6942137" cy="396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0" name="Worksheet" r:id="rId4" imgW="7715154" imgH="4409975" progId="Excel.Sheet.8">
                  <p:embed/>
                </p:oleObj>
              </mc:Choice>
              <mc:Fallback>
                <p:oleObj name="Worksheet" r:id="rId4" imgW="7715154" imgH="4409975" progId="Excel.Sheet.8">
                  <p:embed/>
                  <p:pic>
                    <p:nvPicPr>
                      <p:cNvPr id="0" name="Содержимое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7413" y="2014538"/>
                        <a:ext cx="6942137" cy="396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561975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Фрагмент переписки «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ВКонтакте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7" name="Содержимое 3" descr="скрин 1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484313"/>
            <a:ext cx="6192837" cy="4989512"/>
          </a:xfrm>
        </p:spPr>
      </p:pic>
      <p:cxnSp>
        <p:nvCxnSpPr>
          <p:cNvPr id="6" name="Прямая со стрелкой 5"/>
          <p:cNvCxnSpPr/>
          <p:nvPr/>
        </p:nvCxnSpPr>
        <p:spPr>
          <a:xfrm flipV="1">
            <a:off x="684213" y="5732463"/>
            <a:ext cx="358775" cy="2889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1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3412"/>
          </a:xfrm>
        </p:spPr>
        <p:txBody>
          <a:bodyPr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Признаки </a:t>
            </a:r>
            <a:r>
              <a:rPr lang="ru-RU" dirty="0" err="1" smtClean="0">
                <a:solidFill>
                  <a:schemeClr val="tx1"/>
                </a:solidFill>
              </a:rPr>
              <a:t>сексторшена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25538"/>
            <a:ext cx="7467600" cy="5348287"/>
          </a:xfrm>
        </p:spPr>
        <p:txBody>
          <a:bodyPr/>
          <a:lstStyle/>
          <a:p>
            <a:r>
              <a:rPr lang="ru-RU" smtClean="0"/>
              <a:t>Предложение сменить платформу общения (перейти в </a:t>
            </a:r>
            <a:r>
              <a:rPr lang="en-US" smtClean="0"/>
              <a:t>Telegram </a:t>
            </a:r>
            <a:r>
              <a:rPr lang="ru-RU" smtClean="0"/>
              <a:t>или иные месенждеры).</a:t>
            </a:r>
          </a:p>
          <a:p>
            <a:r>
              <a:rPr lang="ru-RU" smtClean="0"/>
              <a:t>Предложение вознаграждения за интимные материалы.</a:t>
            </a:r>
          </a:p>
          <a:p>
            <a:r>
              <a:rPr lang="ru-RU" smtClean="0"/>
              <a:t>Занижение своего возраста.</a:t>
            </a:r>
          </a:p>
          <a:p>
            <a:r>
              <a:rPr lang="ru-RU" smtClean="0"/>
              <a:t>Имитация поведения лица противоположного пола.</a:t>
            </a:r>
          </a:p>
          <a:p>
            <a:r>
              <a:rPr lang="ru-RU" smtClean="0"/>
              <a:t>Формирование доверительных отношений путем установления ложной идентичности с ребёнком («меня тоже не пустили на улицу», «меня тоже наказали за плохие оценки» и т.д.)</a:t>
            </a:r>
          </a:p>
          <a:p>
            <a:r>
              <a:rPr lang="ru-RU" smtClean="0"/>
              <a:t>Социальная инженерия («я представитель модельного агентства», «я фотограф» и т.д.)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813"/>
            <a:ext cx="7467600" cy="4873625"/>
          </a:xfrm>
        </p:spPr>
        <p:txBody>
          <a:bodyPr/>
          <a:lstStyle/>
          <a:p>
            <a:pPr algn="just" eaLnBrk="1" hangingPunct="1"/>
            <a:r>
              <a:rPr lang="ru-RU" smtClean="0"/>
              <a:t>Ответственности за сексуальное общение взрослых с детьми в интернете в Республике Беларусь в настоящее время нет. Такая ситуация, не позволяет расширить количество инструментов, призванных предотвратить совершение преступлений против половой свободы и половой неприкосновенности несовершеннолетних. </a:t>
            </a:r>
          </a:p>
          <a:p>
            <a:pPr algn="just" eaLnBrk="1" hangingPunct="1"/>
            <a:r>
              <a:rPr lang="ru-RU" smtClean="0"/>
              <a:t>Вместе с тем в некоторых случаях действия злоумышленника удаётся квалифицировать по ст. ст. 169, 170 УК Республики Беларусь, однако это скорее исключение а не правило.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Республики Беларусь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169. Развратные действия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1. Развратные действия, совершенные лицом, достигшим восемнадцатилетнего возраста, в отношении лица, заведомо не достигшего шестнадцатилетнего возраста, при отсутствии признаков преступлений, предусмотренных </a:t>
            </a:r>
            <a:r>
              <a:rPr lang="ru-RU" dirty="0" smtClean="0">
                <a:hlinkClick r:id="rId2"/>
              </a:rPr>
              <a:t>статьями 166</a:t>
            </a:r>
            <a:r>
              <a:rPr lang="ru-RU" dirty="0" smtClean="0"/>
              <a:t>, </a:t>
            </a:r>
            <a:r>
              <a:rPr lang="ru-RU" dirty="0" smtClean="0">
                <a:hlinkClick r:id="rId3"/>
              </a:rPr>
              <a:t>167</a:t>
            </a:r>
            <a:r>
              <a:rPr lang="ru-RU" dirty="0" smtClean="0"/>
              <a:t> и </a:t>
            </a:r>
            <a:r>
              <a:rPr lang="ru-RU" dirty="0" smtClean="0">
                <a:hlinkClick r:id="rId4"/>
              </a:rPr>
              <a:t>168 настоящего Кодекса</a:t>
            </a:r>
            <a:r>
              <a:rPr lang="ru-RU" dirty="0" smtClean="0"/>
              <a:t>, –наказываются арестом или лишением свободы на срок от одного года до трех лет.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2. Те же действия, совершенные с применением насилия или с угрозой его применения, – наказываются лишением свободы на срок от трех до шести лет.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Республики Беларусь</a:t>
            </a:r>
            <a:b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170. Понуждение к действиям сексуального характера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1. Понуждение лица к половому сношению, мужеложству, лесбиянству или совершению </a:t>
            </a:r>
            <a:r>
              <a:rPr lang="ru-RU" u="sng" dirty="0" smtClean="0"/>
              <a:t>иных действий сексуального характера</a:t>
            </a:r>
            <a:r>
              <a:rPr lang="ru-RU" dirty="0" smtClean="0"/>
              <a:t> путем шантажа, угрозы уничтожением, повреждением или изъятием имущества либо с использованием служебной, материальной или иной зависимости потерпевшего (потерпевшей)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наказывается ограничением свободы на срок до трех лет или лишением свободы на тот же срок со штрафом и с лишением права занимать определенные должности или заниматься определенной деятельностью или без лишения.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2. То же действие, совершенное в отношении заведомо несовершеннолетнего (несовершеннолетней),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наказывается лишением свободы на срок от трех до шести лет.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Республики Беларусь</a:t>
            </a:r>
            <a:b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185. Принуждение </a:t>
            </a:r>
            <a:endParaRPr lang="ru-RU" sz="2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98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Принуждение лица к выполнению или невыполнению какого-либо действия, совершенное под угрозой применения насилия к нему или его близким, уничтожения или повреждения их имущества, распространения клеветнических или оглашения иных сведений, которые они желают сохранить в тайне, либо под угрозой ущемления прав, свобод и законных интересов этих лиц, при отсутствии признаков более тяжкого преступления –</a:t>
            </a:r>
          </a:p>
          <a:p>
            <a:r>
              <a:rPr lang="ru-RU" sz="2200" smtClean="0">
                <a:latin typeface="Times New Roman" pitchFamily="18" charset="0"/>
                <a:cs typeface="Times New Roman" pitchFamily="18" charset="0"/>
              </a:rPr>
              <a:t>наказывается общественными работами, или штрафом, или исправительными работами на срок до двух лет, или арестом, или ограничением свободы на срок до двух лет. </a:t>
            </a:r>
            <a:br>
              <a:rPr lang="ru-RU" sz="2200" smtClean="0">
                <a:latin typeface="Times New Roman" pitchFamily="18" charset="0"/>
                <a:cs typeface="Times New Roman" pitchFamily="18" charset="0"/>
              </a:rPr>
            </a:br>
            <a:endParaRPr lang="ru-RU" sz="2200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5000"/>
            <a:lum/>
          </a:blip>
          <a:srcRect/>
          <a:stretch>
            <a:fillRect l="-20000"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Распространение порнографии в глобальной сети Интернет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92500" lnSpcReduction="1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Процесс криминализации деяний, связанных с порнографией, имеет множество нюансов, в том числе связанных с национально-культурными особенностями, состоянием общественной нравственности в целом и сложившихся отношений и взглядов на сексуальное поведение и пристойность его изображения. Несомненным является то, что порнография представляет собой общественно-опасное, социально-психологическое явление, что является главным основанием криминализации незаконного оборота порнографии. Особые сложности в выработке уголовных норм, направленных на борьбу с порнографией, связаны с появлением новых телекоммуникационных технологий. </a:t>
            </a:r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endParaRPr lang="ru-RU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45000"/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3375"/>
            <a:ext cx="7467600" cy="6140450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22 января официально опубликованы новые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Кодекс об административных правонарушениях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3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Процессуально-исполнительный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 кодекс об административных правонарушениях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подписанные Главой государства 6 января 2021 г.</a:t>
            </a:r>
          </a:p>
          <a:p>
            <a:pPr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None/>
              <a:defRPr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Новые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ПИКоАП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согласно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5"/>
              </a:rPr>
              <a:t>Закону Республики Беларусь от 6 января 2021 г. № 93-З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введены в действие с 1 марта 2021 г. 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Республики Беларусь </a:t>
            </a:r>
            <a:r>
              <a:rPr lang="ru-RU" sz="22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2020</a:t>
            </a: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343. Изготовление и распространение порнографических материалов или предметов порнографического характера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>
            <a:normAutofit fontScale="70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1. Изготовление либо хранение с целью распространения или рекламирования либо распространение, рекламирование, трансляция или публичная демонстрация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наказываются общественными работами, или штрафом, или исправительными работами на срок до двух лет, или арестом.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2. Те же действия, совершенные группой лиц по предварительному сговору либо организованной группой или с использованием глобальной компьютерной сети Интернет, иной сети электросвязи общего пользования либо выделенной сети электросвязи, а равно распространение, рекламирование, трансляция или демонстрация заведомо несовершеннолетнему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характера, совершенные лицом, достигшим восемнадцатилетнего возраста,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наказываются ограничением свободы на срок от двух до четырех лет или лишением свободы на тот же срок.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713"/>
            <a:ext cx="7467600" cy="5853112"/>
          </a:xfrm>
        </p:spPr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Уголовная ответственность за совершение данного правонарушения наступает по общему правилу.</a:t>
            </a:r>
          </a:p>
          <a:p>
            <a:pPr algn="ctr"/>
            <a:r>
              <a:rPr lang="ru-RU" dirty="0" smtClean="0"/>
              <a:t>Административной ответственности подлежит физическое лицо, достигшее ко времени совершения правонарушения возраста </a:t>
            </a:r>
            <a:r>
              <a:rPr lang="ru-RU" u="sng" dirty="0" smtClean="0">
                <a:solidFill>
                  <a:srgbClr val="FF0000"/>
                </a:solidFill>
              </a:rPr>
              <a:t>шестнадцати лет.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25"/>
            <a:ext cx="7972425" cy="2543175"/>
          </a:xfrm>
        </p:spPr>
        <p:txBody>
          <a:bodyPr/>
          <a:lstStyle/>
          <a:p>
            <a:pPr algn="just" eaLnBrk="1" hangingPunct="1"/>
            <a:r>
              <a:rPr lang="ru-RU" smtClean="0"/>
              <a:t>Тема педофилии сложная и многогранная. К тому же она не всегда связана с физическим насилием. Зачастую дети и их родители даже не догадываются, что полученное в мессенджере сообщение – признак преступления. </a:t>
            </a:r>
          </a:p>
        </p:txBody>
      </p:sp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07524" y="2428868"/>
            <a:ext cx="6893500" cy="41434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628775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Кодекс Республики Беларусь об Административных Правонарушениях</a:t>
            </a:r>
            <a:b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19.7. Хранение и распространение порнографических материалов или предметов порнографического характера 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7107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r>
              <a:rPr lang="ru-RU" smtClean="0"/>
              <a:t>Хранение с целью распространения или рекламирования либо распространение, рекламирование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 –</a:t>
            </a:r>
          </a:p>
          <a:p>
            <a:r>
              <a:rPr lang="ru-RU" smtClean="0"/>
              <a:t>влекут наложение штрафа в размере от двух до тридцати базовых величин. </a:t>
            </a:r>
            <a:br>
              <a:rPr lang="ru-RU" smtClean="0"/>
            </a:br>
            <a:endParaRPr lang="ru-RU" smtClean="0"/>
          </a:p>
          <a:p>
            <a:endParaRPr lang="ru-RU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713"/>
            <a:ext cx="7467600" cy="5853112"/>
          </a:xfrm>
        </p:spPr>
        <p:txBody>
          <a:bodyPr/>
          <a:lstStyle/>
          <a:p>
            <a:pPr algn="ctr"/>
            <a:endParaRPr lang="ru-RU" smtClean="0"/>
          </a:p>
          <a:p>
            <a:pPr algn="ctr"/>
            <a:endParaRPr lang="ru-RU" smtClean="0"/>
          </a:p>
          <a:p>
            <a:pPr algn="ctr"/>
            <a:endParaRPr lang="ru-RU" smtClean="0"/>
          </a:p>
          <a:p>
            <a:pPr algn="ctr"/>
            <a:r>
              <a:rPr lang="ru-RU" smtClean="0"/>
              <a:t>Административная ответственность за совершение данного правонарушения наступает по общему правилу.</a:t>
            </a:r>
          </a:p>
          <a:p>
            <a:pPr algn="ctr"/>
            <a:r>
              <a:rPr lang="ru-RU" smtClean="0"/>
              <a:t>Административной ответственности подлежит физическое лицо, достигшее ко времени совершения правонарушения возраста </a:t>
            </a:r>
            <a:r>
              <a:rPr lang="ru-RU" u="sng" smtClean="0"/>
              <a:t>шестнадцати лет.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Уголовный Кодекс Республики Беларусь </a:t>
            </a:r>
            <a:r>
              <a:rPr lang="en-US" sz="2000" b="1" u="sng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Статья 343. Изготовление и распространение порнографических материалов или предметов порнографического характера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/>
          </a:p>
        </p:txBody>
      </p:sp>
      <p:sp>
        <p:nvSpPr>
          <p:cNvPr id="49155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5068888"/>
          </a:xfrm>
        </p:spPr>
        <p:txBody>
          <a:bodyPr/>
          <a:lstStyle/>
          <a:p>
            <a:pPr algn="just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1. Хранение с целью распространения или рекламирования либо распространение, рекламирование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характера, совершенные в течение года после наложения административного взыскания за такие же нарушения, а равно изготовление с целью распространения или рекламирования либо трансляция или публичная демонстрация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 –</a:t>
            </a:r>
          </a:p>
          <a:p>
            <a:pPr algn="just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наказываются общественными работами, или штрафом, или исправительными работами на срок до двух лет, или арестом.</a:t>
            </a:r>
          </a:p>
          <a:p>
            <a:pPr algn="just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2. Изготовление или хранение с целью распространения или рекламирования либо распространение, рекламирование, трансляция или публичная демонстрация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характера, совершенные из корыстных побуждений либо организованной группой, а равно распространение, рекламирование, трансляция или демонстрация заведомо несовершеннолетнему порнографических материалов, печатных изданий, изображений, кино-, видеофильмов или сцен порнографического содержания, иных предметов порнографического характера, совершенные лицом, достигшим восемнадцатилетнего возраста, –</a:t>
            </a:r>
          </a:p>
          <a:p>
            <a:pPr algn="just"/>
            <a:r>
              <a:rPr lang="ru-RU" sz="1400" smtClean="0">
                <a:latin typeface="Times New Roman" pitchFamily="18" charset="0"/>
                <a:cs typeface="Times New Roman" pitchFamily="18" charset="0"/>
              </a:rPr>
              <a:t>наказываются ограничением свободы на срок от двух до четырех лет или лишением свободы на тот же срок.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9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Уголовный Кодекс Республики Беларусь</a:t>
            </a:r>
            <a:b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7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Статья 343-1. Изготовление и распространение порнографических материалов или предметов порнографического характера с изображением несовершеннолетнего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  <a:ln>
            <a:solidFill>
              <a:schemeClr val="tx1"/>
            </a:solidFill>
          </a:ln>
        </p:spPr>
        <p:txBody>
          <a:bodyPr>
            <a:normAutofit fontScale="5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chemeClr val="bg1"/>
                </a:solidFill>
              </a:rPr>
              <a:t>1. Изготовление либо хранение с целью распространения или рекламирования либо распространение, рекламирование, трансляция или публичная демонстрация порнографических материалов, печатных изданий, кино-, видеофильмов или сцен порнографического содержания, иных предметов порнографического характера с изображением заведомо несовершеннолетнего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chemeClr val="bg1"/>
                </a:solidFill>
              </a:rPr>
              <a:t>наказываются исправительными работами на срок до двух лет, или арестом, или ограничением свободы на срок до четырех лет, или лишением свободы на тот же срок.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2.   Те же действия, совершенные лицом, ранее совершившим преступления, предусмотренные настоящей статьей или частью </a:t>
            </a:r>
            <a:r>
              <a:rPr lang="ru-RU" sz="2700" b="1" dirty="0" smtClean="0">
                <a:solidFill>
                  <a:schemeClr val="bg1"/>
                </a:solidFill>
              </a:rPr>
              <a:t>2 статьи 343 настоящего Кодекса</a:t>
            </a:r>
            <a:r>
              <a:rPr lang="ru-RU" dirty="0" smtClean="0">
                <a:solidFill>
                  <a:schemeClr val="bg1"/>
                </a:solidFill>
              </a:rPr>
              <a:t>, либо группой лиц по предварительному сговору или с использованием глобальной компьютерной сети Интернет, иной сети электросвязи общего пользования либо выделенной сети электросвязи, а равно использование заведомо несовершеннолетнего для изготовления порнографических материалов, печатных изданий, кино-, видеофильмов или сцен порнографического содержания, иных предметов порнографического характера с его изображением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chemeClr val="bg1"/>
                </a:solidFill>
              </a:rPr>
              <a:t>наказываются лишением свободы на срок от трех до восьми лет со штрафом или без штрафа.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chemeClr val="bg1"/>
                </a:solidFill>
              </a:rPr>
              <a:t>3. Действия, предусмотренные частями 1 или 2 настоящей статьи, совершенные организованной группой, а равно использование заведомо малолетнего для изготовления порнографических материалов, печатных изданий, кино-, видеофильмов или сцен порнографического содержания, иных предметов порнографического характера с его изображением –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>
                <a:solidFill>
                  <a:schemeClr val="bg1"/>
                </a:solidFill>
              </a:rPr>
              <a:t>наказываются лишением свободы на срок от пяти до тринадцати лет со штрафом или без штрафа. </a:t>
            </a:r>
            <a:br>
              <a:rPr lang="ru-RU" dirty="0" smtClean="0">
                <a:solidFill>
                  <a:schemeClr val="bg1"/>
                </a:solidFill>
              </a:rPr>
            </a:b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713"/>
            <a:ext cx="7467600" cy="5853112"/>
          </a:xfrm>
        </p:spPr>
        <p:txBody>
          <a:bodyPr/>
          <a:lstStyle/>
          <a:p>
            <a:pPr algn="ctr"/>
            <a:endParaRPr lang="ru-RU" smtClean="0"/>
          </a:p>
          <a:p>
            <a:pPr algn="ctr"/>
            <a:endParaRPr lang="ru-RU" smtClean="0"/>
          </a:p>
          <a:p>
            <a:pPr algn="ctr"/>
            <a:endParaRPr lang="ru-RU" smtClean="0"/>
          </a:p>
          <a:p>
            <a:pPr algn="ctr"/>
            <a:r>
              <a:rPr lang="ru-RU" smtClean="0"/>
              <a:t>Уголовная ответственность за совершение данного правонарушения наступает по общему правилу.</a:t>
            </a:r>
          </a:p>
          <a:p>
            <a:pPr algn="ctr"/>
            <a:r>
              <a:rPr lang="ru-RU" smtClean="0"/>
              <a:t>Уголовной ответственности подлежит физическое лицо, достигшее ко времени совершения правонарушения возраста </a:t>
            </a:r>
            <a:r>
              <a:rPr lang="ru-RU" u="sng" smtClean="0"/>
              <a:t>шестнадцати лет.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0000"/>
            <a:lum/>
          </a:blip>
          <a:srcRect/>
          <a:stretch>
            <a:fillRect l="-31000" r="-3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7467600" cy="5853264"/>
          </a:xfrm>
        </p:spPr>
        <p:txBody>
          <a:bodyPr/>
          <a:lstStyle/>
          <a:p>
            <a:pPr algn="just"/>
            <a:r>
              <a:rPr lang="ru-RU" b="1" dirty="0" err="1" smtClean="0"/>
              <a:t>Kids.pomogut.by</a:t>
            </a:r>
            <a:r>
              <a:rPr lang="ru-RU" dirty="0" smtClean="0"/>
              <a:t> – это совместная инициатива Представительства Детского Фонда ООН (ЮНИСЕФ) в Республике Беларусь и Министерства внутренних дел Республики Беларусь, реализуемый при поддержке Министерства иностранных дел Республики Польша, в рамках проекта международной технической помощи «Укрепление в Республике Беларусь национального механизма перенаправления пострадавших от торговли людьми». Проект направлен на предупреждение и противодействие эксплуатации детей в сети интернет. </a:t>
            </a:r>
            <a:endParaRPr lang="ru-RU" dirty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1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35762" y="332656"/>
            <a:ext cx="7336638" cy="6141169"/>
          </a:xfrm>
        </p:spPr>
      </p:pic>
      <p:cxnSp>
        <p:nvCxnSpPr>
          <p:cNvPr id="8" name="Прямая со стрелкой 7"/>
          <p:cNvCxnSpPr/>
          <p:nvPr/>
        </p:nvCxnSpPr>
        <p:spPr>
          <a:xfrm flipH="1" flipV="1">
            <a:off x="4355976" y="476672"/>
            <a:ext cx="1512168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2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476672"/>
            <a:ext cx="7344816" cy="5997153"/>
          </a:xfrm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creenshot_3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260648"/>
            <a:ext cx="7128792" cy="6213177"/>
          </a:xfrm>
        </p:spPr>
      </p:pic>
      <p:cxnSp>
        <p:nvCxnSpPr>
          <p:cNvPr id="6" name="Прямая со стрелкой 5"/>
          <p:cNvCxnSpPr/>
          <p:nvPr/>
        </p:nvCxnSpPr>
        <p:spPr>
          <a:xfrm>
            <a:off x="395536" y="4293096"/>
            <a:ext cx="1008112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Содержимое 2"/>
          <p:cNvSpPr>
            <a:spLocks noGrp="1"/>
          </p:cNvSpPr>
          <p:nvPr>
            <p:ph sz="quarter" idx="1"/>
          </p:nvPr>
        </p:nvSpPr>
        <p:spPr>
          <a:xfrm>
            <a:off x="1000125" y="1600200"/>
            <a:ext cx="7115175" cy="4873625"/>
          </a:xfrm>
        </p:spPr>
        <p:txBody>
          <a:bodyPr/>
          <a:lstStyle/>
          <a:p>
            <a:r>
              <a:rPr lang="ru-RU" sz="3000" b="1" smtClean="0"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</a:p>
          <a:p>
            <a:pPr>
              <a:buFont typeface="Wingdings" pitchFamily="2" charset="2"/>
              <a:buNone/>
            </a:pPr>
            <a:endParaRPr lang="ru-RU" sz="3000" b="1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7" name="Рисунок 3" descr="bf700c82b91579a84c80016d5913725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50" y="2524125"/>
            <a:ext cx="2322513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282700"/>
          </a:xfrm>
        </p:spPr>
        <p:txBody>
          <a:bodyPr>
            <a:normAutofit fontScale="90000"/>
          </a:bodyPr>
          <a:lstStyle/>
          <a:p>
            <a:pPr algn="just">
              <a:defRPr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Латентность педофилии позволяет виновным и их жертвам долгое время оставаться вне поля зрения правоохранителей. Значительная часть преступлений обладает двумя признаками: «длительность и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многоэпизодность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4339" name="Содержимое 3" descr="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41388" y="1600200"/>
            <a:ext cx="6499225" cy="48736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292600"/>
            <a:ext cx="7499350" cy="2232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современных условиях дополнительные возможности злоумышленнику даёт широкое распространение и доступность для детей сети Интернет, где теперь все чаще происходит первичное общение педофила с жертвой. Если раньше, как правило, круг общения педофилов ограничивался родственниками или соседями, то сейчас, интернет снял все коммуникационные границы.</a:t>
            </a:r>
            <a:endParaRPr lang="ru-RU" dirty="0"/>
          </a:p>
        </p:txBody>
      </p:sp>
      <p:pic>
        <p:nvPicPr>
          <p:cNvPr id="15363" name="Picture 3" descr="C:\Users\User\Desktop\2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411163"/>
            <a:ext cx="7129462" cy="3657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913"/>
            <a:ext cx="7467600" cy="12287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Вместе с тем Интернет позволяет преступнику в значительной мере соблюсти собственную анонимность, предоставляет возможность для распространения материалов порнографического характера.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Picture 2" descr="F:\r2_50_2834_1650_w1200_h678_fmax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484784"/>
            <a:ext cx="7643192" cy="46618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85750"/>
            <a:ext cx="7467600" cy="4873625"/>
          </a:xfrm>
        </p:spPr>
        <p:txBody>
          <a:bodyPr/>
          <a:lstStyle/>
          <a:p>
            <a:pPr algn="just" eaLnBrk="1" hangingPunct="1"/>
            <a:r>
              <a:rPr lang="ru-RU" smtClean="0"/>
              <a:t>Сегодня каждый третий ребенок в мире пользуется интернетом - через компьютер или смартфоны.   </a:t>
            </a:r>
          </a:p>
        </p:txBody>
      </p:sp>
      <p:pic>
        <p:nvPicPr>
          <p:cNvPr id="7" name="Рисунок 6" descr="2653_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1500173"/>
            <a:ext cx="6000792" cy="48912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500"/>
            <a:ext cx="7615238" cy="4873625"/>
          </a:xfrm>
        </p:spPr>
        <p:txBody>
          <a:bodyPr>
            <a:normAutofit fontScale="92500" lnSpcReduction="20000"/>
          </a:bodyPr>
          <a:lstStyle/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Согласно сведениям национального статистического комитета Республики Беларусь 79.1% населения нашей страны имеет доступ к сети Интернет. При этом в возрастной группе от 6 до 15 лет пользователями сети Интернет являются 90.8%, а от 16 до 24 лет 98,7% жителей нашей страны. Дети и подростки уверены, что не столкнутся с опасностью и насилием </a:t>
            </a:r>
            <a:r>
              <a:rPr lang="ru-RU" dirty="0" err="1" smtClean="0"/>
              <a:t>онлайн</a:t>
            </a:r>
            <a:r>
              <a:rPr lang="ru-RU" dirty="0" smtClean="0"/>
              <a:t>.</a:t>
            </a:r>
            <a:br>
              <a:rPr lang="ru-RU" dirty="0" smtClean="0"/>
            </a:br>
            <a:endParaRPr lang="ru-RU" dirty="0" smtClean="0"/>
          </a:p>
          <a:p>
            <a:pPr marL="274320" indent="-274320" algn="just" eaLnBrk="1" fontAlgn="auto" hangingPunct="1">
              <a:spcAft>
                <a:spcPts val="0"/>
              </a:spcAft>
              <a:buFont typeface="Wingdings"/>
              <a:buChar char=""/>
              <a:defRPr/>
            </a:pPr>
            <a:r>
              <a:rPr lang="ru-RU" dirty="0" smtClean="0"/>
              <a:t>При разумном и грамотном использовании Интернет позитивно влияет на развитие ребенка и его навыки коммуникации. Дети общаются и делятся информацией в социальных сетях, ищут материалы для учебы и развлечений. Вместе с тем, по незнанию дети могут столкнуться с опасным </a:t>
            </a:r>
            <a:r>
              <a:rPr lang="ru-RU" dirty="0" err="1" smtClean="0"/>
              <a:t>контентом</a:t>
            </a:r>
            <a:r>
              <a:rPr lang="ru-RU" dirty="0" smtClean="0"/>
              <a:t> или стать жертвой насилия, эксплуатации или </a:t>
            </a:r>
            <a:r>
              <a:rPr lang="ru-RU" dirty="0" err="1" smtClean="0"/>
              <a:t>буллинга</a:t>
            </a:r>
            <a:r>
              <a:rPr lang="ru-RU" dirty="0" smtClean="0"/>
              <a:t> в Интернете.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5351</TotalTime>
  <Words>2050</Words>
  <Application>Microsoft Office PowerPoint</Application>
  <PresentationFormat>Экран (4:3)</PresentationFormat>
  <Paragraphs>116</Paragraphs>
  <Slides>49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1" baseType="lpstr">
      <vt:lpstr>Эркер</vt:lpstr>
      <vt:lpstr>Worksheet</vt:lpstr>
      <vt:lpstr>«Профилактика сексуального насилия и распространения детской порнографии в глобальной сети Интернет»</vt:lpstr>
      <vt:lpstr>Гомельская область. Преступления против половой неприкосновенности за  месяцев 2021 года  в сравнении с АППГ</vt:lpstr>
      <vt:lpstr>Уголовные дела по фактам оборота детской порнографии  (ст. 343-1 УК Республики Беларусь) в сравнении с аналогичными периодами прошлых лет</vt:lpstr>
      <vt:lpstr>Презентация PowerPoint</vt:lpstr>
      <vt:lpstr>Латентность педофилии позволяет виновным и их жертвам долгое время оставаться вне поля зрения правоохранителей. Значительная часть преступлений обладает двумя признаками: «длительность и многоэпизодность».</vt:lpstr>
      <vt:lpstr> В современных условиях дополнительные возможности злоумышленнику даёт широкое распространение и доступность для детей сети Интернет, где теперь все чаще происходит первичное общение педофила с жертвой. Если раньше, как правило, круг общения педофилов ограничивался родственниками или соседями, то сейчас, интернет снял все коммуникационные границы.</vt:lpstr>
      <vt:lpstr>Вместе с тем Интернет позволяет преступнику в значительной мере соблюсти собственную анонимность, предоставляет возможность для распространения материалов порнографического характера.</vt:lpstr>
      <vt:lpstr>Презентация PowerPoint</vt:lpstr>
      <vt:lpstr>Презентация PowerPoint</vt:lpstr>
      <vt:lpstr>Что угрожает ребенку в интернете?</vt:lpstr>
      <vt:lpstr>Вовлечение ребенка в сексуальные действия через интернет </vt:lpstr>
      <vt:lpstr>Likee — социальная сеть, пользователи которой могут создавать и распространять короткие музыкальные видеоклипы. Есть одноимённые мобильные приложения. Вообще сервис предназначен для формирования позитивного контента, но отмечены случаи педофилии, членовредительства, жестокого обращения с животными, есть оголённые или слишком откровенные видео.  Хотя сервис предназначен для пользователей старше 13 лет, значительную долю аудитории составляют дети и подростки от 5 до 12 лет.</vt:lpstr>
      <vt:lpstr>Chatroulette (от англ. roulette — «рулетка») — сайт, позволяющий анонимно общаться с помощью видео и текстового чата. Посетитель сайта попадет на случайно выбранного «незнакомца» и начинает с ним онлайн-чат. В любой момент общения пользователь может оставить текущий чат и поискать другого случайного собеседника. </vt:lpstr>
      <vt:lpstr>Наиболее опасное и «токсичное» приложение для знакомств</vt:lpstr>
      <vt:lpstr>Первые сообщения от случайного собеседника… </vt:lpstr>
      <vt:lpstr>«Фурри»</vt:lpstr>
      <vt:lpstr>«РОЛКА»</vt:lpstr>
      <vt:lpstr>«Ролевая игра»</vt:lpstr>
      <vt:lpstr>«Безобидные» Мультики</vt:lpstr>
      <vt:lpstr>«Яой»</vt:lpstr>
      <vt:lpstr>«Omegaverse»</vt:lpstr>
      <vt:lpstr>Груминг -</vt:lpstr>
      <vt:lpstr>Презентация PowerPoint</vt:lpstr>
      <vt:lpstr>«Социальная» инженерия</vt:lpstr>
      <vt:lpstr>Презентация PowerPoint</vt:lpstr>
      <vt:lpstr>Презентация PowerPoint</vt:lpstr>
      <vt:lpstr>Презентация PowerPoint</vt:lpstr>
      <vt:lpstr>Материальная заинтересованность несовершеннолетних в изготовлении и продаже «детской портногроафии»</vt:lpstr>
      <vt:lpstr>Сексторшен – сексуальные вымогательства.</vt:lpstr>
      <vt:lpstr>Фрагмент переписки «ВКонтакте» </vt:lpstr>
      <vt:lpstr>Признаки сексторшена</vt:lpstr>
      <vt:lpstr>Презентация PowerPoint</vt:lpstr>
      <vt:lpstr>Уголовный Кодекс Республики Беларусь Статья 169. Развратные действия</vt:lpstr>
      <vt:lpstr>Уголовный Кодекс Республики Беларусь Статья 170. Понуждение к действиям сексуального характера</vt:lpstr>
      <vt:lpstr>Уголовный Кодекс Республики Беларусь Статья 185. Принуждение </vt:lpstr>
      <vt:lpstr>Распространение порнографии в глобальной сети Интернет</vt:lpstr>
      <vt:lpstr>Презентация PowerPoint</vt:lpstr>
      <vt:lpstr>Уголовный Кодекс Республики Беларусь 2020 Статья 343. Изготовление и распространение порнографических материалов или предметов порнографического характера</vt:lpstr>
      <vt:lpstr>Презентация PowerPoint</vt:lpstr>
      <vt:lpstr>Кодекс Республики Беларусь об Административных Правонарушениях Статья 19.7. Хранение и распространение порнографических материалов или предметов порнографического характера .</vt:lpstr>
      <vt:lpstr>Презентация PowerPoint</vt:lpstr>
      <vt:lpstr>Уголовный Кодекс Республики Беларусь 2021 Статья 343. Изготовление и распространение порнографических материалов или предметов порнографического характера.</vt:lpstr>
      <vt:lpstr>Уголовный Кодекс Республики Беларусь Статья 343-1. Изготовление и распространение порнографических материалов или предметов порнографического характера с изображением несовершеннолетнего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Практические аспекты использования CPS</dc:title>
  <dc:creator>User</dc:creator>
  <cp:lastModifiedBy>Юлия Киселевская</cp:lastModifiedBy>
  <cp:revision>379</cp:revision>
  <dcterms:created xsi:type="dcterms:W3CDTF">2020-02-03T08:28:07Z</dcterms:created>
  <dcterms:modified xsi:type="dcterms:W3CDTF">2021-12-23T09:24:50Z</dcterms:modified>
</cp:coreProperties>
</file>