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1" r:id="rId10"/>
    <p:sldId id="273" r:id="rId11"/>
    <p:sldId id="275" r:id="rId12"/>
    <p:sldId id="274" r:id="rId13"/>
    <p:sldId id="276" r:id="rId14"/>
    <p:sldId id="264" r:id="rId15"/>
    <p:sldId id="265" r:id="rId16"/>
    <p:sldId id="266" r:id="rId17"/>
    <p:sldId id="267" r:id="rId18"/>
    <p:sldId id="268" r:id="rId19"/>
    <p:sldId id="269" r:id="rId20"/>
    <p:sldId id="277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D5232"/>
    <a:srgbClr val="C3C0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70" d="100"/>
          <a:sy n="70" d="100"/>
        </p:scale>
        <p:origin x="-714" y="-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1BC34B5D-00E3-4A30-9C59-6D3DFD64E02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092186E-CC94-46BD-A807-6A08C96C43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rgbClr val="C3C0A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98B70538-BA53-4CD0-97F8-B44AFBD04C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5267A91-873F-478A-8EF5-405848C969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4EC7F-D67B-4011-BF19-0EC47AA8BDCA}" type="datetimeFigureOut">
              <a:rPr lang="ru-RU" smtClean="0"/>
              <a:t>22.12.2021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D1DF596-BF88-42C4-B960-9A92C17DF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48A126E-00E5-4968-AC42-C4DE0C8CF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D36EE-3BF9-4C40-8F21-278D3B6E8D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71628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9BF815B-B44F-47B4-901F-025E49B9C9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B043B770-02DD-480E-9FD9-D4B386CD40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D6F5EED-E8AB-4A30-BD95-E42B2FEEC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4EC7F-D67B-4011-BF19-0EC47AA8BDCA}" type="datetimeFigureOut">
              <a:rPr lang="ru-RU" smtClean="0"/>
              <a:t>22.12.2021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460E965-2160-40BD-B2B8-24DA68188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7CD69-358C-49BD-8834-388B8E5BA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D36EE-3BF9-4C40-8F21-278D3B6E8D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7815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0D4A6D39-4C83-4F3E-96B0-9FFAA07130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8BF3A3A5-56B6-4C92-A4A5-B5C226737E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09DEBEA-95F6-41D7-83F5-74929AC530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4EC7F-D67B-4011-BF19-0EC47AA8BDCA}" type="datetimeFigureOut">
              <a:rPr lang="ru-RU" smtClean="0"/>
              <a:t>22.12.2021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2F44FA9-F5BA-4F9C-A34F-2CCD58D67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749DAF8-2A81-40EE-A118-F4ABCB12F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D36EE-3BF9-4C40-8F21-278D3B6E8D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6186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743DE1F-5E23-42E8-B11D-D998FC216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6853DEA-3A92-43A7-B4E9-93C1E8C0D6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BE769A-42A8-4489-AA04-33A026DE31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4EC7F-D67B-4011-BF19-0EC47AA8BDCA}" type="datetimeFigureOut">
              <a:rPr lang="ru-RU" smtClean="0"/>
              <a:t>22.12.2021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9861C30-513A-4101-8EC0-D0FF0E7ED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03819FB-7EA0-49DD-BA40-6B6F726D1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D36EE-3BF9-4C40-8F21-278D3B6E8D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534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C2FF299-3EFE-4014-81B2-1F936ABAE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7274686-7D3D-4EB7-9F9F-CA146177BB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0362186-A6A1-44BD-A95D-4A545C80C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4EC7F-D67B-4011-BF19-0EC47AA8BDCA}" type="datetimeFigureOut">
              <a:rPr lang="ru-RU" smtClean="0"/>
              <a:t>22.12.2021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1DD3E10-922E-4BBD-A072-F718BD42A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3AF5A7C-186E-4BA2-AF4F-4E42448E9F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D36EE-3BF9-4C40-8F21-278D3B6E8D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627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A043FE9-BE03-48AE-94EC-AD97A2D6D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8547E85-8F93-47FE-9FFF-902811F733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10E8D212-411D-45E6-AA54-7E090DB752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1D598E6E-0EEC-489C-A6C7-AAC5460906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4EC7F-D67B-4011-BF19-0EC47AA8BDCA}" type="datetimeFigureOut">
              <a:rPr lang="ru-RU" smtClean="0"/>
              <a:t>22.12.2021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CE4F4D1A-73D3-4902-8C26-E732C91F1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0B04D5B-6343-4FD9-8C4C-FE6A35992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D36EE-3BF9-4C40-8F21-278D3B6E8D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47660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911DE36-584D-459E-891C-64B23E9BF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5A44BA9-22AE-4DA0-8E46-ECDA846B62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B1548216-8278-41CD-A148-86A88E9004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0B0B75DC-8EA6-49F6-9332-F1F011CF25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9E28B1DE-6D0E-4AEC-9A21-3BD599D3AA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15183CCC-4D87-469B-92EA-5BBFD8FF5C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4EC7F-D67B-4011-BF19-0EC47AA8BDCA}" type="datetimeFigureOut">
              <a:rPr lang="ru-RU" smtClean="0"/>
              <a:t>22.12.2021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3615AB71-5F3D-4611-8BD4-B010EF7DE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6EA427B9-5311-4EF7-90AB-2C1C8A39F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D36EE-3BF9-4C40-8F21-278D3B6E8D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1032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9992D0C-5D60-43B7-8970-FDBB8C808A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BA127C5F-0A60-42A9-AB00-C84D72A498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4EC7F-D67B-4011-BF19-0EC47AA8BDCA}" type="datetimeFigureOut">
              <a:rPr lang="ru-RU" smtClean="0"/>
              <a:t>22.12.2021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702F95B4-02A9-4036-B47C-D897510AA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99B06B91-924D-4138-8B36-EA4D241857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D36EE-3BF9-4C40-8F21-278D3B6E8D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081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EB9970EE-CBC5-4DD9-84DF-F225737E7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4EC7F-D67B-4011-BF19-0EC47AA8BDCA}" type="datetimeFigureOut">
              <a:rPr lang="ru-RU" smtClean="0"/>
              <a:t>22.12.2021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E0F7E3ED-EE1D-47EB-893F-63E166227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12787576-61DE-49ED-8842-832142B74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D36EE-3BF9-4C40-8F21-278D3B6E8D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1546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86437D6-FAC4-4DE4-A8F3-BF6F70387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775EA79-0F3A-4CFC-956C-E16E0E021D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1833353-35B1-4C53-9858-C2B4AA2BC3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6CEDD68-125A-42E3-A23C-D4284CF14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4EC7F-D67B-4011-BF19-0EC47AA8BDCA}" type="datetimeFigureOut">
              <a:rPr lang="ru-RU" smtClean="0"/>
              <a:t>22.12.2021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9CFF2D8-2F14-4CA1-A0BA-A2E6D401A8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7A6EA64-85DA-445B-B9E1-901365A6CB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D36EE-3BF9-4C40-8F21-278D3B6E8D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021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69C1C92-E2A3-45DD-8C61-C48DA06CC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A700C64C-B1C1-4279-B300-3F31F08EC3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6553CE64-7333-45E4-BAA3-D14857AF19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8459E698-5B3F-4694-9B75-CC1E1615B2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4EC7F-D67B-4011-BF19-0EC47AA8BDCA}" type="datetimeFigureOut">
              <a:rPr lang="ru-RU" smtClean="0"/>
              <a:t>22.12.2021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04EC4BE-B04E-47DF-A38E-C26369DBA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4A042EE-4CB2-4038-A993-8C08BA089C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D36EE-3BF9-4C40-8F21-278D3B6E8D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7454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A8DDB099-6E7D-431B-B777-01B9EE14035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94EA29F-4A4F-44D8-A7B0-81E3F5B2C1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8AE6C267-CDCF-4D3A-8673-E678E727EA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14AF75D-7A1E-4AE0-9325-18710ADD27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4EC7F-D67B-4011-BF19-0EC47AA8BDCA}" type="datetimeFigureOut">
              <a:rPr lang="ru-RU" smtClean="0"/>
              <a:t>22.12.2021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53195E1-35B2-4FB0-B459-E837F5EAFC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4071869-0874-4167-B868-E1A4120E85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4D36EE-3BF9-4C40-8F21-278D3B6E8D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706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C3C0A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FD4D28A-0AF0-4E9E-9D43-59DD546D5A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599" y="1371601"/>
            <a:ext cx="9226062" cy="3470029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5300" b="1" dirty="0" smtClean="0">
                <a:gradFill flip="none" rotWithShape="1">
                  <a:gsLst>
                    <a:gs pos="0">
                      <a:srgbClr val="C3C0A1"/>
                    </a:gs>
                    <a:gs pos="100000">
                      <a:srgbClr val="5D5232"/>
                    </a:gs>
                  </a:gsLst>
                  <a:lin ang="135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Информационно-психологическая безопасность детей и подростков в сети Интернет</a:t>
            </a:r>
            <a:endParaRPr lang="ru-RU" sz="5300" b="1" dirty="0">
              <a:gradFill flip="none" rotWithShape="1">
                <a:gsLst>
                  <a:gs pos="0">
                    <a:srgbClr val="C3C0A1"/>
                  </a:gs>
                  <a:gs pos="100000">
                    <a:srgbClr val="5D5232"/>
                  </a:gs>
                </a:gsLst>
                <a:lin ang="13500000" scaled="1"/>
                <a:tileRect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983415" y="5065763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Выступила:</a:t>
            </a:r>
          </a:p>
          <a:p>
            <a:r>
              <a:rPr lang="ru-RU" dirty="0">
                <a:solidFill>
                  <a:schemeClr val="bg1"/>
                </a:solidFill>
              </a:rPr>
              <a:t>п</a:t>
            </a:r>
            <a:r>
              <a:rPr lang="ru-RU" dirty="0" smtClean="0">
                <a:solidFill>
                  <a:schemeClr val="bg1"/>
                </a:solidFill>
              </a:rPr>
              <a:t>едагог-психолог  отдела профилактики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и </a:t>
            </a:r>
            <a:r>
              <a:rPr lang="ru-RU" dirty="0">
                <a:solidFill>
                  <a:schemeClr val="bg1"/>
                </a:solidFill>
              </a:rPr>
              <a:t>комплексной реабилитации 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Шугай </a:t>
            </a:r>
            <a:r>
              <a:rPr lang="ru-RU" dirty="0">
                <a:solidFill>
                  <a:schemeClr val="bg1"/>
                </a:solidFill>
              </a:rPr>
              <a:t>Марина Викторовна</a:t>
            </a:r>
          </a:p>
        </p:txBody>
      </p:sp>
    </p:spTree>
    <p:extLst>
      <p:ext uri="{BB962C8B-B14F-4D97-AF65-F5344CB8AC3E}">
        <p14:creationId xmlns:p14="http://schemas.microsoft.com/office/powerpoint/2010/main" val="638083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94078" y="532263"/>
            <a:ext cx="8397922" cy="4812186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Важный элемент профилактики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</a:rPr>
              <a:t>буллинга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 и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</a:rPr>
              <a:t>кибербуллинга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 в школьной среде: </a:t>
            </a:r>
            <a:r>
              <a:rPr lang="ru-RU" b="1" u="sng" dirty="0" smtClean="0">
                <a:solidFill>
                  <a:schemeClr val="bg1">
                    <a:lumMod val="95000"/>
                  </a:schemeClr>
                </a:solidFill>
              </a:rPr>
              <a:t>работа с педагогами!</a:t>
            </a:r>
          </a:p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До 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подросткового возраста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</a:rPr>
              <a:t>буллинг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полностью зависит от взрослых. Если есть авторитетный взрослый, который насилия не приемлет, его не будет. </a:t>
            </a:r>
          </a:p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Педагоги часто 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обращают внимание группы на достоинства жертвы, пытаются повысить ее рейтинг особыми поручениями и т. д.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Если травля не прекращена 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— все и любые достоинства жертвы в глазах группы, захваченной азартом травли, будут мгновенно превращены в недостатки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.</a:t>
            </a:r>
          </a:p>
          <a:p>
            <a:pPr marL="0" indent="0">
              <a:buNone/>
            </a:pP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7174" name="Picture 6" descr="https://catherineasquithgallery.com/uploads/posts/2021-02/1613545466_130-p-kartinki-na-belom-fone-dlya-prezentatsii-14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057" y="1654805"/>
            <a:ext cx="4603227" cy="5455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2559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7256" y="-112546"/>
            <a:ext cx="10515600" cy="1325563"/>
          </a:xfrm>
        </p:spPr>
        <p:txBody>
          <a:bodyPr/>
          <a:lstStyle/>
          <a:p>
            <a:pPr algn="ctr"/>
            <a:r>
              <a:rPr lang="ru-RU" dirty="0" smtClean="0"/>
              <a:t>Работа с педагогами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7256" y="911225"/>
            <a:ext cx="10857931" cy="4351338"/>
          </a:xfrm>
        </p:spPr>
        <p:txBody>
          <a:bodyPr>
            <a:noAutofit/>
          </a:bodyPr>
          <a:lstStyle/>
          <a:p>
            <a:pPr algn="just"/>
            <a:r>
              <a:rPr lang="ru-RU" sz="2400" dirty="0">
                <a:solidFill>
                  <a:schemeClr val="bg1">
                    <a:lumMod val="95000"/>
                  </a:schemeClr>
                </a:solidFill>
              </a:rPr>
              <a:t>Бывает, </a:t>
            </a:r>
            <a:r>
              <a:rPr lang="ru-RU" sz="2400" dirty="0" err="1">
                <a:solidFill>
                  <a:schemeClr val="bg1">
                    <a:lumMod val="95000"/>
                  </a:schemeClr>
                </a:solidFill>
              </a:rPr>
              <a:t>небходимо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</a:rPr>
              <a:t> описать ситуацию с точки зрения жертвы. 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> Можно предложить представить: 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</a:rPr>
              <a:t>«Вот вы приходите на работу. Никто не здоровается, все отворачиваются. Вы идете по коридору — сзади смешки и шепот. Вы приходите на педсовет, садитесь. Тут же все сидящие рядом встают и демонстративно отсаживаются подальше. Вы начинаете контрольную — и обнаруживаете, что заранее записанное на доске задание кто-то стер. Вы хотите заглянуть в свой ежедневник — его нет на месте. Позже вы находите его в углу туалета, со следами ног на страницах. Однажды вы срываетесь и кричите, вас тут же вызывают к директору и отчитывают за недопустимое поведение. Вы пытаетесь пожаловаться и слышите в ответ: нужно уметь ладить с коллегами!» Ваше самочувствие? Как долго вы сможете выдержать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>?»</a:t>
            </a:r>
            <a:endParaRPr lang="ru-RU" sz="2400" dirty="0">
              <a:solidFill>
                <a:schemeClr val="bg1">
                  <a:lumMod val="95000"/>
                </a:schemeClr>
              </a:solidFill>
            </a:endParaRPr>
          </a:p>
          <a:p>
            <a:pPr algn="just"/>
            <a:r>
              <a:rPr lang="ru-RU" sz="2400" dirty="0">
                <a:solidFill>
                  <a:schemeClr val="bg1">
                    <a:lumMod val="95000"/>
                  </a:schemeClr>
                </a:solidFill>
              </a:rPr>
              <a:t>Важно: не давить на жалость. Ни в коем случае не «представляете, как ему плохо, как он несчастен?». Только : как было бы ВАМ в такой ситуации? Что чувствовали бы ВЫ? И если в ответ идут живые чувства, не злорадствовать и не нападать. Только сочувствие: да, это всякому тяжело. Мы люди и нам важно быть вместе.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86990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2621" y="460849"/>
            <a:ext cx="9247496" cy="4351338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Травля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, как любое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</a:rPr>
              <a:t>застревание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 в деструктивной динамике — </a:t>
            </a:r>
            <a:r>
              <a:rPr lang="ru-RU" sz="3500" dirty="0">
                <a:solidFill>
                  <a:schemeClr val="bg1">
                    <a:lumMod val="95000"/>
                  </a:schemeClr>
                </a:solidFill>
              </a:rPr>
              <a:t>болезнь группы.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 И работать надо с группой в целом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.</a:t>
            </a:r>
          </a:p>
          <a:p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С детьми постарше можно посмотреть и обсудить «Повелителя мух» или (лучше) «Чучело». С маленькими — «Гадкого утенка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».</a:t>
            </a:r>
          </a:p>
          <a:p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Задача — вывести их из «стайного» азарта в осознанную позицию, включить моральную оценку происходящего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.</a:t>
            </a:r>
          </a:p>
          <a:p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Можно предложить детям оценить, каков их вклад в болезнь класса под названием «травля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». Допустим 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1 балл — это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«я 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никогда в этом не участвую», 2 балла — «я иногда это делаю, но потом жалею», 3 балла — «травил, травлю и буду травить, это здорово». Пусть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все оценят — 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сколько баллов они поставили бы себе?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Так 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моральная оценка травли становится не внешней, навязанной взрослым, ее дают сами дети.</a:t>
            </a:r>
            <a:endParaRPr lang="ru-RU" dirty="0" smtClean="0">
              <a:solidFill>
                <a:schemeClr val="bg1">
                  <a:lumMod val="95000"/>
                </a:schemeClr>
              </a:solidFill>
            </a:endParaRPr>
          </a:p>
          <a:p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8196" name="Picture 4" descr="https://catherineasquithgallery.com/uploads/posts/2021-02/1613545396_68-p-kartinki-na-belom-fone-dlya-prezentatsii-7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7982" y="3821770"/>
            <a:ext cx="4144018" cy="3452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3819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79394" y="392610"/>
            <a:ext cx="9165609" cy="4351338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Сформулировать позитивные правила жизни в группе и заключить контракт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.</a:t>
            </a:r>
          </a:p>
          <a:p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Правила выписываются на большом листе и за них все голосуют. Еще лучше — чтобы каждый поставил подпись, что обязуется их выполнять. Этот прием называется «заключение контракта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».</a:t>
            </a:r>
          </a:p>
          <a:p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Очень важно чтобы взрослый, который взялся разруливать ситуацию, не бросал группу. Он должен регулярно спрашивать, как дела, что удается, что трудно, чем помочь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.</a:t>
            </a:r>
          </a:p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После завершения ситуации – гармонизировать иерархию в группе 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   (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Праздники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, конкурсы, смотры талантов, походы, экспедиции, игры на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</a:rPr>
              <a:t>командообразование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).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 </a:t>
            </a:r>
          </a:p>
        </p:txBody>
      </p:sp>
      <p:pic>
        <p:nvPicPr>
          <p:cNvPr id="9218" name="Picture 2" descr="https://catherineasquithgallery.com/uploads/posts/2021-02/1613641978_89-p-fon-dlya-prezentatsii-druzhba-100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812" b="100000" l="3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4101" y="2046523"/>
            <a:ext cx="6227899" cy="4811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5962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Профилактическая работа с учащимися</a:t>
            </a:r>
            <a:br>
              <a:rPr lang="ru-RU" dirty="0" smtClean="0"/>
            </a:br>
            <a:r>
              <a:rPr lang="ru-RU" dirty="0" smtClean="0"/>
              <a:t>специалистами центра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136" y="1641475"/>
            <a:ext cx="4704733" cy="4704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7353" y="1641475"/>
            <a:ext cx="4677333" cy="4677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3619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79144" y="0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Формы и методы, применяемые в групповых занятиях с несовершеннолетними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562502" y="1267555"/>
            <a:ext cx="6816017" cy="3125896"/>
          </a:xfrm>
        </p:spPr>
        <p:txBody>
          <a:bodyPr/>
          <a:lstStyle/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Кейс-метод;</a:t>
            </a:r>
          </a:p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Интерактивные беседы;</a:t>
            </a:r>
          </a:p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Тренинги;</a:t>
            </a:r>
          </a:p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Имитационные игры;</a:t>
            </a:r>
          </a:p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«Круглый стол» и др.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3075" name="Picture 3" descr="D:\СПЦ\Фотоотчеты\СШ №50\ewh5WpBtgd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428" y="3932118"/>
            <a:ext cx="3659875" cy="2744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СПЦ\Фотоотчеты\p2u0JJrq_l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773" y="3890190"/>
            <a:ext cx="2828760" cy="2828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D:\СПЦ\Фотоотчеты\автомеханический\4Jn6-AwrIX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355" y="1267555"/>
            <a:ext cx="4491597" cy="2526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D:\СПЦ\Фотоотчеты\g9YSq4GrZAc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8717" y="3157922"/>
            <a:ext cx="2636069" cy="3519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4128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831" y="-194433"/>
            <a:ext cx="10515600" cy="1325563"/>
          </a:xfrm>
        </p:spPr>
        <p:txBody>
          <a:bodyPr/>
          <a:lstStyle/>
          <a:p>
            <a:pPr algn="ctr"/>
            <a:r>
              <a:rPr lang="ru-RU" dirty="0" smtClean="0"/>
              <a:t>Примеры проблемных ситуаций</a:t>
            </a:r>
            <a:endParaRPr lang="ru-RU" dirty="0"/>
          </a:p>
        </p:txBody>
      </p:sp>
      <p:pic>
        <p:nvPicPr>
          <p:cNvPr id="4100" name="Picture 4" descr="C:\Users\Юлия\Pictures\Screenshots\Снимок экрана (10)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1" t="24609" r="22988" b="43498"/>
          <a:stretch/>
        </p:blipFill>
        <p:spPr bwMode="auto">
          <a:xfrm>
            <a:off x="118356" y="987887"/>
            <a:ext cx="5807805" cy="2232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60" t="26314" r="23333" b="39384"/>
          <a:stretch/>
        </p:blipFill>
        <p:spPr bwMode="auto">
          <a:xfrm>
            <a:off x="128953" y="3523481"/>
            <a:ext cx="5807805" cy="2372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20" t="38995" r="23558" b="25120"/>
          <a:stretch/>
        </p:blipFill>
        <p:spPr bwMode="auto">
          <a:xfrm>
            <a:off x="6098628" y="3523481"/>
            <a:ext cx="5969679" cy="2487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90" t="39054" r="23508" b="30473"/>
          <a:stretch/>
        </p:blipFill>
        <p:spPr bwMode="auto">
          <a:xfrm>
            <a:off x="6098629" y="987887"/>
            <a:ext cx="5969679" cy="2232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603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94" t="22472" r="21252" b="46555"/>
          <a:stretch/>
        </p:blipFill>
        <p:spPr bwMode="auto">
          <a:xfrm>
            <a:off x="186282" y="354842"/>
            <a:ext cx="7426296" cy="265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https://sun9-16.userapi.com/impg/oqbVXTQDEToLmXID949uYg6e2wnwzHPYBLoMcQ/uOTD_JmIN_4.jpg?size=810x1080&amp;quality=96&amp;sign=feb13677f8dc985ea5dc608e4357bac4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1324" y="1706727"/>
            <a:ext cx="3652440" cy="4869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sun9-43.userapi.com/impg/Mw6MoDWFm-wMC90uAzI8UfrphUMStMcuDa4AWw/BIkUmzCSXf0.jpg?size=1280x960&amp;quality=96&amp;sign=364d412e38c55e6c5a942ca2365e58e1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114" y="3206138"/>
            <a:ext cx="4494011" cy="3370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051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3734" y="201352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Оценка качества проведенной учреждением образования работы по профилактике </a:t>
            </a:r>
            <a:r>
              <a:rPr lang="ru-RU" dirty="0" err="1" smtClean="0"/>
              <a:t>буллинга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26558" y="1675500"/>
            <a:ext cx="8965442" cy="4351338"/>
          </a:xfrm>
        </p:spPr>
        <p:txBody>
          <a:bodyPr>
            <a:normAutofit fontScale="92500" lnSpcReduction="20000"/>
          </a:bodyPr>
          <a:lstStyle/>
          <a:p>
            <a:pPr>
              <a:buFontTx/>
              <a:buChar char="-"/>
            </a:pP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Количество заседаний педагогических советов и встреч;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Протоколы родительских собраний;</a:t>
            </a:r>
          </a:p>
          <a:p>
            <a:pPr>
              <a:buFontTx/>
              <a:buChar char="-"/>
            </a:pP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Списки родителей, решения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собраний;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Результаты анкетирования/психодиагностики;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Информационные стенды, плакаты с ценностями учреждения образования, последствиями проявления насилия, правилами общения;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Рабочие планы классных руководителей;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Рабочие планы педагога-психолога;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Отметки о выполнении мероприятий по проблеме насилия;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Список различных кружков и творческих объединений;</a:t>
            </a:r>
          </a:p>
          <a:p>
            <a:pPr>
              <a:buFontTx/>
              <a:buChar char="-"/>
            </a:pPr>
            <a:endParaRPr lang="ru-RU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0242" name="Picture 2" descr="https://i.yapx.ru/Gjfeu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699" y="1908395"/>
            <a:ext cx="2969763" cy="4949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328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1030" y="0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Оценка качества проведенной учреждением образования работы по </a:t>
            </a:r>
            <a:r>
              <a:rPr lang="ru-RU" dirty="0" smtClean="0"/>
              <a:t>профилактике </a:t>
            </a:r>
            <a:r>
              <a:rPr lang="ru-RU" dirty="0" err="1"/>
              <a:t>буллинга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65496" y="1552671"/>
            <a:ext cx="8906301" cy="4351338"/>
          </a:xfrm>
        </p:spPr>
        <p:txBody>
          <a:bodyPr>
            <a:normAutofit lnSpcReduction="10000"/>
          </a:bodyPr>
          <a:lstStyle/>
          <a:p>
            <a:pPr>
              <a:buFontTx/>
              <a:buChar char="-"/>
            </a:pP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Количество учащихся, обратившихся за помощью;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Количество происшествий, о которых сообщили свидетели;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Обращения через почтовый ящик доверия;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Документальные подтверждения достигнутых результатов (фотографии, статьи, обращения, описание конкретных случаев, результаты проведенных мероприятий);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Результаты повторного анкетирования / психодиагностики.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4" name="Picture 2" descr="https://i.yapx.ru/Gjfeu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2237" y="2099463"/>
            <a:ext cx="2969763" cy="4949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0566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8065" y="0"/>
            <a:ext cx="10515600" cy="1325563"/>
          </a:xfrm>
        </p:spPr>
        <p:txBody>
          <a:bodyPr/>
          <a:lstStyle/>
          <a:p>
            <a:pPr algn="ctr"/>
            <a:r>
              <a:rPr lang="ru-RU" b="1" dirty="0" err="1" smtClean="0"/>
              <a:t>Кибербуллинг</a:t>
            </a:r>
            <a:r>
              <a:rPr lang="ru-RU" b="1" dirty="0" smtClean="0"/>
              <a:t> в школьной среде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1578949" y="1451398"/>
            <a:ext cx="5157787" cy="368458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В 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Беларуси 92,4% детей в возрасте 6-17 лет пользуются интернетом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722209" y="1172493"/>
            <a:ext cx="5183188" cy="3684588"/>
          </a:xfrm>
        </p:spPr>
        <p:txBody>
          <a:bodyPr>
            <a:normAutofit lnSpcReduction="10000"/>
          </a:bodyPr>
          <a:lstStyle/>
          <a:p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В среднем дети проводят в интернете не менее 3 часов. Чем взрослее ребенок, тем больше времени он находится в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Сети</a:t>
            </a:r>
          </a:p>
          <a:p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18,2% школьников старших классов подвергались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</a:rPr>
              <a:t>кибербуллингу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, оказывающему абсолютно реальное влияние на ребенка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3556" y="4954137"/>
            <a:ext cx="3245855" cy="1591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ttps://i.pinimg.com/originals/98/77/1a/98771a08a87630d1e9de605dc5efd2f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473" y="2847196"/>
            <a:ext cx="4173154" cy="4407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934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96483" y="1056222"/>
            <a:ext cx="823655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dirty="0">
                <a:solidFill>
                  <a:schemeClr val="bg1"/>
                </a:solidFill>
              </a:rPr>
              <a:t>Спасибо за внимание!</a:t>
            </a:r>
          </a:p>
        </p:txBody>
      </p:sp>
      <p:pic>
        <p:nvPicPr>
          <p:cNvPr id="11266" name="Picture 2" descr="https://i.yapx.ru/GjffA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4935" y="2140755"/>
            <a:ext cx="5016927" cy="5016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6628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Что хуже — обычная травля или </a:t>
            </a:r>
            <a:r>
              <a:rPr lang="ru-RU" dirty="0" err="1"/>
              <a:t>кибербуллинг</a:t>
            </a:r>
            <a:r>
              <a:rPr lang="ru-RU" dirty="0"/>
              <a:t>?</a:t>
            </a: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838201" y="1825625"/>
            <a:ext cx="8428629" cy="4351338"/>
          </a:xfrm>
        </p:spPr>
        <p:txBody>
          <a:bodyPr/>
          <a:lstStyle/>
          <a:p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Х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уже 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всего сочетания этих видов травли — например, школьника сначала преследуют в школе, а потом — в интернете и по телефону.</a:t>
            </a:r>
            <a:endParaRPr lang="ru-RU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Дети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, которые стали жертвами травли в Интернете, как правило, уже ранее были её жертвами в реальной жизни. </a:t>
            </a:r>
            <a:endParaRPr lang="ru-RU" dirty="0" smtClean="0">
              <a:solidFill>
                <a:schemeClr val="bg1">
                  <a:lumMod val="95000"/>
                </a:schemeClr>
              </a:solidFill>
            </a:endParaRPr>
          </a:p>
          <a:p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2050" name="Picture 2" descr="https://kurspresent.ru/assets/images/resources/274/comparing-information-anim-500-clr-554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3340" y="1146411"/>
            <a:ext cx="2780395" cy="5915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4475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56564" y="269780"/>
            <a:ext cx="10515600" cy="4351338"/>
          </a:xfrm>
        </p:spPr>
        <p:txBody>
          <a:bodyPr/>
          <a:lstStyle/>
          <a:p>
            <a:pPr algn="just"/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В большинстве случаев основной удар преследователя приходится на внешний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вид или 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интересы жертвы. Большой объем информации, который располагается на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личных страницах 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в социальных сетях, позволяет найти то, что позволит высмеять человека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или же 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затронуть болезненную для него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тему.</a:t>
            </a:r>
          </a:p>
          <a:p>
            <a:pPr algn="just"/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Жертвами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</a:rPr>
              <a:t>буллинга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 часто становятся ребята, которые присоединяются к коллективу позже остальных;</a:t>
            </a:r>
          </a:p>
          <a:p>
            <a:pPr algn="just"/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Свидетели, как правило, присоединяются к чувствам жертвы.</a:t>
            </a:r>
          </a:p>
          <a:p>
            <a:pPr algn="just"/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Психологический климат в таком коллективе наполнен страхом и злостью.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9069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C000"/>
                </a:solidFill>
              </a:rPr>
              <a:t>Признаки, на которые стоит обратить внимание педагогу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9247496" cy="435133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Появление аутсайдера в классе;</a:t>
            </a:r>
          </a:p>
          <a:p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</a:rPr>
              <a:t>Дистанцирование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, отказ от участия в мероприятиях;</a:t>
            </a:r>
          </a:p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Перемены настроения, проблемы с вниманием;</a:t>
            </a:r>
          </a:p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Отказ от работы в команде, пропуски учебных занятий, конфликты с одними и теми же детьми;</a:t>
            </a:r>
          </a:p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Испорченные одноклассниками вещи, записки или надписи на вещах, партах, доске;</a:t>
            </a:r>
          </a:p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Рассказы детей о конфликтах в попытке настроить педагога против кого-то конкретного;</a:t>
            </a:r>
          </a:p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Язвительные шутки и комментарии в сторону «жертвы», при этом сама «жертва» может говорить, что «все нормально».</a:t>
            </a:r>
          </a:p>
          <a:p>
            <a:endParaRPr lang="ru-RU" dirty="0"/>
          </a:p>
        </p:txBody>
      </p:sp>
      <p:pic>
        <p:nvPicPr>
          <p:cNvPr id="4098" name="Picture 2" descr="https://i.yapx.ru/Gjfey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2835" y="1357953"/>
            <a:ext cx="27432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8053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Если к педагогу приходит ребенок, который стал свидетелем интернет-травли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35020" y="2006221"/>
            <a:ext cx="7518779" cy="4351338"/>
          </a:xfrm>
        </p:spPr>
        <p:txBody>
          <a:bodyPr/>
          <a:lstStyle/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Самое важное для «жертвы»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</a:rPr>
              <a:t>кибербуллинга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 –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</a:rPr>
              <a:t>небезразличие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 и участие взрослых.</a:t>
            </a:r>
          </a:p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В первую очередь, серьезно отнестись к услышанному и проверить все факты;</a:t>
            </a:r>
          </a:p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Поговорить и поддержать «жертву»;</a:t>
            </a:r>
          </a:p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Поставить в известность педагога-психолога, и при необходимости, администрацию школы;</a:t>
            </a:r>
          </a:p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Ситуацию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</a:rPr>
              <a:t>буллинга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 нельзя разрешить, ее можно только прекратить «извне».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122" name="Picture 2" descr="https://kurspresent.ru/assets/images/resources/167/lady-pointing-anim-500-clr-1126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9268" y="2006221"/>
            <a:ext cx="5055927" cy="5055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1262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Что делать?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94338"/>
            <a:ext cx="10515600" cy="4582625"/>
          </a:xfrm>
        </p:spPr>
        <p:txBody>
          <a:bodyPr/>
          <a:lstStyle/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Разработать план поддержки для всех участников ситуации;</a:t>
            </a:r>
          </a:p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Связаться с родителями как «агрессора», так и «жертвы», и рассказать им о плане поддержки участников данной ситуации;</a:t>
            </a:r>
          </a:p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Обсудить в классе темы цифровой репутации, безопасности в сети интернет;</a:t>
            </a:r>
          </a:p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Прояснить правовые аспекты проблемы, рассказать детям, какой вред они могут нанести сами себе;</a:t>
            </a:r>
          </a:p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Важно обозначить в самом коллективе свою четкую и однозначную позицию о недопустимости такого поведения.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7708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Профилактика </a:t>
            </a:r>
            <a:r>
              <a:rPr lang="ru-RU" dirty="0" err="1" smtClean="0"/>
              <a:t>буллинга</a:t>
            </a:r>
            <a:r>
              <a:rPr lang="ru-RU" dirty="0" smtClean="0"/>
              <a:t> в школе: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Создание единых ценностей в коллективе;</a:t>
            </a:r>
          </a:p>
          <a:p>
            <a:pPr algn="just"/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Кураторство пришедших в класс учеников активными и инициативными одноклассниками, помощь педагогов при адаптации;</a:t>
            </a:r>
          </a:p>
          <a:p>
            <a:pPr algn="just"/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Создание доверительных и неформальных отношений с учащимися;</a:t>
            </a:r>
          </a:p>
          <a:p>
            <a:pPr algn="just"/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Показывать пример неконфликтного и уважительного общения как со взрослыми, так и с ребятами;</a:t>
            </a:r>
          </a:p>
          <a:p>
            <a:pPr algn="just"/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Избегать внимания к кому-то конкретному;</a:t>
            </a:r>
          </a:p>
          <a:p>
            <a:pPr algn="just"/>
            <a:r>
              <a:rPr lang="ru-RU" dirty="0" smtClean="0">
                <a:solidFill>
                  <a:srgbClr val="FF0000"/>
                </a:solidFill>
              </a:rPr>
              <a:t>Обсуждать темы, связанные с </a:t>
            </a:r>
            <a:r>
              <a:rPr lang="ru-RU" dirty="0" err="1" smtClean="0">
                <a:solidFill>
                  <a:srgbClr val="FF0000"/>
                </a:solidFill>
              </a:rPr>
              <a:t>буллингом</a:t>
            </a:r>
            <a:r>
              <a:rPr lang="ru-RU" dirty="0" smtClean="0">
                <a:solidFill>
                  <a:srgbClr val="FF0000"/>
                </a:solidFill>
              </a:rPr>
              <a:t>, в классе, однозначно высказываться о нетерпимости к таким ситуациям;</a:t>
            </a:r>
          </a:p>
          <a:p>
            <a:pPr algn="just"/>
            <a:r>
              <a:rPr lang="ru-RU" dirty="0" smtClean="0">
                <a:solidFill>
                  <a:srgbClr val="FF0000"/>
                </a:solidFill>
              </a:rPr>
              <a:t>Проводить занятия с просмотром видеороликов, заданиями и обсуждением безопасного поведения онлайн и офлайн.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8284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Диагностический инструментарий: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-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Методика «Отношения со сверстниками» для подростков и старшеклассников (13 – 16 лет) (анкета для детей по изучению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</a:rPr>
              <a:t>буллинга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</a:rPr>
              <a:t>K.Rigby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</a:rPr>
              <a:t>T.Slee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, адаптация Н.В.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</a:rPr>
              <a:t>Кухтовой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, А.И. Рык);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Опросник «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</a:rPr>
              <a:t>Ауто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- и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</a:rPr>
              <a:t>гетероагрессия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» Е.П. Ильина;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«Опросник атмосферы в школе» А.А.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</a:rPr>
              <a:t>Бочавер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 и др.;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Опросник «Ситуация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</a:rPr>
              <a:t>буллинга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 в школе» В.Р.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</a:rPr>
              <a:t>Петросянц</a:t>
            </a:r>
            <a:endParaRPr lang="ru-RU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6146" name="Picture 2" descr="https://userscontent2.emaze.com/images/d0773d9a-38c6-4e95-a63b-925ee8a5d25c/9c8f2245-49c0-4f77-905a-ad7b3de2a8c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8314" y="2763956"/>
            <a:ext cx="1971675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725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</TotalTime>
  <Words>1284</Words>
  <Application>Microsoft Office PowerPoint</Application>
  <PresentationFormat>Произвольный</PresentationFormat>
  <Paragraphs>90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                                                                 Информационно-психологическая безопасность детей и подростков в сети Интернет</vt:lpstr>
      <vt:lpstr>Кибербуллинг в школьной среде</vt:lpstr>
      <vt:lpstr>Что хуже — обычная травля или кибербуллинг?</vt:lpstr>
      <vt:lpstr>Презентация PowerPoint</vt:lpstr>
      <vt:lpstr>Признаки, на которые стоит обратить внимание педагогу</vt:lpstr>
      <vt:lpstr>Если к педагогу приходит ребенок, который стал свидетелем интернет-травли</vt:lpstr>
      <vt:lpstr>Что делать?</vt:lpstr>
      <vt:lpstr>Профилактика буллинга в школе:</vt:lpstr>
      <vt:lpstr>Диагностический инструментарий:</vt:lpstr>
      <vt:lpstr>Презентация PowerPoint</vt:lpstr>
      <vt:lpstr>Работа с педагогами</vt:lpstr>
      <vt:lpstr>Презентация PowerPoint</vt:lpstr>
      <vt:lpstr>Презентация PowerPoint</vt:lpstr>
      <vt:lpstr>Профилактическая работа с учащимися специалистами центра</vt:lpstr>
      <vt:lpstr>Формы и методы, применяемые в групповых занятиях с несовершеннолетними</vt:lpstr>
      <vt:lpstr>Примеры проблемных ситуаций</vt:lpstr>
      <vt:lpstr>Презентация PowerPoint</vt:lpstr>
      <vt:lpstr>Оценка качества проведенной учреждением образования работы по профилактике буллинга</vt:lpstr>
      <vt:lpstr>Оценка качества проведенной учреждением образования работы по профилактике буллинга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user</dc:creator>
  <cp:lastModifiedBy>Юлия Киселевская</cp:lastModifiedBy>
  <cp:revision>44</cp:revision>
  <dcterms:created xsi:type="dcterms:W3CDTF">2021-06-25T08:32:57Z</dcterms:created>
  <dcterms:modified xsi:type="dcterms:W3CDTF">2021-12-22T13:57:35Z</dcterms:modified>
</cp:coreProperties>
</file>