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7" r:id="rId1"/>
  </p:sldMasterIdLst>
  <p:sldIdLst>
    <p:sldId id="256" r:id="rId2"/>
    <p:sldId id="257" r:id="rId3"/>
    <p:sldId id="260" r:id="rId4"/>
    <p:sldId id="259" r:id="rId5"/>
    <p:sldId id="263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6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8712"/>
    <a:srgbClr val="6472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2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FFCA55-BA63-410C-9896-49778282AB5D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476E3F-87CA-468F-AEBB-B60B99C9BC28}">
      <dgm:prSet phldrT="[Текст]" custT="1"/>
      <dgm:spPr/>
      <dgm:t>
        <a:bodyPr/>
        <a:lstStyle/>
        <a:p>
          <a:pPr algn="just" rtl="0"/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заявления несовершеннолетнего либо его родителей, опекунов или попечителей;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20636E-1234-4490-8D82-28E37C35FE8B}" type="parTrans" cxnId="{1AC0BD0F-2B8A-40C2-98FF-098C5EADE558}">
      <dgm:prSet/>
      <dgm:spPr/>
      <dgm:t>
        <a:bodyPr/>
        <a:lstStyle/>
        <a:p>
          <a:endParaRPr lang="ru-RU"/>
        </a:p>
      </dgm:t>
    </dgm:pt>
    <dgm:pt modelId="{41F73A83-EBF2-4171-B231-603D158F5A6C}" type="sibTrans" cxnId="{1AC0BD0F-2B8A-40C2-98FF-098C5EADE558}">
      <dgm:prSet/>
      <dgm:spPr/>
      <dgm:t>
        <a:bodyPr/>
        <a:lstStyle/>
        <a:p>
          <a:endParaRPr lang="ru-RU"/>
        </a:p>
      </dgm:t>
    </dgm:pt>
    <dgm:pt modelId="{88BA0467-5100-462A-A61B-5BCC25033972}">
      <dgm:prSet phldrT="[Текст]"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приговор, решение, постановление или определение суда;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A19280-6C18-4347-9F48-89754B95808B}" type="parTrans" cxnId="{B10E0A7B-0435-4F01-A4B7-3E009AC15497}">
      <dgm:prSet/>
      <dgm:spPr/>
      <dgm:t>
        <a:bodyPr/>
        <a:lstStyle/>
        <a:p>
          <a:endParaRPr lang="ru-RU"/>
        </a:p>
      </dgm:t>
    </dgm:pt>
    <dgm:pt modelId="{F99E99DA-BBF4-4DA8-AA88-816C439391E8}" type="sibTrans" cxnId="{B10E0A7B-0435-4F01-A4B7-3E009AC15497}">
      <dgm:prSet/>
      <dgm:spPr/>
      <dgm:t>
        <a:bodyPr/>
        <a:lstStyle/>
        <a:p>
          <a:endParaRPr lang="ru-RU"/>
        </a:p>
      </dgm:t>
    </dgm:pt>
    <dgm:pt modelId="{306B6041-17C9-40B2-B744-7716EC5CE1DF}">
      <dgm:prSet phldrT="[Текст]" custT="1"/>
      <dgm:spPr/>
      <dgm:t>
        <a:bodyPr/>
        <a:lstStyle/>
        <a:p>
          <a:r>
            <a:rPr lang="ru-RU" sz="18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постановление КДН, прокурора, следователя, органа дознания или начальника органа внутренних дел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0FA446-BC8D-4022-83E0-9E5F5643AB18}" type="parTrans" cxnId="{18343FAF-1C87-4F1F-93D6-895C34F28C6A}">
      <dgm:prSet/>
      <dgm:spPr/>
      <dgm:t>
        <a:bodyPr/>
        <a:lstStyle/>
        <a:p>
          <a:endParaRPr lang="ru-RU"/>
        </a:p>
      </dgm:t>
    </dgm:pt>
    <dgm:pt modelId="{807F5247-1869-418B-9E01-D93F78F75018}" type="sibTrans" cxnId="{18343FAF-1C87-4F1F-93D6-895C34F28C6A}">
      <dgm:prSet/>
      <dgm:spPr/>
      <dgm:t>
        <a:bodyPr/>
        <a:lstStyle/>
        <a:p>
          <a:endParaRPr lang="ru-RU"/>
        </a:p>
      </dgm:t>
    </dgm:pt>
    <dgm:pt modelId="{EEDDB8B9-E700-4A79-89FE-DF3DA01345CA}" type="pres">
      <dgm:prSet presAssocID="{78FFCA55-BA63-410C-9896-49778282AB5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B8C781-90FF-45D3-A4BA-8D46E5ADAE36}" type="pres">
      <dgm:prSet presAssocID="{C3476E3F-87CA-468F-AEBB-B60B99C9BC28}" presName="parentLin" presStyleCnt="0"/>
      <dgm:spPr/>
    </dgm:pt>
    <dgm:pt modelId="{96DB1C56-8EAE-49A1-B5A5-ED64FD00D91F}" type="pres">
      <dgm:prSet presAssocID="{C3476E3F-87CA-468F-AEBB-B60B99C9BC2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6C15D40-10C4-4E82-A6FE-786C1BE4839C}" type="pres">
      <dgm:prSet presAssocID="{C3476E3F-87CA-468F-AEBB-B60B99C9BC28}" presName="parentText" presStyleLbl="node1" presStyleIdx="0" presStyleCnt="3" custScaleY="3178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FC5E9-AB03-478A-85AE-480A85C1BB5E}" type="pres">
      <dgm:prSet presAssocID="{C3476E3F-87CA-468F-AEBB-B60B99C9BC28}" presName="negativeSpace" presStyleCnt="0"/>
      <dgm:spPr/>
    </dgm:pt>
    <dgm:pt modelId="{A1E7CB03-D954-4836-92E2-B38C904D68CA}" type="pres">
      <dgm:prSet presAssocID="{C3476E3F-87CA-468F-AEBB-B60B99C9BC28}" presName="childText" presStyleLbl="conFgAcc1" presStyleIdx="0" presStyleCnt="3">
        <dgm:presLayoutVars>
          <dgm:bulletEnabled val="1"/>
        </dgm:presLayoutVars>
      </dgm:prSet>
      <dgm:spPr/>
    </dgm:pt>
    <dgm:pt modelId="{E0A2A621-4076-4B4E-9D3A-910BFBE19762}" type="pres">
      <dgm:prSet presAssocID="{41F73A83-EBF2-4171-B231-603D158F5A6C}" presName="spaceBetweenRectangles" presStyleCnt="0"/>
      <dgm:spPr/>
    </dgm:pt>
    <dgm:pt modelId="{9BC5EBF7-DB9E-4392-9A73-B5E04A08A892}" type="pres">
      <dgm:prSet presAssocID="{88BA0467-5100-462A-A61B-5BCC25033972}" presName="parentLin" presStyleCnt="0"/>
      <dgm:spPr/>
    </dgm:pt>
    <dgm:pt modelId="{9B2CC8AC-9FA8-4016-A4CA-F658FDDEF41C}" type="pres">
      <dgm:prSet presAssocID="{88BA0467-5100-462A-A61B-5BCC2503397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7CC557C-52E3-424C-8AC7-726CFB67AA96}" type="pres">
      <dgm:prSet presAssocID="{88BA0467-5100-462A-A61B-5BCC25033972}" presName="parentText" presStyleLbl="node1" presStyleIdx="1" presStyleCnt="3" custScaleY="31506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20AE7A-F055-4204-8917-83B351623767}" type="pres">
      <dgm:prSet presAssocID="{88BA0467-5100-462A-A61B-5BCC25033972}" presName="negativeSpace" presStyleCnt="0"/>
      <dgm:spPr/>
    </dgm:pt>
    <dgm:pt modelId="{E425453D-F1B4-40ED-A3A1-450D33AB39A7}" type="pres">
      <dgm:prSet presAssocID="{88BA0467-5100-462A-A61B-5BCC25033972}" presName="childText" presStyleLbl="conFgAcc1" presStyleIdx="1" presStyleCnt="3">
        <dgm:presLayoutVars>
          <dgm:bulletEnabled val="1"/>
        </dgm:presLayoutVars>
      </dgm:prSet>
      <dgm:spPr/>
    </dgm:pt>
    <dgm:pt modelId="{1909D0C2-16A3-49E7-84D5-5F5743B4CF61}" type="pres">
      <dgm:prSet presAssocID="{F99E99DA-BBF4-4DA8-AA88-816C439391E8}" presName="spaceBetweenRectangles" presStyleCnt="0"/>
      <dgm:spPr/>
    </dgm:pt>
    <dgm:pt modelId="{13F58018-C408-4EDB-8FE9-FFC05CF4CEBE}" type="pres">
      <dgm:prSet presAssocID="{306B6041-17C9-40B2-B744-7716EC5CE1DF}" presName="parentLin" presStyleCnt="0"/>
      <dgm:spPr/>
    </dgm:pt>
    <dgm:pt modelId="{5B3B6A8D-5B67-4D84-8EF8-6F6425E6144E}" type="pres">
      <dgm:prSet presAssocID="{306B6041-17C9-40B2-B744-7716EC5CE1DF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1D4C31F6-7575-40B0-AAC3-1B61F93A7F92}" type="pres">
      <dgm:prSet presAssocID="{306B6041-17C9-40B2-B744-7716EC5CE1DF}" presName="parentText" presStyleLbl="node1" presStyleIdx="2" presStyleCnt="3" custScaleY="28835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3CEF9E-DA6F-4789-BBE0-2B17FAC55005}" type="pres">
      <dgm:prSet presAssocID="{306B6041-17C9-40B2-B744-7716EC5CE1DF}" presName="negativeSpace" presStyleCnt="0"/>
      <dgm:spPr/>
    </dgm:pt>
    <dgm:pt modelId="{2D6A054E-2975-4B8A-BEEB-F0EA9F81C4E2}" type="pres">
      <dgm:prSet presAssocID="{306B6041-17C9-40B2-B744-7716EC5CE1D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578D8A6-A592-4CF6-8272-E82CDCCEA5B1}" type="presOf" srcId="{88BA0467-5100-462A-A61B-5BCC25033972}" destId="{D7CC557C-52E3-424C-8AC7-726CFB67AA96}" srcOrd="1" destOrd="0" presId="urn:microsoft.com/office/officeart/2005/8/layout/list1"/>
    <dgm:cxn modelId="{2487285A-49D5-4B6A-AE01-A05DDA5DA13A}" type="presOf" srcId="{78FFCA55-BA63-410C-9896-49778282AB5D}" destId="{EEDDB8B9-E700-4A79-89FE-DF3DA01345CA}" srcOrd="0" destOrd="0" presId="urn:microsoft.com/office/officeart/2005/8/layout/list1"/>
    <dgm:cxn modelId="{C5C292EE-BAB3-4EAB-B586-D4642616503C}" type="presOf" srcId="{306B6041-17C9-40B2-B744-7716EC5CE1DF}" destId="{1D4C31F6-7575-40B0-AAC3-1B61F93A7F92}" srcOrd="1" destOrd="0" presId="urn:microsoft.com/office/officeart/2005/8/layout/list1"/>
    <dgm:cxn modelId="{1328ACAF-EB95-4615-8712-101122871860}" type="presOf" srcId="{306B6041-17C9-40B2-B744-7716EC5CE1DF}" destId="{5B3B6A8D-5B67-4D84-8EF8-6F6425E6144E}" srcOrd="0" destOrd="0" presId="urn:microsoft.com/office/officeart/2005/8/layout/list1"/>
    <dgm:cxn modelId="{429F6B7E-8EAE-4E8C-A1CB-113EEF22FADA}" type="presOf" srcId="{C3476E3F-87CA-468F-AEBB-B60B99C9BC28}" destId="{A6C15D40-10C4-4E82-A6FE-786C1BE4839C}" srcOrd="1" destOrd="0" presId="urn:microsoft.com/office/officeart/2005/8/layout/list1"/>
    <dgm:cxn modelId="{18343FAF-1C87-4F1F-93D6-895C34F28C6A}" srcId="{78FFCA55-BA63-410C-9896-49778282AB5D}" destId="{306B6041-17C9-40B2-B744-7716EC5CE1DF}" srcOrd="2" destOrd="0" parTransId="{650FA446-BC8D-4022-83E0-9E5F5643AB18}" sibTransId="{807F5247-1869-418B-9E01-D93F78F75018}"/>
    <dgm:cxn modelId="{1AC0BD0F-2B8A-40C2-98FF-098C5EADE558}" srcId="{78FFCA55-BA63-410C-9896-49778282AB5D}" destId="{C3476E3F-87CA-468F-AEBB-B60B99C9BC28}" srcOrd="0" destOrd="0" parTransId="{9A20636E-1234-4490-8D82-28E37C35FE8B}" sibTransId="{41F73A83-EBF2-4171-B231-603D158F5A6C}"/>
    <dgm:cxn modelId="{B5162F3F-6599-48AE-8833-F6AF944E233C}" type="presOf" srcId="{C3476E3F-87CA-468F-AEBB-B60B99C9BC28}" destId="{96DB1C56-8EAE-49A1-B5A5-ED64FD00D91F}" srcOrd="0" destOrd="0" presId="urn:microsoft.com/office/officeart/2005/8/layout/list1"/>
    <dgm:cxn modelId="{B10E0A7B-0435-4F01-A4B7-3E009AC15497}" srcId="{78FFCA55-BA63-410C-9896-49778282AB5D}" destId="{88BA0467-5100-462A-A61B-5BCC25033972}" srcOrd="1" destOrd="0" parTransId="{DCA19280-6C18-4347-9F48-89754B95808B}" sibTransId="{F99E99DA-BBF4-4DA8-AA88-816C439391E8}"/>
    <dgm:cxn modelId="{00DA61B0-FA4B-4EF6-BE3D-A900A444D2E1}" type="presOf" srcId="{88BA0467-5100-462A-A61B-5BCC25033972}" destId="{9B2CC8AC-9FA8-4016-A4CA-F658FDDEF41C}" srcOrd="0" destOrd="0" presId="urn:microsoft.com/office/officeart/2005/8/layout/list1"/>
    <dgm:cxn modelId="{023B486F-164C-4BBC-A49F-5AB3BE763B6C}" type="presParOf" srcId="{EEDDB8B9-E700-4A79-89FE-DF3DA01345CA}" destId="{6BB8C781-90FF-45D3-A4BA-8D46E5ADAE36}" srcOrd="0" destOrd="0" presId="urn:microsoft.com/office/officeart/2005/8/layout/list1"/>
    <dgm:cxn modelId="{6648A431-2CC2-47AD-A197-BB792DAE10B2}" type="presParOf" srcId="{6BB8C781-90FF-45D3-A4BA-8D46E5ADAE36}" destId="{96DB1C56-8EAE-49A1-B5A5-ED64FD00D91F}" srcOrd="0" destOrd="0" presId="urn:microsoft.com/office/officeart/2005/8/layout/list1"/>
    <dgm:cxn modelId="{4A1C7F98-FBC1-4D3B-9185-342C9538C810}" type="presParOf" srcId="{6BB8C781-90FF-45D3-A4BA-8D46E5ADAE36}" destId="{A6C15D40-10C4-4E82-A6FE-786C1BE4839C}" srcOrd="1" destOrd="0" presId="urn:microsoft.com/office/officeart/2005/8/layout/list1"/>
    <dgm:cxn modelId="{FDEE08E8-9C87-4699-A1E3-C2DD4736F072}" type="presParOf" srcId="{EEDDB8B9-E700-4A79-89FE-DF3DA01345CA}" destId="{20CFC5E9-AB03-478A-85AE-480A85C1BB5E}" srcOrd="1" destOrd="0" presId="urn:microsoft.com/office/officeart/2005/8/layout/list1"/>
    <dgm:cxn modelId="{3B69BDEC-062D-4BE1-8129-E300301AC68A}" type="presParOf" srcId="{EEDDB8B9-E700-4A79-89FE-DF3DA01345CA}" destId="{A1E7CB03-D954-4836-92E2-B38C904D68CA}" srcOrd="2" destOrd="0" presId="urn:microsoft.com/office/officeart/2005/8/layout/list1"/>
    <dgm:cxn modelId="{661F0346-D502-406A-BCAA-C90AA35FE49F}" type="presParOf" srcId="{EEDDB8B9-E700-4A79-89FE-DF3DA01345CA}" destId="{E0A2A621-4076-4B4E-9D3A-910BFBE19762}" srcOrd="3" destOrd="0" presId="urn:microsoft.com/office/officeart/2005/8/layout/list1"/>
    <dgm:cxn modelId="{107B9F94-24F7-4A6A-B7B1-07BE784B7CBD}" type="presParOf" srcId="{EEDDB8B9-E700-4A79-89FE-DF3DA01345CA}" destId="{9BC5EBF7-DB9E-4392-9A73-B5E04A08A892}" srcOrd="4" destOrd="0" presId="urn:microsoft.com/office/officeart/2005/8/layout/list1"/>
    <dgm:cxn modelId="{C995527D-375A-4676-B5F7-98E18049553A}" type="presParOf" srcId="{9BC5EBF7-DB9E-4392-9A73-B5E04A08A892}" destId="{9B2CC8AC-9FA8-4016-A4CA-F658FDDEF41C}" srcOrd="0" destOrd="0" presId="urn:microsoft.com/office/officeart/2005/8/layout/list1"/>
    <dgm:cxn modelId="{FA0AC72B-7294-463D-8E2A-C5EE7E4473AA}" type="presParOf" srcId="{9BC5EBF7-DB9E-4392-9A73-B5E04A08A892}" destId="{D7CC557C-52E3-424C-8AC7-726CFB67AA96}" srcOrd="1" destOrd="0" presId="urn:microsoft.com/office/officeart/2005/8/layout/list1"/>
    <dgm:cxn modelId="{FC4DD645-C367-4902-A30E-D9821A813130}" type="presParOf" srcId="{EEDDB8B9-E700-4A79-89FE-DF3DA01345CA}" destId="{9320AE7A-F055-4204-8917-83B351623767}" srcOrd="5" destOrd="0" presId="urn:microsoft.com/office/officeart/2005/8/layout/list1"/>
    <dgm:cxn modelId="{C2D1FD86-666F-493C-9C63-B36198B41F57}" type="presParOf" srcId="{EEDDB8B9-E700-4A79-89FE-DF3DA01345CA}" destId="{E425453D-F1B4-40ED-A3A1-450D33AB39A7}" srcOrd="6" destOrd="0" presId="urn:microsoft.com/office/officeart/2005/8/layout/list1"/>
    <dgm:cxn modelId="{366316F2-FB30-4D6C-8FDC-3A7927EE4AD8}" type="presParOf" srcId="{EEDDB8B9-E700-4A79-89FE-DF3DA01345CA}" destId="{1909D0C2-16A3-49E7-84D5-5F5743B4CF61}" srcOrd="7" destOrd="0" presId="urn:microsoft.com/office/officeart/2005/8/layout/list1"/>
    <dgm:cxn modelId="{F918D6C3-51C9-4952-9315-677CE0518478}" type="presParOf" srcId="{EEDDB8B9-E700-4A79-89FE-DF3DA01345CA}" destId="{13F58018-C408-4EDB-8FE9-FFC05CF4CEBE}" srcOrd="8" destOrd="0" presId="urn:microsoft.com/office/officeart/2005/8/layout/list1"/>
    <dgm:cxn modelId="{E7513411-E8F8-4911-B9CC-D432C118F458}" type="presParOf" srcId="{13F58018-C408-4EDB-8FE9-FFC05CF4CEBE}" destId="{5B3B6A8D-5B67-4D84-8EF8-6F6425E6144E}" srcOrd="0" destOrd="0" presId="urn:microsoft.com/office/officeart/2005/8/layout/list1"/>
    <dgm:cxn modelId="{EBF660E4-EEBD-4358-B08A-BD1D3DCBEA0C}" type="presParOf" srcId="{13F58018-C408-4EDB-8FE9-FFC05CF4CEBE}" destId="{1D4C31F6-7575-40B0-AAC3-1B61F93A7F92}" srcOrd="1" destOrd="0" presId="urn:microsoft.com/office/officeart/2005/8/layout/list1"/>
    <dgm:cxn modelId="{691254BC-05DC-4A4F-8E53-9AE73856E2A1}" type="presParOf" srcId="{EEDDB8B9-E700-4A79-89FE-DF3DA01345CA}" destId="{D53CEF9E-DA6F-4789-BBE0-2B17FAC55005}" srcOrd="9" destOrd="0" presId="urn:microsoft.com/office/officeart/2005/8/layout/list1"/>
    <dgm:cxn modelId="{4AD64C0E-66A3-4626-BA44-C80797C4DD0B}" type="presParOf" srcId="{EEDDB8B9-E700-4A79-89FE-DF3DA01345CA}" destId="{2D6A054E-2975-4B8A-BEEB-F0EA9F81C4E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E7CB03-D954-4836-92E2-B38C904D68CA}">
      <dsp:nvSpPr>
        <dsp:cNvPr id="0" name=""/>
        <dsp:cNvSpPr/>
      </dsp:nvSpPr>
      <dsp:spPr>
        <a:xfrm>
          <a:off x="0" y="1074052"/>
          <a:ext cx="859245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C15D40-10C4-4E82-A6FE-786C1BE4839C}">
      <dsp:nvSpPr>
        <dsp:cNvPr id="0" name=""/>
        <dsp:cNvSpPr/>
      </dsp:nvSpPr>
      <dsp:spPr>
        <a:xfrm>
          <a:off x="429203" y="125068"/>
          <a:ext cx="6008846" cy="11261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342" tIns="0" rIns="227342" bIns="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заявления несовершеннолетнего либо его родителей, опекунов или попечителей;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4175" y="180040"/>
        <a:ext cx="5898902" cy="1016160"/>
      </dsp:txXfrm>
    </dsp:sp>
    <dsp:sp modelId="{E425453D-F1B4-40ED-A3A1-450D33AB39A7}">
      <dsp:nvSpPr>
        <dsp:cNvPr id="0" name=""/>
        <dsp:cNvSpPr/>
      </dsp:nvSpPr>
      <dsp:spPr>
        <a:xfrm>
          <a:off x="0" y="2380233"/>
          <a:ext cx="859245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7CC557C-52E3-424C-8AC7-726CFB67AA96}">
      <dsp:nvSpPr>
        <dsp:cNvPr id="0" name=""/>
        <dsp:cNvSpPr/>
      </dsp:nvSpPr>
      <dsp:spPr>
        <a:xfrm>
          <a:off x="429203" y="1441252"/>
          <a:ext cx="6008846" cy="11161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342" tIns="0" rIns="2273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приговор, решение, постановление или определение суда;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3687" y="1495736"/>
        <a:ext cx="5899878" cy="1007132"/>
      </dsp:txXfrm>
    </dsp:sp>
    <dsp:sp modelId="{2D6A054E-2975-4B8A-BEEB-F0EA9F81C4E2}">
      <dsp:nvSpPr>
        <dsp:cNvPr id="0" name=""/>
        <dsp:cNvSpPr/>
      </dsp:nvSpPr>
      <dsp:spPr>
        <a:xfrm>
          <a:off x="0" y="3591778"/>
          <a:ext cx="859245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4C31F6-7575-40B0-AAC3-1B61F93A7F92}">
      <dsp:nvSpPr>
        <dsp:cNvPr id="0" name=""/>
        <dsp:cNvSpPr/>
      </dsp:nvSpPr>
      <dsp:spPr>
        <a:xfrm>
          <a:off x="429203" y="2747433"/>
          <a:ext cx="6008846" cy="10214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342" tIns="0" rIns="2273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постановление КДН, прокурора, следователя, органа дознания или начальника органа внутренних дел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9067" y="2797297"/>
        <a:ext cx="5909118" cy="9217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062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462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4203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894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77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7535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789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487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76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73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117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144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523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616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217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292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FA355-AF48-4625-9303-883FD4A0B186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ADB5B24-D525-4D86-A3D7-35F8939E9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15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  <p:sldLayoutId id="2147484059" r:id="rId12"/>
    <p:sldLayoutId id="2147484060" r:id="rId13"/>
    <p:sldLayoutId id="2147484061" r:id="rId14"/>
    <p:sldLayoutId id="2147484062" r:id="rId15"/>
    <p:sldLayoutId id="214748406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0758" y="1535565"/>
            <a:ext cx="10980296" cy="226278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E78712"/>
                </a:solidFill>
                <a:latin typeface="Arial Black" panose="020B0A04020102020204" pitchFamily="34" charset="0"/>
              </a:rPr>
              <a:t>Актуальные вопросы в организации индивидуально-профилактической работы с несовершеннолетними</a:t>
            </a:r>
            <a:endParaRPr lang="ru-RU" sz="3200" dirty="0">
              <a:solidFill>
                <a:srgbClr val="E78712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9302" y="5372464"/>
            <a:ext cx="9626854" cy="1126283"/>
          </a:xfrm>
        </p:spPr>
        <p:txBody>
          <a:bodyPr>
            <a:normAutofit/>
          </a:bodyPr>
          <a:lstStyle/>
          <a:p>
            <a:pPr algn="r"/>
            <a:r>
              <a:rPr lang="ru-RU" sz="2000" dirty="0" err="1" smtClean="0">
                <a:solidFill>
                  <a:srgbClr val="647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Плех</a:t>
            </a:r>
            <a:r>
              <a:rPr lang="ru-RU" sz="2000" dirty="0" smtClean="0">
                <a:solidFill>
                  <a:srgbClr val="647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Е.В., заведующий отделом профилактики и комплексной реабилитации  ГУО «Гомельский городской социально-педагогический центр»</a:t>
            </a:r>
            <a:endParaRPr lang="ru-RU" sz="2000" dirty="0">
              <a:solidFill>
                <a:srgbClr val="6472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6411" y="41840"/>
            <a:ext cx="10126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647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Государственное учреждение образования </a:t>
            </a:r>
          </a:p>
          <a:p>
            <a:pPr algn="ctr"/>
            <a:r>
              <a:rPr lang="ru-RU" dirty="0" smtClean="0">
                <a:solidFill>
                  <a:srgbClr val="6472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«Гомельский городской социально-педагогический центр»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735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20686" y="246743"/>
            <a:ext cx="9710057" cy="830997"/>
          </a:xfrm>
          <a:prstGeom prst="rect">
            <a:avLst/>
          </a:prstGeom>
          <a:noFill/>
          <a:ln w="28575">
            <a:solidFill>
              <a:srgbClr val="E7871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3175" cmpd="sng">
                  <a:noFill/>
                </a:ln>
                <a:solidFill>
                  <a:srgbClr val="E78712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ОШИБКИ ПРИ ОФОРМЛЕНИИ ПРОГРАММЫ</a:t>
            </a:r>
          </a:p>
          <a:p>
            <a:pPr algn="ctr"/>
            <a:r>
              <a:rPr lang="ru-RU" sz="2400" b="1" kern="0" dirty="0">
                <a:solidFill>
                  <a:srgbClr val="E78712"/>
                </a:solidFill>
                <a:latin typeface="Arial Black" panose="020B0A04020102020204" pitchFamily="34" charset="0"/>
                <a:ea typeface="Calibri"/>
              </a:rPr>
              <a:t>ИНДИВИДУАЛЬНОЙ ПРОФИЛАКТИЧЕСКОЙ РАБОТЫ 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8" t="28857" r="27653" b="20007"/>
          <a:stretch/>
        </p:blipFill>
        <p:spPr bwMode="auto">
          <a:xfrm>
            <a:off x="8546367" y="1284401"/>
            <a:ext cx="3384376" cy="512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72229" y="1284401"/>
            <a:ext cx="4782456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7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Выявленная проблемная ситуация:</a:t>
            </a:r>
            <a:r>
              <a:rPr lang="ru-RU" sz="1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совершение административного правонарушения по ч.1 ст. 18.19 КоАП Республики Беларусь (управление ТС без права управления)</a:t>
            </a:r>
          </a:p>
          <a:p>
            <a:pPr algn="just"/>
            <a:endParaRPr lang="ru-RU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7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Выявленная проблемная ситуация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 высокий уровень личностной тревожности, заниженная самооценка, подверженность чужому влиянию, </a:t>
            </a:r>
            <a:r>
              <a:rPr lang="ru-RU" sz="17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общение </a:t>
            </a:r>
            <a:r>
              <a:rPr lang="ru-RU" sz="17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 группой сверстников с антиобщественной направленностью, не сформированы жизненные цели,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нарушены детско-родительские отношения и т.д. </a:t>
            </a:r>
            <a:r>
              <a:rPr lang="ru-RU" sz="17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(т.е. на основании проведенной социально-педагогической, психологической диагностик)</a:t>
            </a:r>
            <a:endParaRPr lang="en-US" sz="1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Смайлик-эмодзи ❌ 'Крестик' ВК (ВКонтакте), Инстаграм, Твиттер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365" y="1570743"/>
            <a:ext cx="432047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Качество Крючок Флажок - Бесплатное изображение на Pixabay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4" t="27153" r="22685" b="10763"/>
          <a:stretch/>
        </p:blipFill>
        <p:spPr bwMode="auto">
          <a:xfrm>
            <a:off x="2060365" y="4081016"/>
            <a:ext cx="599160" cy="79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260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6628" y="130629"/>
            <a:ext cx="10914743" cy="830997"/>
          </a:xfrm>
          <a:prstGeom prst="rect">
            <a:avLst/>
          </a:prstGeom>
          <a:noFill/>
          <a:ln w="28575">
            <a:solidFill>
              <a:srgbClr val="E7871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kern="0" smtClean="0">
                <a:solidFill>
                  <a:srgbClr val="E78712"/>
                </a:solidFill>
                <a:latin typeface="Arial Black" panose="020B0A04020102020204" pitchFamily="34" charset="0"/>
                <a:ea typeface="Calibri"/>
              </a:rPr>
              <a:t>Совет учреждения образования по профилактике </a:t>
            </a:r>
            <a:br>
              <a:rPr lang="ru-RU" sz="2400" b="1" kern="0" smtClean="0">
                <a:solidFill>
                  <a:srgbClr val="E78712"/>
                </a:solidFill>
                <a:latin typeface="Arial Black" panose="020B0A04020102020204" pitchFamily="34" charset="0"/>
                <a:ea typeface="Calibri"/>
              </a:rPr>
            </a:br>
            <a:r>
              <a:rPr lang="ru-RU" sz="2400" b="1" kern="0" smtClean="0">
                <a:solidFill>
                  <a:srgbClr val="E78712"/>
                </a:solidFill>
                <a:latin typeface="Arial Black" panose="020B0A04020102020204" pitchFamily="34" charset="0"/>
                <a:ea typeface="Calibri"/>
              </a:rPr>
              <a:t>безнадзорности и правонарушений несовершеннолетних</a:t>
            </a:r>
            <a:endParaRPr lang="ru-RU" sz="2400" b="1" kern="0" dirty="0">
              <a:solidFill>
                <a:srgbClr val="E78712"/>
              </a:solidFill>
              <a:latin typeface="Arial Black" panose="020B0A04020102020204" pitchFamily="34" charset="0"/>
              <a:ea typeface="Calibri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8115" y="1219200"/>
            <a:ext cx="8694057" cy="1465943"/>
          </a:xfrm>
          <a:prstGeom prst="ellipse">
            <a:avLst/>
          </a:prstGeom>
          <a:solidFill>
            <a:srgbClr val="E78712"/>
          </a:solidFill>
          <a:ln>
            <a:solidFill>
              <a:srgbClr val="E78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Анализ эффективности мероприятий в отношении несовершеннолетних, с которыми проводится ИПР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256970" y="2942717"/>
            <a:ext cx="8694057" cy="1465943"/>
          </a:xfrm>
          <a:prstGeom prst="ellipse">
            <a:avLst/>
          </a:prstGeom>
          <a:solidFill>
            <a:srgbClr val="E78712"/>
          </a:solidFill>
          <a:ln>
            <a:solidFill>
              <a:srgbClr val="E78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не  реже 1  раз  в  квартал в отношении всех несовершеннолетних</a:t>
            </a:r>
          </a:p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или 1 раз в три месяца от начала каждой программы ИПР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Скругленная соединительная линия 7"/>
          <p:cNvCxnSpPr/>
          <p:nvPr/>
        </p:nvCxnSpPr>
        <p:spPr>
          <a:xfrm rot="10800000" flipV="1">
            <a:off x="9260118" y="2307771"/>
            <a:ext cx="1582055" cy="634948"/>
          </a:xfrm>
          <a:prstGeom prst="curvedConnector3">
            <a:avLst>
              <a:gd name="adj1" fmla="val -48165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2714723" y="5359265"/>
            <a:ext cx="7560840" cy="10156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353535"/>
              </a:buClr>
            </a:pPr>
            <a:r>
              <a:rPr lang="ru-RU" alt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ВАЖНО! </a:t>
            </a: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случае необходимости внесения изменений или дополнений в программу ИПР - рассматриваем на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заседании совета </a:t>
            </a: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профилактики и оформляем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отдельным приложением</a:t>
            </a:r>
          </a:p>
        </p:txBody>
      </p:sp>
    </p:spTree>
    <p:extLst>
      <p:ext uri="{BB962C8B-B14F-4D97-AF65-F5344CB8AC3E}">
        <p14:creationId xmlns:p14="http://schemas.microsoft.com/office/powerpoint/2010/main" val="2580701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8571" y="145143"/>
            <a:ext cx="10914743" cy="830997"/>
          </a:xfrm>
          <a:prstGeom prst="rect">
            <a:avLst/>
          </a:prstGeom>
          <a:noFill/>
          <a:ln w="28575">
            <a:solidFill>
              <a:srgbClr val="E7871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kern="0" smtClean="0">
                <a:solidFill>
                  <a:srgbClr val="E78712"/>
                </a:solidFill>
                <a:latin typeface="Arial Black" panose="020B0A04020102020204" pitchFamily="34" charset="0"/>
                <a:ea typeface="Calibri"/>
              </a:rPr>
              <a:t>ОСОБЕННОСТИ РЕАЛИЗАЦИИ ПРОГРАММЫ ИНДИВИДУАЛЬНОЙ ПРОФИЛАКТИЧЕСКОЙ РАБОТЫ </a:t>
            </a:r>
            <a:endParaRPr lang="ru-RU" sz="2400" b="1" kern="0" dirty="0">
              <a:solidFill>
                <a:srgbClr val="E78712"/>
              </a:solidFill>
              <a:latin typeface="Arial Black" panose="020B0A04020102020204" pitchFamily="34" charset="0"/>
              <a:ea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8629" y="1185224"/>
            <a:ext cx="6096000" cy="1323439"/>
          </a:xfrm>
          <a:prstGeom prst="rect">
            <a:avLst/>
          </a:prstGeom>
          <a:solidFill>
            <a:srgbClr val="E78712"/>
          </a:solidFill>
        </p:spPr>
        <p:txBody>
          <a:bodyPr>
            <a:spAutoFit/>
          </a:bodyPr>
          <a:lstStyle/>
          <a:p>
            <a:pPr lvl="0" algn="ctr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случае изменения места обучения несовершеннолетнего реализация мероприятий программы ИПР </a:t>
            </a:r>
          </a:p>
          <a:p>
            <a:pPr lvl="0" algn="ctr"/>
            <a:r>
              <a:rPr lang="ru-RU" sz="20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прекращается!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379630"/>
              </p:ext>
            </p:extLst>
          </p:nvPr>
        </p:nvGraphicFramePr>
        <p:xfrm>
          <a:off x="1088571" y="2717747"/>
          <a:ext cx="8382975" cy="38404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1908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921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При перемене места обучения несовершеннолетнего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Материалы ИПР  передаются из одного учреждения в другое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4655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/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Несовершеннолетний нигде не учится и не работает после окончания (отчисления) из учреждения образования, когда срок проведения ИПР не закончен и нет оснований для прекращения</a:t>
                      </a:r>
                      <a:endParaRPr lang="ru-RU" sz="18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Мероприятия ИПР реализует СПЦ по месту жительства несовершеннолетнего и его законных представителей (при этом могут быть запрошены материалы из учреждений образования, где ранее обучался н/л)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/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При окончании учреждения общего среднего образования в летний период</a:t>
                      </a:r>
                      <a:endParaRPr lang="ru-RU" sz="18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ИПР продолжает учреждение общего среднего образования до передачи материалов в учреждение ПТО, ССО, УВО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054034"/>
            <a:ext cx="4208642" cy="158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35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7343" y="498763"/>
            <a:ext cx="973974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Комплексная реабилитация осуществляется в соответствии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Постановлением Совета Министров Республики Беларусь от 27.06.2017 г №487 «Положение о порядке комплексной реабилитации несовершеннолетних, потребление которыми наркотических средств, психотропных веществ, их аналогов, токсических или других одурманивающих веществ, употребление алкогольных, слабоалкогольных напитков или пива установлены в соответствии с законодательством»,</a:t>
            </a:r>
          </a:p>
          <a:p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Инструктивно-методическое письмо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«Об особенностях деятельности учреждений образования по реализации норм Положения о порядке комплексной реабилитации несовершеннолетних, потребление которыми наркотических средств, психотропных веществ, их аналогов, токсических или других одурманивающих веществ, употребление алкогольных, слабоалкогольных напитков или пива установлены в соответствии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 законодательством» от 14.12.2017</a:t>
            </a:r>
          </a:p>
        </p:txBody>
      </p:sp>
      <p:pic>
        <p:nvPicPr>
          <p:cNvPr id="3" name="Picture 10" descr="Качество Крючок Флажок - Бесплатное изображение на Pixaba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4" t="27153" r="22685" b="10763"/>
          <a:stretch/>
        </p:blipFill>
        <p:spPr bwMode="auto">
          <a:xfrm>
            <a:off x="1159819" y="4385352"/>
            <a:ext cx="599160" cy="79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Качество Крючок Флажок - Бесплатное изображение на Pixaba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4" t="27153" r="22685" b="10763"/>
          <a:stretch/>
        </p:blipFill>
        <p:spPr bwMode="auto">
          <a:xfrm>
            <a:off x="1159819" y="2238361"/>
            <a:ext cx="599160" cy="79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541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9527" y="111307"/>
            <a:ext cx="91440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Комплексная реабилитация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проводится с несовершеннолетними: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отношении которых районными комиссиями по делам несовершеннолетних повторно в течение 1 года рассматриваются материалы по фактам потребления ими наркотических средств, психотропных веществ, их аналогов, токсических или других одурманивающих веществ, употребления алкогольных, слабоалкогольных напитков или пива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Содержащихся в специальных лечебно-воспитательных учреждениях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Вернувшихся из специальных лечебно-воспитательных учреждений.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796636" y="1477178"/>
            <a:ext cx="817418" cy="4283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796636" y="3714131"/>
            <a:ext cx="817418" cy="4283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796636" y="4761224"/>
            <a:ext cx="817418" cy="4283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uprostim.com/wp-content/uploads/2021/05/image16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12230" y="2822821"/>
            <a:ext cx="4647145" cy="435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2260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746663"/>
              </p:ext>
            </p:extLst>
          </p:nvPr>
        </p:nvGraphicFramePr>
        <p:xfrm>
          <a:off x="1633844" y="1585702"/>
          <a:ext cx="10128664" cy="475967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480678"/>
                <a:gridCol w="2032151"/>
                <a:gridCol w="1729443"/>
                <a:gridCol w="2020923"/>
                <a:gridCol w="1865469"/>
              </a:tblGrid>
              <a:tr h="25256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н/л, с которыми проводится </a:t>
                      </a:r>
                      <a:r>
                        <a:rPr lang="ru-RU" sz="2000" b="1" u="sng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ИРП по сост. на 01.01.2021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н/л, в отношении которых начата комплексная реабилитация в 2021 году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н/л, в отношении которых прекращена комплексная реабилитация</a:t>
                      </a:r>
                      <a:endParaRPr lang="ru-RU" sz="2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2021 году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н/л, с которыми проводится </a:t>
                      </a:r>
                      <a:r>
                        <a:rPr lang="ru-RU" sz="2000" b="1" u="sng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ИРП по сост. на 01.01.2022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34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Железнодорожный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45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Новобелицкий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45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Советский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45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Центральный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7675" algn="ctr"/>
                        </a:tabLs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4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38811" y="33055"/>
            <a:ext cx="11003807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7675" algn="ct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Сведения о количестве несовершеннолетних,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7675" algn="ct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отношении которых проводилась первичная индивидуальная реабилитационная программа в 2021 году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7675" algn="ct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188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3154" y="1514761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E78712"/>
                </a:solidFill>
                <a:latin typeface="Arial Black" panose="020B0A04020102020204" pitchFamily="34" charset="0"/>
              </a:rPr>
              <a:t>Спасибо за внимание!</a:t>
            </a:r>
            <a:endParaRPr lang="ru-RU" sz="4400" dirty="0">
              <a:solidFill>
                <a:srgbClr val="E78712"/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 descr="https://catherineasquithgallery.com/uploads/posts/2021-03/1614593677_26-p-kniga-na-belom-fone-kartinki-4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763" y="2673929"/>
            <a:ext cx="4045528" cy="404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614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2249" y="206499"/>
            <a:ext cx="8911687" cy="522514"/>
          </a:xfrm>
          <a:ln w="2857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E78712"/>
                </a:solidFill>
                <a:latin typeface="Arial Black" panose="020B0A04020102020204" pitchFamily="34" charset="0"/>
              </a:rPr>
              <a:t>Нормативно-правовая база</a:t>
            </a:r>
            <a:endParaRPr lang="ru-RU" sz="2800" dirty="0">
              <a:solidFill>
                <a:srgbClr val="E78712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87" y="1350055"/>
            <a:ext cx="6219825" cy="32289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768" y="1350055"/>
            <a:ext cx="4906060" cy="360095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46629" y="2467429"/>
            <a:ext cx="4702628" cy="137885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150484" y="1585685"/>
            <a:ext cx="4702628" cy="14623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5427" y="145803"/>
            <a:ext cx="10029372" cy="885371"/>
          </a:xfrm>
          <a:ln w="28575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lvl="0" algn="ctr" eaLnBrk="0" fontAlgn="base" hangingPunct="0">
              <a:spcAft>
                <a:spcPct val="0"/>
              </a:spcAft>
            </a:pPr>
            <a:r>
              <a:rPr lang="ru-RU" altLang="ru-RU" sz="2800" b="1" dirty="0">
                <a:solidFill>
                  <a:srgbClr val="E78712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ОСНОВАНИЯ ДЛЯ ПРОВЕДЕНИЯ </a:t>
            </a:r>
            <a:br>
              <a:rPr lang="ru-RU" altLang="ru-RU" sz="2800" b="1" dirty="0">
                <a:solidFill>
                  <a:srgbClr val="E78712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solidFill>
                  <a:srgbClr val="E78712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ИНДИВИДУАЛЬНОЙ ПРОФИЛАКТИЧЕСКОЙ РАБОТЫ</a:t>
            </a:r>
            <a:r>
              <a:rPr lang="ru-RU" altLang="ru-RU" sz="28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E78712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" t="35055" r="528" b="20445"/>
          <a:stretch/>
        </p:blipFill>
        <p:spPr>
          <a:xfrm>
            <a:off x="3657599" y="1161143"/>
            <a:ext cx="6125029" cy="1436914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26637338"/>
              </p:ext>
            </p:extLst>
          </p:nvPr>
        </p:nvGraphicFramePr>
        <p:xfrm>
          <a:off x="2605313" y="2598057"/>
          <a:ext cx="8592457" cy="4019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0" name="Скругленная соединительная линия 9"/>
          <p:cNvCxnSpPr/>
          <p:nvPr/>
        </p:nvCxnSpPr>
        <p:spPr>
          <a:xfrm rot="10800000" flipV="1">
            <a:off x="2605314" y="2002968"/>
            <a:ext cx="1270003" cy="1161145"/>
          </a:xfrm>
          <a:prstGeom prst="curvedConnector3">
            <a:avLst>
              <a:gd name="adj1" fmla="val 199714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249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1611" y="377367"/>
            <a:ext cx="8911687" cy="595090"/>
          </a:xfrm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Это важно!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02259" y="1527611"/>
            <a:ext cx="7361610" cy="2246769"/>
          </a:xfrm>
          <a:prstGeom prst="rect">
            <a:avLst/>
          </a:prstGeom>
          <a:noFill/>
          <a:ln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ИПР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в отношении несовершеннолетних 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начинается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со дня получения учреждением образования документа, являющегося основанием для проведения ИПР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Оплата и доставка / Полезный подарок 360.b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862" y="1154737"/>
            <a:ext cx="1694546" cy="178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77970" y="3971499"/>
            <a:ext cx="5227093" cy="2092881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Ответственный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за исполнение – 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заместитель директора по воспитательной работе (УВР)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l="25837" t="18210" r="19741" b="20910"/>
          <a:stretch/>
        </p:blipFill>
        <p:spPr>
          <a:xfrm>
            <a:off x="3156408" y="3971499"/>
            <a:ext cx="2930608" cy="198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92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7091" y="247397"/>
            <a:ext cx="8911687" cy="508004"/>
          </a:xfrm>
          <a:ln w="28575">
            <a:solidFill>
              <a:srgbClr val="E78712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E78712"/>
                </a:solidFill>
                <a:latin typeface="Arial Black" panose="020B0A04020102020204" pitchFamily="34" charset="0"/>
              </a:rPr>
              <a:t>Примерный алгоритм организации ИПР в УО</a:t>
            </a:r>
            <a:endParaRPr lang="ru-RU" sz="2400" dirty="0">
              <a:solidFill>
                <a:srgbClr val="E78712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658136"/>
              </p:ext>
            </p:extLst>
          </p:nvPr>
        </p:nvGraphicFramePr>
        <p:xfrm>
          <a:off x="1884218" y="983946"/>
          <a:ext cx="9634908" cy="5680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18">
                  <a:extLst>
                    <a:ext uri="{9D8B030D-6E8A-4147-A177-3AD203B41FA5}">
                      <a16:colId xmlns="" xmlns:a16="http://schemas.microsoft.com/office/drawing/2014/main" val="3429691351"/>
                    </a:ext>
                  </a:extLst>
                </a:gridCol>
                <a:gridCol w="4093090">
                  <a:extLst>
                    <a:ext uri="{9D8B030D-6E8A-4147-A177-3AD203B41FA5}">
                      <a16:colId xmlns="" xmlns:a16="http://schemas.microsoft.com/office/drawing/2014/main" val="1808296121"/>
                    </a:ext>
                  </a:extLst>
                </a:gridCol>
              </a:tblGrid>
              <a:tr h="3983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Порядок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Сроки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02448089"/>
                  </a:ext>
                </a:extLst>
              </a:tr>
              <a:tr h="654765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Регистрация</a:t>
                      </a:r>
                      <a:r>
                        <a:rPr lang="ru-RU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документа, являющегося основанием для проведения ИПР</a:t>
                      </a:r>
                      <a:endParaRPr lang="ru-RU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день поступления</a:t>
                      </a:r>
                      <a:r>
                        <a:rPr lang="ru-RU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документа</a:t>
                      </a:r>
                      <a:endParaRPr lang="ru-RU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9935297"/>
                  </a:ext>
                </a:extLst>
              </a:tr>
              <a:tr h="654765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Приказ (рекомендовано)</a:t>
                      </a:r>
                      <a:endParaRPr lang="ru-RU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день поступления либо на следующий день</a:t>
                      </a:r>
                      <a:endParaRPr lang="ru-RU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7757468"/>
                  </a:ext>
                </a:extLst>
              </a:tr>
              <a:tr h="654765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Изучение особенностей семейного воспитания</a:t>
                      </a:r>
                      <a:endParaRPr lang="ru-RU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течение 10 календарных</a:t>
                      </a:r>
                      <a:r>
                        <a:rPr lang="ru-RU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дней</a:t>
                      </a:r>
                      <a:endParaRPr lang="ru-RU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81400155"/>
                  </a:ext>
                </a:extLst>
              </a:tr>
              <a:tr h="1211316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Консультация с несовершеннолетним и его законными представителями, с целью выявления проблем и особенностей взаимоотношений в семье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течение 10 календарных</a:t>
                      </a:r>
                      <a:r>
                        <a:rPr lang="ru-RU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дней</a:t>
                      </a:r>
                      <a:endParaRPr lang="ru-RU" sz="17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7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03845993"/>
                  </a:ext>
                </a:extLst>
              </a:tr>
              <a:tr h="654765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Проведение психологической</a:t>
                      </a:r>
                      <a:r>
                        <a:rPr lang="ru-RU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 социально-педагогической диагностики</a:t>
                      </a:r>
                      <a:endParaRPr lang="ru-RU" sz="17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течение 10 календарных</a:t>
                      </a:r>
                      <a:r>
                        <a:rPr lang="ru-RU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дней</a:t>
                      </a:r>
                      <a:endParaRPr lang="ru-RU" sz="17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53432153"/>
                  </a:ext>
                </a:extLst>
              </a:tr>
              <a:tr h="398316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Составление проекта программы ИПР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течение 14 календарных дней</a:t>
                      </a:r>
                      <a:endParaRPr lang="ru-RU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27316988"/>
                  </a:ext>
                </a:extLst>
              </a:tr>
              <a:tr h="398316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Заседание совета профилактики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течение 14 календарных дней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81763599"/>
                  </a:ext>
                </a:extLst>
              </a:tr>
              <a:tr h="654765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Ознакомление законных представителей с программой ИПР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течение 3 календарных дней после составления</a:t>
                      </a:r>
                      <a:r>
                        <a:rPr lang="ru-RU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программы</a:t>
                      </a:r>
                      <a:endParaRPr lang="ru-RU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993243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4004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4285" y="203199"/>
            <a:ext cx="9690327" cy="899886"/>
          </a:xfrm>
          <a:ln w="28575">
            <a:solidFill>
              <a:srgbClr val="E78712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solidFill>
                  <a:srgbClr val="E78712"/>
                </a:solidFill>
                <a:latin typeface="Arial Black" panose="020B0A04020102020204" pitchFamily="34" charset="0"/>
              </a:rPr>
              <a:t>ПРОГРАММА </a:t>
            </a:r>
            <a:br>
              <a:rPr lang="ru-RU" sz="2700" dirty="0">
                <a:solidFill>
                  <a:srgbClr val="E78712"/>
                </a:solidFill>
                <a:latin typeface="Arial Black" panose="020B0A04020102020204" pitchFamily="34" charset="0"/>
              </a:rPr>
            </a:br>
            <a:r>
              <a:rPr lang="ru-RU" sz="2700" dirty="0">
                <a:solidFill>
                  <a:srgbClr val="E78712"/>
                </a:solidFill>
                <a:latin typeface="Arial Black" panose="020B0A04020102020204" pitchFamily="34" charset="0"/>
              </a:rPr>
              <a:t>ИНДИВИДУАЛЬНОЙ ПРОФИЛАКТИЧЕСКОЙ РАБОТЫ</a:t>
            </a:r>
            <a:r>
              <a:rPr lang="ru-RU" dirty="0">
                <a:solidFill>
                  <a:srgbClr val="E78712"/>
                </a:solidFill>
              </a:rPr>
              <a:t/>
            </a:r>
            <a:br>
              <a:rPr lang="ru-RU" dirty="0">
                <a:solidFill>
                  <a:srgbClr val="E78712"/>
                </a:solidFill>
              </a:rPr>
            </a:br>
            <a:endParaRPr lang="ru-RU" dirty="0">
              <a:solidFill>
                <a:srgbClr val="E7871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3937" y="1248228"/>
            <a:ext cx="3720675" cy="5441651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>
            <a:off x="4971969" y="1248228"/>
            <a:ext cx="296717" cy="534827"/>
          </a:xfrm>
          <a:prstGeom prst="downArrow">
            <a:avLst/>
          </a:prstGeom>
          <a:solidFill>
            <a:srgbClr val="E78712"/>
          </a:solidFill>
          <a:ln>
            <a:solidFill>
              <a:srgbClr val="E78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814285" y="1928198"/>
            <a:ext cx="5515429" cy="798286"/>
          </a:xfrm>
          <a:prstGeom prst="ellipse">
            <a:avLst/>
          </a:prstGeom>
          <a:solidFill>
            <a:srgbClr val="E78712"/>
          </a:solidFill>
          <a:ln>
            <a:solidFill>
              <a:srgbClr val="E78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составляется и реализуется в учреждениях образования</a:t>
            </a:r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814285" y="4513943"/>
            <a:ext cx="5515429" cy="997979"/>
          </a:xfrm>
          <a:prstGeom prst="ellipse">
            <a:avLst/>
          </a:prstGeom>
          <a:solidFill>
            <a:srgbClr val="E78712"/>
          </a:solidFill>
          <a:ln>
            <a:solidFill>
              <a:srgbClr val="E78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направлена на преодоление противоправного поведения несовершеннолетних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814285" y="2871627"/>
            <a:ext cx="5515429" cy="1497173"/>
          </a:xfrm>
          <a:prstGeom prst="ellipse">
            <a:avLst/>
          </a:prstGeom>
          <a:solidFill>
            <a:srgbClr val="E78712"/>
          </a:solidFill>
          <a:ln>
            <a:solidFill>
              <a:srgbClr val="E78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формируется на основе психологической и социально-педагогической диагностики несовершеннолетнего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27199" y="5657065"/>
            <a:ext cx="568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Законные представители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несовершеннолетнего являются участниками реализации мероприятий программы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238830" y="5410844"/>
            <a:ext cx="2612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!</a:t>
            </a:r>
            <a:endParaRPr lang="ru-RU" sz="8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819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814285" y="203199"/>
            <a:ext cx="9690327" cy="899886"/>
          </a:xfrm>
          <a:ln w="28575">
            <a:solidFill>
              <a:srgbClr val="E78712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solidFill>
                  <a:srgbClr val="E78712"/>
                </a:solidFill>
                <a:latin typeface="Arial Black" panose="020B0A04020102020204" pitchFamily="34" charset="0"/>
              </a:rPr>
              <a:t>ПРОГРАММА </a:t>
            </a:r>
            <a:br>
              <a:rPr lang="ru-RU" sz="2700" dirty="0">
                <a:solidFill>
                  <a:srgbClr val="E78712"/>
                </a:solidFill>
                <a:latin typeface="Arial Black" panose="020B0A04020102020204" pitchFamily="34" charset="0"/>
              </a:rPr>
            </a:br>
            <a:r>
              <a:rPr lang="ru-RU" sz="2700" dirty="0">
                <a:solidFill>
                  <a:srgbClr val="E78712"/>
                </a:solidFill>
                <a:latin typeface="Arial Black" panose="020B0A04020102020204" pitchFamily="34" charset="0"/>
              </a:rPr>
              <a:t>ИНДИВИДУАЛЬНОЙ ПРОФИЛАКТИЧЕСКОЙ РАБОТЫ</a:t>
            </a:r>
            <a:r>
              <a:rPr lang="ru-RU" dirty="0">
                <a:solidFill>
                  <a:srgbClr val="E78712"/>
                </a:solidFill>
              </a:rPr>
              <a:t/>
            </a:r>
            <a:br>
              <a:rPr lang="ru-RU" dirty="0">
                <a:solidFill>
                  <a:srgbClr val="E78712"/>
                </a:solidFill>
              </a:rPr>
            </a:br>
            <a:endParaRPr lang="ru-RU" dirty="0">
              <a:solidFill>
                <a:srgbClr val="E78712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755105" y="1432551"/>
            <a:ext cx="5529943" cy="1828800"/>
          </a:xfrm>
          <a:prstGeom prst="ellipse">
            <a:avLst/>
          </a:prstGeom>
          <a:solidFill>
            <a:srgbClr val="E78712"/>
          </a:solidFill>
          <a:ln>
            <a:solidFill>
              <a:srgbClr val="E78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Индивидуальные и групповые занятия с н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 проводится не реже 1-2 раз в неделю (45-60 мин), с законными представителями – не реже 1 раза в месяц (45-120 мин)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124528" y="3590817"/>
            <a:ext cx="5960154" cy="2699655"/>
          </a:xfrm>
          <a:prstGeom prst="ellipse">
            <a:avLst/>
          </a:prstGeom>
          <a:solidFill>
            <a:srgbClr val="E78712"/>
          </a:solidFill>
          <a:ln>
            <a:solidFill>
              <a:srgbClr val="E78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разделе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«Профилактика и коррекция»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необходимо запланировать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информирование ИДН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в течение 1 дня в случае отсутствия учащегося на учебных занятиях и невозможности установления причины его отсутствия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591" y="3590817"/>
            <a:ext cx="5415937" cy="204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478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20686" y="246743"/>
            <a:ext cx="9710057" cy="830997"/>
          </a:xfrm>
          <a:prstGeom prst="rect">
            <a:avLst/>
          </a:prstGeom>
          <a:noFill/>
          <a:ln w="28575">
            <a:solidFill>
              <a:srgbClr val="E7871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3175" cmpd="sng">
                  <a:noFill/>
                </a:ln>
                <a:solidFill>
                  <a:srgbClr val="E78712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ОШИБКИ ПРИ ОФОРМЛЕНИИ ПРОГРАММЫ</a:t>
            </a:r>
          </a:p>
          <a:p>
            <a:pPr algn="ctr"/>
            <a:r>
              <a:rPr lang="ru-RU" sz="2400" b="1" kern="0" dirty="0">
                <a:solidFill>
                  <a:srgbClr val="E78712"/>
                </a:solidFill>
                <a:latin typeface="Arial Black" panose="020B0A04020102020204" pitchFamily="34" charset="0"/>
                <a:ea typeface="Calibri"/>
              </a:rPr>
              <a:t>ИНДИВИДУАЛЬНОЙ ПРОФИЛАКТИЧЕСКОЙ РАБОТЫ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862259"/>
              </p:ext>
            </p:extLst>
          </p:nvPr>
        </p:nvGraphicFramePr>
        <p:xfrm>
          <a:off x="2425531" y="1221937"/>
          <a:ext cx="9300365" cy="26517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199815">
                  <a:extLst>
                    <a:ext uri="{9D8B030D-6E8A-4147-A177-3AD203B41FA5}">
                      <a16:colId xmlns="" xmlns:a16="http://schemas.microsoft.com/office/drawing/2014/main" val="611284523"/>
                    </a:ext>
                  </a:extLst>
                </a:gridCol>
                <a:gridCol w="2702257">
                  <a:extLst>
                    <a:ext uri="{9D8B030D-6E8A-4147-A177-3AD203B41FA5}">
                      <a16:colId xmlns="" xmlns:a16="http://schemas.microsoft.com/office/drawing/2014/main" val="2434343697"/>
                    </a:ext>
                  </a:extLst>
                </a:gridCol>
                <a:gridCol w="1842448">
                  <a:extLst>
                    <a:ext uri="{9D8B030D-6E8A-4147-A177-3AD203B41FA5}">
                      <a16:colId xmlns="" xmlns:a16="http://schemas.microsoft.com/office/drawing/2014/main" val="364347901"/>
                    </a:ext>
                  </a:extLst>
                </a:gridCol>
                <a:gridCol w="1555845">
                  <a:extLst>
                    <a:ext uri="{9D8B030D-6E8A-4147-A177-3AD203B41FA5}">
                      <a16:colId xmlns="" xmlns:a16="http://schemas.microsoft.com/office/drawing/2014/main" val="31617544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мероприятия</a:t>
                      </a:r>
                      <a:endParaRPr lang="en-US" sz="18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Сроки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исполнения</a:t>
                      </a:r>
                      <a:endParaRPr lang="en-US" sz="18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Исполнитель</a:t>
                      </a:r>
                      <a:endParaRPr lang="en-US" sz="18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Отметка о выполнении</a:t>
                      </a:r>
                      <a:endParaRPr lang="en-US" sz="18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35465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Беседа с мамой Иванова И.И.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ru-R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0" algn="l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Май – июнь</a:t>
                      </a:r>
                    </a:p>
                    <a:p>
                      <a:pPr marL="85725" indent="0" algn="l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(«по мере необходимости», «</a:t>
                      </a: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случае обращения», «по запросам») 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Классный руководитель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ru-R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Выполнено</a:t>
                      </a:r>
                      <a:endParaRPr lang="ru-R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49014218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117360"/>
              </p:ext>
            </p:extLst>
          </p:nvPr>
        </p:nvGraphicFramePr>
        <p:xfrm>
          <a:off x="2459650" y="4078614"/>
          <a:ext cx="9275150" cy="255349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268056">
                  <a:extLst>
                    <a:ext uri="{9D8B030D-6E8A-4147-A177-3AD203B41FA5}">
                      <a16:colId xmlns="" xmlns:a16="http://schemas.microsoft.com/office/drawing/2014/main" val="611284523"/>
                    </a:ext>
                  </a:extLst>
                </a:gridCol>
                <a:gridCol w="2572347">
                  <a:extLst>
                    <a:ext uri="{9D8B030D-6E8A-4147-A177-3AD203B41FA5}">
                      <a16:colId xmlns="" xmlns:a16="http://schemas.microsoft.com/office/drawing/2014/main" val="2434343697"/>
                    </a:ext>
                  </a:extLst>
                </a:gridCol>
                <a:gridCol w="1917767">
                  <a:extLst>
                    <a:ext uri="{9D8B030D-6E8A-4147-A177-3AD203B41FA5}">
                      <a16:colId xmlns="" xmlns:a16="http://schemas.microsoft.com/office/drawing/2014/main" val="364347901"/>
                    </a:ext>
                  </a:extLst>
                </a:gridCol>
                <a:gridCol w="1516980">
                  <a:extLst>
                    <a:ext uri="{9D8B030D-6E8A-4147-A177-3AD203B41FA5}">
                      <a16:colId xmlns="" xmlns:a16="http://schemas.microsoft.com/office/drawing/2014/main" val="3161754415"/>
                    </a:ext>
                  </a:extLst>
                </a:gridCol>
              </a:tblGrid>
              <a:tr h="136477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мероприятия</a:t>
                      </a:r>
                      <a:endParaRPr lang="en-US" sz="18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Сроки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исполнения</a:t>
                      </a:r>
                      <a:endParaRPr lang="en-US" sz="18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Исполнитель</a:t>
                      </a:r>
                      <a:endParaRPr lang="en-US" sz="18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Отметка о выполнении</a:t>
                      </a:r>
                      <a:endParaRPr lang="en-US" sz="18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35465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Тренинг </a:t>
                      </a:r>
                      <a:r>
                        <a:rPr kumimoji="0" lang="ru-RU" alt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«Способы самоконтроля и саморегуляции» с участием матери Ивановой И.И.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03.10.2021</a:t>
                      </a:r>
                      <a:endParaRPr lang="ru-R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Сидорова А.А., педагог-психолог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u="non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03.10.2021</a:t>
                      </a:r>
                      <a:endParaRPr lang="en-US" sz="1800" b="0" u="non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49014218"/>
                  </a:ext>
                </a:extLst>
              </a:tr>
            </a:tbl>
          </a:graphicData>
        </a:graphic>
      </p:graphicFrame>
      <p:pic>
        <p:nvPicPr>
          <p:cNvPr id="7" name="Picture 2" descr="Смайлик-эмодзи ❌ 'Крестик' ВК (ВКонтакте), Инстаграм, Твиттер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978" y="2547817"/>
            <a:ext cx="432047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Качество Крючок Флажок - Бесплатное изображение на Pixaba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4" t="27153" r="22685" b="10763"/>
          <a:stretch/>
        </p:blipFill>
        <p:spPr bwMode="auto">
          <a:xfrm>
            <a:off x="1621525" y="5053892"/>
            <a:ext cx="599160" cy="79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606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20686" y="246743"/>
            <a:ext cx="9710057" cy="830997"/>
          </a:xfrm>
          <a:prstGeom prst="rect">
            <a:avLst/>
          </a:prstGeom>
          <a:noFill/>
          <a:ln w="28575">
            <a:solidFill>
              <a:srgbClr val="E7871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3175" cmpd="sng">
                  <a:noFill/>
                </a:ln>
                <a:solidFill>
                  <a:srgbClr val="E78712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ОШИБКИ ПРИ ОФОРМЛЕНИИ ПРОГРАММЫ</a:t>
            </a:r>
          </a:p>
          <a:p>
            <a:pPr algn="ctr"/>
            <a:r>
              <a:rPr lang="ru-RU" sz="2400" b="1" kern="0" dirty="0">
                <a:solidFill>
                  <a:srgbClr val="E78712"/>
                </a:solidFill>
                <a:latin typeface="Arial Black" panose="020B0A04020102020204" pitchFamily="34" charset="0"/>
                <a:ea typeface="Calibri"/>
              </a:rPr>
              <a:t>ИНДИВИДУАЛЬНОЙ ПРОФИЛАКТИЧЕСКОЙ РАБОТЫ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98229" y="1531092"/>
            <a:ext cx="4176464" cy="3715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sz="17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несовершеннолетнего:</a:t>
            </a:r>
            <a:r>
              <a:rPr lang="ru-RU" sz="17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7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17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достиг возраста, </a:t>
            </a:r>
            <a:r>
              <a:rPr lang="ru-RU" sz="17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которого наступает уголовная ответственность</a:t>
            </a:r>
          </a:p>
          <a:p>
            <a:pPr algn="just">
              <a:lnSpc>
                <a:spcPct val="107000"/>
              </a:lnSpc>
            </a:pPr>
            <a:endParaRPr lang="ru-RU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1700" b="1" u="sng" dirty="0">
                <a:latin typeface="Arial" panose="020B0604020202020204" pitchFamily="34" charset="0"/>
                <a:cs typeface="Arial" panose="020B0604020202020204" pitchFamily="34" charset="0"/>
              </a:rPr>
              <a:t>Категория </a:t>
            </a:r>
            <a:r>
              <a:rPr lang="ru-RU" sz="17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несовершеннолетнего: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соответствии с абзацем 9 статьи 5 Закона Республики Беларусь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«Об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основах системы профилактики безнадзорности и правонарушений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несовершеннолетних»: </a:t>
            </a:r>
            <a:r>
              <a:rPr lang="ru-RU" sz="1700" u="sng" dirty="0">
                <a:latin typeface="Arial" panose="020B0604020202020204" pitchFamily="34" charset="0"/>
                <a:cs typeface="Arial" panose="020B0604020202020204" pitchFamily="34" charset="0"/>
              </a:rPr>
              <a:t>совершил уголовно-наказуемое деяние до достижения возраста, с которого наступает уголовная </a:t>
            </a:r>
            <a:r>
              <a:rPr lang="ru-RU" sz="17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ответственность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6" name="Picture 2" descr="Смайлик-эмодзи ❌ 'Крестик' ВК (ВКонтакте), Инстаграм, Твиттер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714" y="1820303"/>
            <a:ext cx="324035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Качество Крючок Флажок - Бесплатное изображение на Pixaba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4" t="27153" r="22685" b="10763"/>
          <a:stretch/>
        </p:blipFill>
        <p:spPr bwMode="auto">
          <a:xfrm>
            <a:off x="6983058" y="3388684"/>
            <a:ext cx="509345" cy="67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003241" y="1526646"/>
            <a:ext cx="4176464" cy="2871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sz="17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Номер и дата поступления документа, являющегося основанием для проведения </a:t>
            </a:r>
            <a:r>
              <a:rPr lang="ru-RU" sz="17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ИПР:</a:t>
            </a:r>
            <a:r>
              <a:rPr lang="ru-RU" sz="17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lnSpc>
                <a:spcPct val="107000"/>
              </a:lnSpc>
            </a:pPr>
            <a:r>
              <a:rPr lang="ru-RU" sz="17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</a:t>
            </a:r>
            <a:r>
              <a:rPr lang="ru-RU" sz="17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07-13/1093  </a:t>
            </a:r>
            <a:r>
              <a:rPr lang="ru-RU" sz="17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04.12.2020</a:t>
            </a:r>
          </a:p>
          <a:p>
            <a:pPr algn="just">
              <a:lnSpc>
                <a:spcPct val="107000"/>
              </a:lnSpc>
            </a:pPr>
            <a:endParaRPr lang="ru-RU" sz="17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r>
              <a:rPr lang="ru-RU" sz="17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Номер </a:t>
            </a:r>
            <a:r>
              <a:rPr lang="ru-RU" sz="1700" b="1" u="sng" dirty="0">
                <a:latin typeface="Arial" panose="020B0604020202020204" pitchFamily="34" charset="0"/>
                <a:cs typeface="Arial" panose="020B0604020202020204" pitchFamily="34" charset="0"/>
              </a:rPr>
              <a:t>и дата поступления документа, являющегося основанием для проведения ИПР</a:t>
            </a:r>
            <a:r>
              <a:rPr lang="ru-RU" sz="17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остановление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КДН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№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07-13/1093 от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04.12.2020 </a:t>
            </a:r>
            <a:r>
              <a:rPr lang="ru-RU" sz="17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7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вх</a:t>
            </a:r>
            <a:r>
              <a:rPr lang="ru-RU" sz="17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._________)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10" descr="Качество Крючок Флажок - Бесплатное изображение на Pixaba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4" t="27153" r="22685" b="10763"/>
          <a:stretch/>
        </p:blipFill>
        <p:spPr bwMode="auto">
          <a:xfrm>
            <a:off x="1199888" y="3388684"/>
            <a:ext cx="509345" cy="67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Смайлик-эмодзи ❌ 'Крестик' ВК (ВКонтакте), Инстаграм, Твиттер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48" y="1820303"/>
            <a:ext cx="324035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48738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410</TotalTime>
  <Words>972</Words>
  <Application>Microsoft Office PowerPoint</Application>
  <PresentationFormat>Произвольный</PresentationFormat>
  <Paragraphs>140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Легкий дым</vt:lpstr>
      <vt:lpstr>Актуальные вопросы в организации индивидуально-профилактической работы с несовершеннолетними</vt:lpstr>
      <vt:lpstr>Нормативно-правовая база</vt:lpstr>
      <vt:lpstr>ОСНОВАНИЯ ДЛЯ ПРОВЕДЕНИЯ  ИНДИВИДУАЛЬНОЙ ПРОФИЛАКТИЧЕСКОЙ РАБОТЫ </vt:lpstr>
      <vt:lpstr>Это важно!</vt:lpstr>
      <vt:lpstr>Примерный алгоритм организации ИПР в УО</vt:lpstr>
      <vt:lpstr>ПРОГРАММА  ИНДИВИДУАЛЬНОЙ ПРОФИЛАКТИЧЕСКОЙ РАБОТЫ </vt:lpstr>
      <vt:lpstr>ПРОГРАММА  ИНДИВИДУАЛЬНОЙ ПРОФИЛАКТИЧЕСКОЙ РАБОТЫ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Индивидуальная профилактическая работа с учащимися: проблемные вопросы и пути их решения</dc:title>
  <dc:creator>Karina</dc:creator>
  <cp:lastModifiedBy>Юлия Киселевская</cp:lastModifiedBy>
  <cp:revision>24</cp:revision>
  <dcterms:created xsi:type="dcterms:W3CDTF">2021-09-28T12:32:48Z</dcterms:created>
  <dcterms:modified xsi:type="dcterms:W3CDTF">2022-01-13T08:20:22Z</dcterms:modified>
</cp:coreProperties>
</file>