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5" r:id="rId10"/>
    <p:sldId id="264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60C0-2B05-459E-B609-B949EF63067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1A75-33C2-4B53-9677-E58E2BBB6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60C0-2B05-459E-B609-B949EF63067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1A75-33C2-4B53-9677-E58E2BBB6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60C0-2B05-459E-B609-B949EF63067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1A75-33C2-4B53-9677-E58E2BBB6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60C0-2B05-459E-B609-B949EF63067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1A75-33C2-4B53-9677-E58E2BBB6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60C0-2B05-459E-B609-B949EF63067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1A75-33C2-4B53-9677-E58E2BBB6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60C0-2B05-459E-B609-B949EF63067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1A75-33C2-4B53-9677-E58E2BBB6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60C0-2B05-459E-B609-B949EF63067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1A75-33C2-4B53-9677-E58E2BBB6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60C0-2B05-459E-B609-B949EF63067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EF1A75-33C2-4B53-9677-E58E2BBB671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60C0-2B05-459E-B609-B949EF63067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1A75-33C2-4B53-9677-E58E2BBB6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460C0-2B05-459E-B609-B949EF63067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69EF1A75-33C2-4B53-9677-E58E2BBB6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CC460C0-2B05-459E-B609-B949EF63067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F1A75-33C2-4B53-9677-E58E2BBB6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CC460C0-2B05-459E-B609-B949EF63067D}" type="datetimeFigureOut">
              <a:rPr lang="ru-RU" smtClean="0"/>
              <a:pPr/>
              <a:t>01.01.2008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69EF1A75-33C2-4B53-9677-E58E2BBB67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niksy.net/wp-content/uploads/2013/12/koleso_jizni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428604"/>
            <a:ext cx="6715172" cy="230124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Самоповреждающее</a:t>
            </a:r>
            <a:r>
              <a:rPr lang="ru-RU" dirty="0" smtClean="0"/>
              <a:t> поведение подростков. Оказание психологической помощи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3714752"/>
            <a:ext cx="6480048" cy="1752600"/>
          </a:xfrm>
        </p:spPr>
        <p:txBody>
          <a:bodyPr/>
          <a:lstStyle/>
          <a:p>
            <a:r>
              <a:rPr lang="ru-RU" dirty="0" smtClean="0"/>
              <a:t>Подготовила </a:t>
            </a:r>
          </a:p>
          <a:p>
            <a:r>
              <a:rPr lang="ru-RU" dirty="0" smtClean="0"/>
              <a:t>Педагог-психолог УО «</a:t>
            </a:r>
            <a:r>
              <a:rPr lang="ru-RU" dirty="0" err="1" smtClean="0"/>
              <a:t>Костюковский</a:t>
            </a:r>
            <a:r>
              <a:rPr lang="ru-RU" dirty="0" smtClean="0"/>
              <a:t> ГАТПЛ»</a:t>
            </a:r>
          </a:p>
          <a:p>
            <a:r>
              <a:rPr lang="ru-RU" dirty="0" err="1" smtClean="0"/>
              <a:t>Сырцова</a:t>
            </a:r>
            <a:r>
              <a:rPr lang="ru-RU" dirty="0" smtClean="0"/>
              <a:t> Елена Александровна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«Мое будущее»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1671" t="14591" r="30022" b="8457"/>
          <a:stretch>
            <a:fillRect/>
          </a:stretch>
        </p:blipFill>
        <p:spPr bwMode="auto">
          <a:xfrm>
            <a:off x="642910" y="1785926"/>
            <a:ext cx="4994095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850" name="Picture 2"/>
          <p:cNvPicPr>
            <a:picLocks noChangeAspect="1" noChangeArrowheads="1"/>
          </p:cNvPicPr>
          <p:nvPr/>
        </p:nvPicPr>
        <p:blipFill>
          <a:blip r:embed="rId2" cstate="print"/>
          <a:srcRect l="11719" t="17812" r="40820" b="6250"/>
          <a:stretch>
            <a:fillRect/>
          </a:stretch>
        </p:blipFill>
        <p:spPr bwMode="auto">
          <a:xfrm>
            <a:off x="6572264" y="4429108"/>
            <a:ext cx="242889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u="sng" dirty="0" smtClean="0"/>
              <a:t>«Поиск ресурса»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00174"/>
            <a:ext cx="7467600" cy="4043378"/>
          </a:xfrm>
        </p:spPr>
        <p:txBody>
          <a:bodyPr>
            <a:normAutofit fontScale="62500" lnSpcReduction="20000"/>
          </a:bodyPr>
          <a:lstStyle/>
          <a:p>
            <a:pPr marL="3175" indent="23813">
              <a:buNone/>
            </a:pPr>
            <a:r>
              <a:rPr lang="ru-RU" dirty="0" smtClean="0"/>
              <a:t>1.Нужно выбрать 13 карт из колоды.</a:t>
            </a:r>
          </a:p>
          <a:p>
            <a:pPr marL="3175" indent="23813">
              <a:buNone/>
            </a:pPr>
            <a:r>
              <a:rPr lang="ru-RU" dirty="0" smtClean="0"/>
              <a:t>2.Опишите каждую карту, задавая к ней стандартные вопросы:</a:t>
            </a:r>
          </a:p>
          <a:p>
            <a:pPr marL="3175" indent="23813">
              <a:buNone/>
            </a:pPr>
            <a:r>
              <a:rPr lang="ru-RU" dirty="0" smtClean="0"/>
              <a:t>- что вы видите на данной картинке;</a:t>
            </a:r>
          </a:p>
          <a:p>
            <a:pPr marL="3175" indent="23813">
              <a:buNone/>
            </a:pPr>
            <a:r>
              <a:rPr lang="ru-RU" dirty="0" smtClean="0"/>
              <a:t>- какие чувства вызывает;</a:t>
            </a:r>
          </a:p>
          <a:p>
            <a:pPr marL="3175" indent="23813">
              <a:buNone/>
            </a:pPr>
            <a:r>
              <a:rPr lang="ru-RU" dirty="0" smtClean="0"/>
              <a:t>- что нравится, что не нравится;</a:t>
            </a:r>
          </a:p>
          <a:p>
            <a:pPr marL="3175" indent="23813">
              <a:buNone/>
            </a:pPr>
            <a:r>
              <a:rPr lang="ru-RU" dirty="0" smtClean="0"/>
              <a:t>- на что хочется смотреть, что на самом деле отталкивает;</a:t>
            </a:r>
          </a:p>
          <a:p>
            <a:pPr marL="3175" indent="23813">
              <a:buNone/>
            </a:pPr>
            <a:r>
              <a:rPr lang="ru-RU" dirty="0" smtClean="0"/>
              <a:t>3 Затем выбираете карту, которая больше всего волнует вас, описываете почему.</a:t>
            </a:r>
          </a:p>
          <a:p>
            <a:pPr marL="3175" indent="23813">
              <a:buNone/>
            </a:pPr>
            <a:r>
              <a:rPr lang="ru-RU" dirty="0" smtClean="0"/>
              <a:t>4.Затем выбираете ту карту, которая является для вас более ресурсной.</a:t>
            </a:r>
          </a:p>
          <a:p>
            <a:pPr marL="3175" indent="23813">
              <a:buNone/>
            </a:pPr>
            <a:r>
              <a:rPr lang="ru-RU" dirty="0" smtClean="0"/>
              <a:t>5. Выкладываете их рядом, отвечаете на вопрос</a:t>
            </a:r>
          </a:p>
          <a:p>
            <a:pPr marL="3175" indent="23813">
              <a:buNone/>
            </a:pPr>
            <a:r>
              <a:rPr lang="ru-RU" dirty="0" smtClean="0"/>
              <a:t>-как перейти от одного состояния в другое?</a:t>
            </a:r>
          </a:p>
          <a:p>
            <a:pPr marL="3175" indent="23813">
              <a:buNone/>
            </a:pPr>
            <a:r>
              <a:rPr lang="ru-RU" dirty="0" smtClean="0"/>
              <a:t>Если есть необходимость, можно выложить «мостик»</a:t>
            </a:r>
          </a:p>
          <a:p>
            <a:pPr marL="3175" indent="23813">
              <a:buNone/>
            </a:pPr>
            <a:r>
              <a:rPr lang="ru-RU" dirty="0" smtClean="0"/>
              <a:t> между ними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/>
              <a:t>Визуализация «Спокойное место»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428844"/>
            <a:ext cx="7901014" cy="442915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1) Закройте глаза, отпустите все ваши заботы.</a:t>
            </a:r>
          </a:p>
          <a:p>
            <a:pPr>
              <a:buNone/>
            </a:pPr>
            <a:r>
              <a:rPr lang="ru-RU" dirty="0" smtClean="0"/>
              <a:t>2) Начинайте представлять ваше спокойное место.</a:t>
            </a:r>
          </a:p>
          <a:p>
            <a:pPr>
              <a:buNone/>
            </a:pPr>
            <a:r>
              <a:rPr lang="ru-RU" dirty="0" smtClean="0"/>
              <a:t>3) Представляйте его так ярко и детально, как только можете.</a:t>
            </a:r>
          </a:p>
          <a:p>
            <a:pPr>
              <a:buNone/>
            </a:pPr>
            <a:r>
              <a:rPr lang="ru-RU" dirty="0" smtClean="0"/>
              <a:t>4) Включите в своё воображение все свои чувства – зрение, слух, обоняние, и ощущения тела. Визуализация становится наиболее эффективной, когда вы представляете своё спокойное место в мельчайших деталях.</a:t>
            </a:r>
          </a:p>
          <a:p>
            <a:pPr>
              <a:buNone/>
            </a:pPr>
            <a:r>
              <a:rPr lang="ru-RU" dirty="0" smtClean="0"/>
              <a:t>5) Заставьте ваше воображение работать на полную мощность: увидьте это место, в деталях, спокойную гладь воды или зелёный покров травы; услышьте пение и щебетание птиц, тихий плеск воды; почувствуйте запах соснового леса; почувствуйте, как маленькие волны настигают ваши ноги, или как трава щекочет их, поддаваясь дуновению ветра; почувствуйте на вкус солёный воздух моря. </a:t>
            </a:r>
            <a:endParaRPr lang="ru-RU" dirty="0"/>
          </a:p>
        </p:txBody>
      </p:sp>
      <p:pic>
        <p:nvPicPr>
          <p:cNvPr id="207874" name="Picture 2" descr="Летний проект-визуализация. Задание 5. Какой я себя вижу через 5 лет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12" y="714356"/>
            <a:ext cx="3047988" cy="2029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"Колесом жизненного баланса"</a:t>
            </a:r>
            <a:endParaRPr lang="ru-RU" dirty="0"/>
          </a:p>
        </p:txBody>
      </p:sp>
      <p:pic>
        <p:nvPicPr>
          <p:cNvPr id="4" name="Содержимое 3" descr="упражнение колесо жизни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1714488"/>
            <a:ext cx="7358114" cy="4786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14348" y="1500174"/>
            <a:ext cx="747064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О</a:t>
            </a:r>
            <a:r>
              <a:rPr lang="ru-RU" sz="2200" i="1" dirty="0" smtClean="0"/>
              <a:t>сновной принцип помощи: </a:t>
            </a:r>
            <a:r>
              <a:rPr lang="ru-RU" sz="2200" dirty="0" smtClean="0"/>
              <a:t>предпринять меры по снижению эмоционального напряжения и волнения.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17463">
              <a:buNone/>
            </a:pPr>
            <a:r>
              <a:rPr lang="ru-RU" u="sng" dirty="0" smtClean="0"/>
              <a:t>В </a:t>
            </a:r>
            <a:r>
              <a:rPr lang="ru-RU" u="sng" dirty="0"/>
              <a:t>рамках кризисной поддержки целесообразно использовать имеющиеся </a:t>
            </a:r>
            <a:r>
              <a:rPr lang="ru-RU" u="sng" dirty="0" smtClean="0"/>
              <a:t>у подростка ресурсы </a:t>
            </a:r>
            <a:r>
              <a:rPr lang="ru-RU" u="sng" dirty="0"/>
              <a:t>(которые вы выявили в ходе </a:t>
            </a:r>
            <a:r>
              <a:rPr lang="ru-RU" u="sng" dirty="0" smtClean="0"/>
              <a:t>беседы</a:t>
            </a:r>
            <a:r>
              <a:rPr lang="ru-RU" dirty="0" smtClean="0"/>
              <a:t>).</a:t>
            </a:r>
          </a:p>
          <a:p>
            <a:pPr marL="0" indent="17463">
              <a:buNone/>
            </a:pPr>
            <a:endParaRPr lang="ru-RU" dirty="0"/>
          </a:p>
          <a:p>
            <a:pPr marL="0" indent="17463">
              <a:buNone/>
            </a:pPr>
            <a:r>
              <a:rPr lang="ru-RU" i="1" dirty="0"/>
              <a:t>Ресурсы (средства решения проблем)- э</a:t>
            </a:r>
            <a:r>
              <a:rPr lang="ru-RU" dirty="0"/>
              <a:t>то те сильные стороны человека, которые служат основой его жизнестойкости и увеличивают вероятность преодолеть кризис с позитивным балансом.</a:t>
            </a:r>
          </a:p>
          <a:p>
            <a:pPr>
              <a:buNone/>
            </a:pPr>
            <a:r>
              <a:rPr lang="ru-RU" i="1" dirty="0">
                <a:solidFill>
                  <a:srgbClr val="FFFF00"/>
                </a:solidFill>
              </a:rPr>
              <a:t>Внутренние ресурсы: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/>
              <a:t>- инстинкт самосохранения,</a:t>
            </a:r>
          </a:p>
          <a:p>
            <a:r>
              <a:rPr lang="ru-RU" dirty="0"/>
              <a:t>- интеллект,</a:t>
            </a:r>
          </a:p>
          <a:p>
            <a:r>
              <a:rPr lang="ru-RU" dirty="0"/>
              <a:t>- социальный опыт,</a:t>
            </a:r>
          </a:p>
          <a:p>
            <a:r>
              <a:rPr lang="ru-RU" dirty="0"/>
              <a:t>- коммуникативный потенциал,</a:t>
            </a:r>
          </a:p>
          <a:p>
            <a:r>
              <a:rPr lang="ru-RU" dirty="0"/>
              <a:t>- позитивный опыт решения проблем.</a:t>
            </a:r>
          </a:p>
          <a:p>
            <a:pPr>
              <a:buNone/>
            </a:pPr>
            <a:r>
              <a:rPr lang="ru-RU" i="1" dirty="0">
                <a:solidFill>
                  <a:srgbClr val="FFFF00"/>
                </a:solidFill>
              </a:rPr>
              <a:t>Внешние ресурсы:</a:t>
            </a:r>
            <a:endParaRPr lang="ru-RU" dirty="0">
              <a:solidFill>
                <a:srgbClr val="FFFF00"/>
              </a:solidFill>
            </a:endParaRPr>
          </a:p>
          <a:p>
            <a:r>
              <a:rPr lang="ru-RU" dirty="0"/>
              <a:t>- поддержка семьи и друзей,</a:t>
            </a:r>
          </a:p>
          <a:p>
            <a:r>
              <a:rPr lang="ru-RU" dirty="0"/>
              <a:t>- поддержка медиаторов, сотрудников СППС и персонала </a:t>
            </a:r>
            <a:r>
              <a:rPr lang="ru-RU" dirty="0" smtClean="0"/>
              <a:t>учебного заведения,</a:t>
            </a:r>
            <a:endParaRPr lang="ru-RU" dirty="0"/>
          </a:p>
          <a:p>
            <a:r>
              <a:rPr lang="ru-RU" dirty="0"/>
              <a:t>- стабильность в учебной деятельности,</a:t>
            </a:r>
          </a:p>
          <a:p>
            <a:r>
              <a:rPr lang="ru-RU" dirty="0"/>
              <a:t>- принадлежность к молодежному объединению (союзу),</a:t>
            </a:r>
          </a:p>
          <a:p>
            <a:r>
              <a:rPr lang="ru-RU" dirty="0"/>
              <a:t>-приверженность </a:t>
            </a:r>
            <a:r>
              <a:rPr lang="ru-RU" dirty="0" smtClean="0"/>
              <a:t>конструктивному </a:t>
            </a:r>
            <a:r>
              <a:rPr lang="ru-RU" dirty="0"/>
              <a:t>неформальному молодежному </a:t>
            </a:r>
            <a:r>
              <a:rPr lang="ru-RU" dirty="0" smtClean="0"/>
              <a:t>объединению,</a:t>
            </a:r>
            <a:endParaRPr lang="ru-RU" dirty="0"/>
          </a:p>
          <a:p>
            <a:r>
              <a:rPr lang="ru-RU" dirty="0"/>
              <a:t>- медицинская помощь,</a:t>
            </a:r>
          </a:p>
          <a:p>
            <a:r>
              <a:rPr lang="ru-RU" dirty="0"/>
              <a:t>- индивидуальная психолого-педагогическая программа сопровождения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29642" cy="1143000"/>
          </a:xfrm>
        </p:spPr>
        <p:txBody>
          <a:bodyPr>
            <a:noAutofit/>
          </a:bodyPr>
          <a:lstStyle/>
          <a:p>
            <a:r>
              <a:rPr lang="ru-RU" sz="4000" dirty="0" smtClean="0"/>
              <a:t>Этапы кризисного вмешательства: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186766" cy="4525963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ru-RU" i="1" dirty="0" smtClean="0"/>
              <a:t>Рассмотрение альтернативных способов решения кризисной ситуации.</a:t>
            </a:r>
            <a:r>
              <a:rPr lang="ru-RU" dirty="0" smtClean="0"/>
              <a:t> </a:t>
            </a:r>
          </a:p>
          <a:p>
            <a:pPr algn="just"/>
            <a:r>
              <a:rPr lang="ru-RU" dirty="0" smtClean="0"/>
              <a:t> </a:t>
            </a:r>
            <a:r>
              <a:rPr lang="ru-RU" i="1" dirty="0" smtClean="0"/>
              <a:t>Выявление неадаптивных психологических установок, блокирующих оптимальные способы разрешения кризисной ситуации</a:t>
            </a:r>
            <a:endParaRPr lang="ru-RU" dirty="0" smtClean="0"/>
          </a:p>
          <a:p>
            <a:pPr algn="just"/>
            <a:r>
              <a:rPr lang="ru-RU" i="1" dirty="0" smtClean="0"/>
              <a:t> Коррекция неадаптивных психологических установок</a:t>
            </a:r>
            <a:r>
              <a:rPr lang="ru-RU" dirty="0" smtClean="0"/>
              <a:t> </a:t>
            </a:r>
          </a:p>
          <a:p>
            <a:pPr algn="just"/>
            <a:r>
              <a:rPr lang="ru-RU" i="1" dirty="0" smtClean="0"/>
              <a:t>Активизация терапевтической установки</a:t>
            </a:r>
            <a:r>
              <a:rPr lang="ru-RU" dirty="0" smtClean="0"/>
              <a:t>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57224" y="428602"/>
          <a:ext cx="7572428" cy="6029370"/>
        </p:xfrm>
        <a:graphic>
          <a:graphicData uri="http://schemas.openxmlformats.org/drawingml/2006/table">
            <a:tbl>
              <a:tblPr/>
              <a:tblGrid>
                <a:gridCol w="3785818"/>
                <a:gridCol w="3786610"/>
              </a:tblGrid>
              <a:tr h="3143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Times New Roman"/>
                          <a:ea typeface="Times New Roman"/>
                          <a:cs typeface="Times New Roman"/>
                        </a:rPr>
                        <a:t>C</a:t>
                      </a:r>
                      <a:r>
                        <a:rPr lang="ru-RU" sz="1600" b="1" dirty="0" err="1">
                          <a:latin typeface="Times New Roman"/>
                          <a:ea typeface="Times New Roman"/>
                          <a:cs typeface="Times New Roman"/>
                        </a:rPr>
                        <a:t>уицидальные</a:t>
                      </a:r>
                      <a:r>
                        <a:rPr lang="ru-RU" sz="1600" b="1" dirty="0">
                          <a:latin typeface="Times New Roman"/>
                          <a:ea typeface="Times New Roman"/>
                          <a:cs typeface="Times New Roman"/>
                        </a:rPr>
                        <a:t> факторы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Times New Roman"/>
                          <a:cs typeface="Times New Roman"/>
                        </a:rPr>
                        <a:t>Антисуицидальные факторы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Эмоциональная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депривация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Выраженная эмоциональная привязанность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Неблагополучная семья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Родственные связи и обязанности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Эгоизм (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эгоцентричность</a:t>
                      </a: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Чувство долга, понятие о чести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Положительное отношение к суициду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Зависимость от общественного мнения (в том случае, если общественные нормы не допускают суицида)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9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Несформированный образ будущего, несформированный навык </a:t>
                      </a:r>
                      <a:r>
                        <a:rPr lang="ru-RU" sz="1600" dirty="0" err="1">
                          <a:latin typeface="Times New Roman"/>
                          <a:ea typeface="Times New Roman"/>
                          <a:cs typeface="Times New Roman"/>
                        </a:rPr>
                        <a:t>целеполагания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Наличие планов, определяющих цель в жизни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Алкоголизация (наркотизация)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Внимание к собственному здоровью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Сужение сознания (туннельность)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Представление о неиспользованных возможностях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Негативный когнитивный стиль мышления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Наличие эстетических критериев мышления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6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Утрата или несформированность ценностной стороны жизни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Экзистенциальное осмысление конфликта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32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Times New Roman"/>
                          <a:cs typeface="Times New Roman"/>
                        </a:rPr>
                        <a:t>Экзистенциальная пустота</a:t>
                      </a:r>
                      <a:endParaRPr lang="ru-RU" sz="105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  <a:cs typeface="Times New Roman"/>
                        </a:rPr>
                        <a:t>Наличие веры</a:t>
                      </a:r>
                      <a:endParaRPr lang="ru-RU" sz="105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6795" marR="567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85852" y="714356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Техники и технологии психологической помощи</a:t>
            </a:r>
            <a:endParaRPr lang="ru-RU" sz="2400" dirty="0"/>
          </a:p>
        </p:txBody>
      </p:sp>
      <p:pic>
        <p:nvPicPr>
          <p:cNvPr id="202756" name="Picture 4" descr="Зачем россиянам психологи и терапевтические частушки. Объясняет эксперт -  BBC News Русская служб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285992"/>
            <a:ext cx="6096000" cy="3429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u="sng" dirty="0" smtClean="0"/>
              <a:t>«Как выглядит моя боль»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7215238" cy="4811715"/>
          </a:xfrm>
        </p:spPr>
        <p:txBody>
          <a:bodyPr>
            <a:normAutofit fontScale="85000" lnSpcReduction="20000"/>
          </a:bodyPr>
          <a:lstStyle/>
          <a:p>
            <a:pPr marL="3175" indent="-3175">
              <a:buNone/>
            </a:pPr>
            <a:r>
              <a:rPr lang="ru-RU" dirty="0" smtClean="0"/>
              <a:t>Попросите подростка нарисовать, как выглядит его боль. Затем задайте ему следующие вопросы:</a:t>
            </a:r>
          </a:p>
          <a:p>
            <a:pPr>
              <a:buNone/>
            </a:pPr>
            <a:r>
              <a:rPr lang="ru-RU" dirty="0" smtClean="0"/>
              <a:t>-Ты все еще чувствуешь боль?</a:t>
            </a:r>
          </a:p>
          <a:p>
            <a:pPr>
              <a:buNone/>
            </a:pPr>
            <a:r>
              <a:rPr lang="ru-RU" dirty="0" smtClean="0"/>
              <a:t>-Где ты ее чувствуешь?</a:t>
            </a:r>
          </a:p>
          <a:p>
            <a:pPr>
              <a:buNone/>
            </a:pPr>
            <a:r>
              <a:rPr lang="ru-RU" dirty="0" smtClean="0"/>
              <a:t>- Что происходит сейчас, что заставляет тебя чувствовать боль?</a:t>
            </a:r>
          </a:p>
          <a:p>
            <a:pPr>
              <a:buNone/>
            </a:pPr>
            <a:r>
              <a:rPr lang="ru-RU" dirty="0" smtClean="0"/>
              <a:t>- Что ты делаешь, когда чувствуешь боль?</a:t>
            </a:r>
          </a:p>
          <a:p>
            <a:pPr>
              <a:buNone/>
            </a:pPr>
            <a:r>
              <a:rPr lang="ru-RU" dirty="0" smtClean="0"/>
              <a:t>-Тебя это пугает? Из-за чего боль уходит?</a:t>
            </a:r>
          </a:p>
          <a:p>
            <a:pPr>
              <a:buNone/>
            </a:pPr>
            <a:r>
              <a:rPr lang="ru-RU" dirty="0" smtClean="0"/>
              <a:t>-Бывает ли, что боль возвращается, когда</a:t>
            </a:r>
          </a:p>
          <a:p>
            <a:pPr>
              <a:buNone/>
            </a:pPr>
            <a:r>
              <a:rPr lang="ru-RU" dirty="0" smtClean="0"/>
              <a:t> ты о ней не думаешь?</a:t>
            </a:r>
          </a:p>
          <a:p>
            <a:pPr>
              <a:buNone/>
            </a:pPr>
            <a:r>
              <a:rPr lang="ru-RU" dirty="0" smtClean="0"/>
              <a:t>-Но она потом уходит?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8063" t="17034" r="35618" b="9169"/>
          <a:stretch>
            <a:fillRect/>
          </a:stretch>
        </p:blipFill>
        <p:spPr bwMode="auto">
          <a:xfrm>
            <a:off x="6929454" y="1928802"/>
            <a:ext cx="2428892" cy="3830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/>
              <a:t>Скульптура состояния (настроения)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543179"/>
          </a:xfrm>
        </p:spPr>
        <p:txBody>
          <a:bodyPr/>
          <a:lstStyle/>
          <a:p>
            <a:pPr marL="82550" lvl="6" indent="360363" algn="just">
              <a:buNone/>
            </a:pPr>
            <a:r>
              <a:rPr lang="ru-RU" dirty="0" smtClean="0"/>
              <a:t>Из проволоки сделать скульптуру своего состояния (настроения), придумать название и легенду (что, откуда, почему и т.п.).</a:t>
            </a:r>
            <a:endParaRPr lang="ru-RU" sz="1400" dirty="0" smtClean="0"/>
          </a:p>
          <a:p>
            <a:pPr marL="82550" lvl="6" indent="360363" algn="just">
              <a:buNone/>
            </a:pPr>
            <a:r>
              <a:rPr lang="ru-RU" dirty="0" smtClean="0"/>
              <a:t>Обсуждение. Необходимо рассказать о скульптуре. Озвучить легенду, высказать свои чувства. Если подросток сделал скульптуру плохого настроение или деструктивное состояние и хотел бы избавиться от него, предложите ему изменить скульптуру, что-то убрать или добавить. </a:t>
            </a:r>
            <a:endParaRPr lang="ru-RU" sz="1400" dirty="0" smtClean="0"/>
          </a:p>
          <a:p>
            <a:endParaRPr lang="ru-RU" dirty="0"/>
          </a:p>
        </p:txBody>
      </p:sp>
      <p:sp>
        <p:nvSpPr>
          <p:cNvPr id="200706" name="AutoShape 2" descr="Among us Амонг ас фигурки из пластилина | Пикаб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0708" name="AutoShape 4" descr="Among us Амонг ас фигурки из пластилина | Пикаб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0710" name="AutoShape 6" descr="Among us Амонг ас фигурки из пластилина | Пикаб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0712" name="Picture 8" descr="Узнаем как лепить фигурки из пластилина своими руками. Узнаем как  изготовить фигурки животных из пластили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054093"/>
            <a:ext cx="3738542" cy="28039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u="sng" dirty="0" smtClean="0"/>
              <a:t>«</a:t>
            </a:r>
            <a:r>
              <a:rPr lang="ru-RU" i="1" u="sng" dirty="0" err="1" smtClean="0"/>
              <a:t>Мандала</a:t>
            </a:r>
            <a:r>
              <a:rPr lang="ru-RU" i="1" u="sng" dirty="0" smtClean="0"/>
              <a:t>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02" name="Picture 2" descr="Мандала рисунок простой (24 фото) » Рисунки для срисовки и не тольк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1071546"/>
            <a:ext cx="5072098" cy="5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i="1" u="sng" dirty="0" smtClean="0"/>
              <a:t>«Я прошел долгий путь»</a:t>
            </a: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 cstate="print"/>
          <a:srcRect l="31671" t="14235" r="30222" b="7033"/>
          <a:stretch>
            <a:fillRect/>
          </a:stretch>
        </p:blipFill>
        <p:spPr bwMode="auto">
          <a:xfrm>
            <a:off x="1928794" y="1428736"/>
            <a:ext cx="5000660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88</TotalTime>
  <Words>704</Words>
  <Application>Microsoft Office PowerPoint</Application>
  <PresentationFormat>Экран (4:3)</PresentationFormat>
  <Paragraphs>87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Техническая</vt:lpstr>
      <vt:lpstr>Самоповреждающее поведение подростков. Оказание психологической помощи</vt:lpstr>
      <vt:lpstr>Основной принцип помощи: предпринять меры по снижению эмоционального напряжения и волнения.</vt:lpstr>
      <vt:lpstr>Этапы кризисного вмешательства:</vt:lpstr>
      <vt:lpstr>Слайд 4</vt:lpstr>
      <vt:lpstr>Слайд 5</vt:lpstr>
      <vt:lpstr>«Как выглядит моя боль»</vt:lpstr>
      <vt:lpstr>Скульптура состояния (настроения)</vt:lpstr>
      <vt:lpstr>«Мандала» </vt:lpstr>
      <vt:lpstr>«Я прошел долгий путь»</vt:lpstr>
      <vt:lpstr>«Мое будущее»</vt:lpstr>
      <vt:lpstr>«Поиск ресурса»</vt:lpstr>
      <vt:lpstr>Визуализация «Спокойное место»</vt:lpstr>
      <vt:lpstr>"Колесом жизненного баланса"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Admin</cp:lastModifiedBy>
  <cp:revision>11</cp:revision>
  <dcterms:created xsi:type="dcterms:W3CDTF">2022-02-23T06:00:17Z</dcterms:created>
  <dcterms:modified xsi:type="dcterms:W3CDTF">2008-01-01T07:05:32Z</dcterms:modified>
</cp:coreProperties>
</file>