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1" r:id="rId3"/>
    <p:sldId id="260" r:id="rId4"/>
    <p:sldId id="272" r:id="rId5"/>
    <p:sldId id="273" r:id="rId6"/>
    <p:sldId id="274" r:id="rId7"/>
    <p:sldId id="275" r:id="rId8"/>
    <p:sldId id="278" r:id="rId9"/>
    <p:sldId id="276" r:id="rId10"/>
    <p:sldId id="277" r:id="rId11"/>
    <p:sldId id="279" r:id="rId12"/>
    <p:sldId id="281" r:id="rId13"/>
    <p:sldId id="280" r:id="rId14"/>
    <p:sldId id="268" r:id="rId15"/>
    <p:sldId id="269" r:id="rId16"/>
    <p:sldId id="270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060B5BE-68DE-47D4-84FE-A29B0413A9A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2B1BDFD-F466-43D5-91E3-4BE38CA6B8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157192"/>
            <a:ext cx="3995936" cy="127592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Шугай Марина Викторовна,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 педагог-психолог центра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24744"/>
            <a:ext cx="5544616" cy="2880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Диагностический инструментарий по выявлению подростков, склонных к совершению </a:t>
            </a:r>
            <a:r>
              <a:rPr lang="ru-RU" sz="2800" dirty="0" err="1" smtClean="0">
                <a:solidFill>
                  <a:schemeClr val="tx1"/>
                </a:solidFill>
              </a:rPr>
              <a:t>аутоагрессивных</a:t>
            </a:r>
            <a:r>
              <a:rPr lang="ru-RU" sz="2800" dirty="0" smtClean="0">
                <a:solidFill>
                  <a:schemeClr val="tx1"/>
                </a:solidFill>
              </a:rPr>
              <a:t> и суицидальных действий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7"/>
            <a:ext cx="8748464" cy="39604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Шкала </a:t>
            </a:r>
            <a:r>
              <a:rPr lang="ru-RU" dirty="0">
                <a:solidFill>
                  <a:schemeClr val="tx1"/>
                </a:solidFill>
              </a:rPr>
              <a:t>безнадежности </a:t>
            </a:r>
            <a:r>
              <a:rPr lang="ru-RU" dirty="0" smtClean="0">
                <a:solidFill>
                  <a:schemeClr val="tx1"/>
                </a:solidFill>
              </a:rPr>
              <a:t>Бека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 анализе полученных результатов необходимо обратить внимание на учащихся, показавших </a:t>
            </a:r>
            <a:r>
              <a:rPr lang="ru-RU" sz="2800" dirty="0">
                <a:solidFill>
                  <a:schemeClr val="tx1"/>
                </a:solidFill>
              </a:rPr>
              <a:t>умеренную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sz="2800" dirty="0">
                <a:solidFill>
                  <a:schemeClr val="tx1"/>
                </a:solidFill>
              </a:rPr>
              <a:t>тяжелую</a:t>
            </a:r>
            <a:r>
              <a:rPr lang="ru-RU" dirty="0">
                <a:solidFill>
                  <a:schemeClr val="tx1"/>
                </a:solidFill>
              </a:rPr>
              <a:t> безнадежность. </a:t>
            </a:r>
          </a:p>
        </p:txBody>
      </p:sp>
    </p:spTree>
    <p:extLst>
      <p:ext uri="{BB962C8B-B14F-4D97-AF65-F5344CB8AC3E}">
        <p14:creationId xmlns:p14="http://schemas.microsoft.com/office/powerpoint/2010/main" val="28104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5"/>
            <a:ext cx="8208912" cy="4248471"/>
          </a:xfrm>
        </p:spPr>
        <p:txBody>
          <a:bodyPr/>
          <a:lstStyle/>
          <a:p>
            <a:pPr algn="just"/>
            <a:r>
              <a:rPr lang="ru-RU" dirty="0" smtClean="0"/>
              <a:t>После </a:t>
            </a:r>
            <a:r>
              <a:rPr lang="ru-RU" dirty="0"/>
              <a:t>проведения исследования специалисты СППС получают показатели социометрического статуса, уровень самооценки и отношения к будущему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Для удобства анализа рекомендуется построение </a:t>
            </a:r>
            <a:r>
              <a:rPr lang="ru-RU" sz="2400" b="1" dirty="0"/>
              <a:t>итогового протокола исследования</a:t>
            </a:r>
            <a:r>
              <a:rPr lang="ru-RU" dirty="0"/>
              <a:t>, содержащего показатели по трем методикам.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отдельной графе итогового протокола также целесообразно поставить пометки о поведенческих особенностях подростков, переживающих, по наблюдениям педагогов, родителей, сверстников, трудную жизненную ситуацию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5114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31511"/>
            <a:ext cx="8280920" cy="39337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Если </a:t>
            </a:r>
            <a:r>
              <a:rPr lang="ru-RU" dirty="0" smtClean="0"/>
              <a:t>у ребенка при проведении комплексного психодиагностического обследования выявлен риск суицидального поведения, рекомендуется повторить психодиагностику </a:t>
            </a:r>
            <a:r>
              <a:rPr lang="ru-RU" dirty="0" smtClean="0"/>
              <a:t>                          </a:t>
            </a:r>
            <a:r>
              <a:rPr lang="ru-RU" b="1" dirty="0" smtClean="0"/>
              <a:t>в </a:t>
            </a:r>
            <a:r>
              <a:rPr lang="ru-RU" b="1" dirty="0" smtClean="0"/>
              <a:t>индивидуальном порядке</a:t>
            </a:r>
            <a:r>
              <a:rPr lang="ru-RU" dirty="0" smtClean="0"/>
              <a:t> (используя альтернативные методики).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Собственно </a:t>
            </a:r>
            <a:r>
              <a:rPr lang="ru-RU" dirty="0"/>
              <a:t>обследование ребенка начинается с анализа его внешнего вида и его реакции на ситуацию обследования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Альтернативные диагностические </a:t>
            </a:r>
            <a:r>
              <a:rPr lang="ru-RU" sz="2400" dirty="0"/>
              <a:t>методики: </a:t>
            </a:r>
            <a:r>
              <a:rPr lang="ru-RU" dirty="0"/>
              <a:t>«Карта риска суицида», «Выявление суицидального риска у детей» </a:t>
            </a:r>
            <a:r>
              <a:rPr lang="ru-RU" dirty="0" smtClean="0"/>
              <a:t>(А.А</a:t>
            </a:r>
            <a:r>
              <a:rPr lang="ru-RU" dirty="0"/>
              <a:t>. Кучер, В.П. </a:t>
            </a:r>
            <a:r>
              <a:rPr lang="ru-RU" dirty="0" err="1"/>
              <a:t>Костюкевич</a:t>
            </a:r>
            <a:r>
              <a:rPr lang="ru-RU" dirty="0"/>
              <a:t>), «Опросник суицидального риска» Т.Н. Разуваевой, «Тест определения направленности личности» А. Баса, «Тест </a:t>
            </a:r>
            <a:r>
              <a:rPr lang="ru-RU" dirty="0" err="1"/>
              <a:t>Сильвера</a:t>
            </a:r>
            <a:r>
              <a:rPr lang="ru-RU" dirty="0"/>
              <a:t>», «Метод незаконченных предложений А. </a:t>
            </a:r>
            <a:r>
              <a:rPr lang="ru-RU" dirty="0" err="1"/>
              <a:t>Подмазина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544616" cy="20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7"/>
            <a:ext cx="8496943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Результатом </a:t>
            </a:r>
            <a:r>
              <a:rPr lang="ru-RU" dirty="0"/>
              <a:t>качественного анализа данных протокола должен явиться список подростков, находящихся в </a:t>
            </a:r>
            <a:r>
              <a:rPr lang="ru-RU" sz="2800" b="1" u="sng" dirty="0"/>
              <a:t>группе риска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К </a:t>
            </a:r>
            <a:r>
              <a:rPr lang="ru-RU" dirty="0"/>
              <a:t>группе риска относятся подростки, находящиеся в трудной жизненной ситуации и показавшие </a:t>
            </a:r>
            <a:r>
              <a:rPr lang="ru-RU" dirty="0">
                <a:solidFill>
                  <a:srgbClr val="FF0000"/>
                </a:solidFill>
              </a:rPr>
              <a:t>следующие результаты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статус </a:t>
            </a:r>
            <a:r>
              <a:rPr lang="ru-RU" dirty="0"/>
              <a:t>пренебрегаемого или изолированного, или изменившие социометрический статус в сторону ухудшения; </a:t>
            </a:r>
            <a:endParaRPr lang="ru-RU" dirty="0" smtClean="0"/>
          </a:p>
          <a:p>
            <a:r>
              <a:rPr lang="ru-RU" dirty="0" smtClean="0"/>
              <a:t>низкую </a:t>
            </a:r>
            <a:r>
              <a:rPr lang="ru-RU" dirty="0"/>
              <a:t>или изменившуюся самооценку,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показавшие умеренную и тяжелую безнадежность.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Будет </a:t>
            </a:r>
            <a:r>
              <a:rPr lang="ru-RU" dirty="0"/>
              <a:t>полезным также обратить внимание на «края» показателей – самые высокие и самые низкие оценки, так как различные их сочетания могут говорить о наличии ситуации риска.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94" y="3645024"/>
            <a:ext cx="5511552" cy="29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229600" cy="316835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учреждении образования должна быть обеспечена </a:t>
            </a:r>
            <a:r>
              <a:rPr lang="ru-RU" sz="2400" dirty="0">
                <a:solidFill>
                  <a:schemeClr val="accent2"/>
                </a:solidFill>
              </a:rPr>
              <a:t>конфиденциальность</a:t>
            </a:r>
            <a:r>
              <a:rPr lang="ru-RU" sz="2400" dirty="0"/>
              <a:t> полученных </a:t>
            </a:r>
            <a:r>
              <a:rPr lang="ru-RU" sz="2400" dirty="0" smtClean="0"/>
              <a:t>результатов (статья 15 Закона РБ «Об оказании психологической помощи»). </a:t>
            </a:r>
            <a:r>
              <a:rPr lang="ru-RU" sz="2400" dirty="0"/>
              <a:t>Результаты анкетирования индивидуально доводятся до сведения родителей (законного представителя) и обучающихся (статья 34 Кодекса Республики Беларусь об образовании).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3050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3679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После </a:t>
            </a:r>
            <a:r>
              <a:rPr lang="ru-RU" dirty="0"/>
              <a:t>реализации комплекса мер для преодоления кризисной ситуации целесообразно провести </a:t>
            </a:r>
            <a:r>
              <a:rPr lang="ru-RU" u="sng" dirty="0"/>
              <a:t>повторную диагностику наличия риска суицидальных действий</a:t>
            </a:r>
            <a:r>
              <a:rPr lang="ru-RU" dirty="0"/>
              <a:t>. Подбор диагностических методик зависит от причин появления суицидальных намерений и зон напряжения. </a:t>
            </a:r>
            <a:r>
              <a:rPr lang="ru-RU" dirty="0" smtClean="0"/>
              <a:t>		</a:t>
            </a:r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результаты диагностики демонстрируют стабилизацию ситуации, и информация о стабилизации </a:t>
            </a:r>
            <a:r>
              <a:rPr lang="ru-RU" dirty="0" err="1"/>
              <a:t>подтвержается</a:t>
            </a:r>
            <a:r>
              <a:rPr lang="ru-RU" dirty="0"/>
              <a:t> в окружении подростка (родители, одноклассники, друзья, педагоги) – случай можно завершать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6553976" cy="30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Методический инструментарий по выявлению суицидального поведения у несовершеннолетних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5832648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1.Тест-анкета для самооценки школьниками факторов риска ухудшения здоровья (методика Н.К. Смирнова)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2. Опросник «Предварительная оценка состояния психического здоровья» (5-6 классы)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3. Методика самооценки школьных ситуаций, разработана по принципу «Шкалы социально-ситуативной тревоги»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О.Кондаша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(1973)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4. Шкала тревоги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Ч.Д.Спилбергера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State-TraitAnxietyInventory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- STAI)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5. Шкала тревожности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Р.Сирса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Book Antiqua"/>
              </a:rPr>
              <a:t> (4 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класс)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6. Методика определения уровня депрессии (В.А.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Жмуров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 (7- 11 классы)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7. Шкала безнадежности (депрессии)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А.Бека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(англ. 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BeckHopelessnessInventory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, сокр. BHI)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8.Тест «Ваши суицидальные наклонности» (З. Королёва)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9. Методика определения степени риска совершения суицида (И.А. Погодин)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10. «Опросник суицидального риска» (модификация Т.Н. Разуваевой)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11. Тест выявления суицидального риска у детей (А.А. Кучер, В.П.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Костюкевич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12. Методика диагностики стресс-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совладающего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поведения (Д.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Амирхан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13.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Патохарактерологический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опросник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А.Е.Личко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14. Тест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фрустрационной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толерантности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С.Розенцвейга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15. Опросник агрессивности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Buss-DurkeyInventory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) разработан  А.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Бассом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</a:t>
            </a:r>
            <a:r>
              <a:rPr lang="ru-RU" sz="1500" dirty="0" smtClean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и 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А.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Дарки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/>
            </a:endParaRP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16. Метод цветовых выборов, адаптированный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Л.Н.Собчик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/>
            </a:endParaRP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17. Метод незаконченных предложений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С.И.Подмазина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/>
            </a:endParaRP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18. Шкала определения уровня депрессии, разработана В.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Зунга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/>
              </a:rPr>
              <a:t> и адаптирована Т.Н.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/>
              </a:rPr>
              <a:t>Балашовой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/>
            </a:endParaRPr>
          </a:p>
          <a:p>
            <a:pPr marL="0" lvl="0" indent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/>
              </a:rPr>
              <a:t>					</a:t>
            </a:r>
          </a:p>
          <a:p>
            <a:pPr marL="0" lvl="0" indent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/>
              </a:rPr>
              <a:t>		</a:t>
            </a:r>
            <a:r>
              <a:rPr lang="ru-RU" sz="1700" i="1" dirty="0">
                <a:solidFill>
                  <a:prstClr val="black"/>
                </a:solidFill>
                <a:latin typeface="Times New Roman"/>
              </a:rPr>
              <a:t>Инструктивно-методическое письмо «Особенности организации 			социальной, воспитательной и идеологической работы в </a:t>
            </a:r>
            <a:r>
              <a:rPr lang="ru-RU" sz="1700" i="1" dirty="0" smtClean="0">
                <a:solidFill>
                  <a:prstClr val="black"/>
                </a:solidFill>
                <a:latin typeface="Times New Roman"/>
              </a:rPr>
              <a:t>учреждениях общего </a:t>
            </a:r>
            <a:r>
              <a:rPr lang="ru-RU" sz="1700" i="1" dirty="0">
                <a:solidFill>
                  <a:prstClr val="black"/>
                </a:solidFill>
                <a:latin typeface="Times New Roman"/>
              </a:rPr>
              <a:t>среднего </a:t>
            </a:r>
            <a:r>
              <a:rPr lang="ru-RU" sz="1700" i="1" dirty="0" smtClean="0">
                <a:solidFill>
                  <a:prstClr val="black"/>
                </a:solidFill>
                <a:latin typeface="Times New Roman"/>
              </a:rPr>
              <a:t>образования в </a:t>
            </a:r>
            <a:r>
              <a:rPr lang="ru-RU" sz="1700" i="1" dirty="0">
                <a:solidFill>
                  <a:prstClr val="black"/>
                </a:solidFill>
                <a:latin typeface="Times New Roman"/>
              </a:rPr>
              <a:t>2017/2018 учебном году» </a:t>
            </a:r>
          </a:p>
          <a:p>
            <a:pPr marL="0" lvl="0" indent="0" algn="just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i="1" dirty="0">
                <a:solidFill>
                  <a:prstClr val="black"/>
                </a:solidFill>
                <a:latin typeface="Times New Roman"/>
              </a:rPr>
              <a:t>							</a:t>
            </a:r>
            <a:r>
              <a:rPr lang="ru-RU" sz="1700" i="1" dirty="0">
                <a:solidFill>
                  <a:prstClr val="black"/>
                </a:solidFill>
                <a:latin typeface="Times New Roman"/>
              </a:rPr>
              <a:t> Приложение 5 (3)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66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548680"/>
            <a:ext cx="8595360" cy="5687528"/>
          </a:xfrm>
        </p:spPr>
        <p:txBody>
          <a:bodyPr/>
          <a:lstStyle/>
          <a:p>
            <a:pPr algn="ctr"/>
            <a:r>
              <a:rPr lang="ru-RU" sz="6600" dirty="0" smtClean="0"/>
              <a:t>Спасибо за внимание!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1926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443" y="404665"/>
            <a:ext cx="7125112" cy="4032447"/>
          </a:xfrm>
        </p:spPr>
        <p:txBody>
          <a:bodyPr/>
          <a:lstStyle/>
          <a:p>
            <a:r>
              <a:rPr lang="ru-RU" dirty="0"/>
              <a:t>Психодиагностическое исследование суицидального поведения обучающихся проводится не реже одного раза в год, рекомендуемый период проведения – </a:t>
            </a:r>
            <a:r>
              <a:rPr lang="ru-RU" dirty="0">
                <a:solidFill>
                  <a:schemeClr val="accent2"/>
                </a:solidFill>
              </a:rPr>
              <a:t>начало учебного года </a:t>
            </a:r>
            <a:r>
              <a:rPr lang="ru-RU" dirty="0"/>
              <a:t>(до 1 ноября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Рекомендуется проводить психодиагностическое исследование суицидального риска  детей, начиная с подросткового возраста (11-12 лет).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486916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816424" cy="4176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Правила психодиагностики: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6424" y="1340768"/>
            <a:ext cx="5076056" cy="50405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Обязательно </a:t>
            </a:r>
            <a:r>
              <a:rPr lang="ru-RU" sz="2000" dirty="0"/>
              <a:t>обращайте внимание на инструкцию, которая дается в каждой методике. Помните, что неправильная инструкция может полностью изменить содержание задания и, следовательно, полученный Вами результат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Каждая методика рассчитана на определенный возраст. Поэтому внимательно следите за тем, чтобы возраст исследуемых детей совпадал с тем возрастом, для которого составлена данная методика.</a:t>
            </a: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47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0000" y="1340768"/>
            <a:ext cx="5334000" cy="55172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		ГУО «Академия последипломного образования» подготовлены </a:t>
            </a:r>
            <a:r>
              <a:rPr lang="ru-RU" sz="3200" dirty="0" smtClean="0"/>
              <a:t>рекомендации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по организации диагностических мероприятий с целью выявления подростков, склонных к совершению </a:t>
            </a:r>
            <a:r>
              <a:rPr lang="ru-RU" dirty="0" err="1" smtClean="0"/>
              <a:t>аутоагрессивных</a:t>
            </a:r>
            <a:r>
              <a:rPr lang="ru-RU" dirty="0" smtClean="0"/>
              <a:t> и суицидальных действий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(текст методических рекомендаций размещен на сайте </a:t>
            </a:r>
            <a:r>
              <a:rPr lang="en-US" sz="3200" dirty="0" smtClean="0"/>
              <a:t>academy.edu.by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134076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667011" cy="4734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Первичными </a:t>
            </a:r>
            <a:r>
              <a:rPr lang="ru-RU" dirty="0"/>
              <a:t>психодиагностическими задачами </a:t>
            </a:r>
            <a:r>
              <a:rPr lang="ru-RU" dirty="0" smtClean="0"/>
              <a:t>              по </a:t>
            </a:r>
            <a:r>
              <a:rPr lang="ru-RU" dirty="0"/>
              <a:t>выявлению </a:t>
            </a:r>
            <a:r>
              <a:rPr lang="ru-RU" dirty="0" smtClean="0"/>
              <a:t>подростков, находящихся </a:t>
            </a:r>
            <a:r>
              <a:rPr lang="ru-RU" dirty="0"/>
              <a:t>в группе </a:t>
            </a:r>
            <a:r>
              <a:rPr lang="ru-RU" dirty="0" smtClean="0"/>
              <a:t>риска, является </a:t>
            </a:r>
            <a:r>
              <a:rPr lang="ru-RU" dirty="0"/>
              <a:t>изучение 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особенностей </a:t>
            </a:r>
            <a:r>
              <a:rPr lang="ru-RU" sz="2800" dirty="0"/>
              <a:t>поведения</a:t>
            </a:r>
            <a:r>
              <a:rPr lang="ru-RU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социально-психологического </a:t>
            </a:r>
            <a:r>
              <a:rPr lang="ru-RU" sz="2800" dirty="0"/>
              <a:t>статуса в группе сверстников</a:t>
            </a:r>
            <a:r>
              <a:rPr lang="ru-RU" dirty="0"/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самооценки,</a:t>
            </a:r>
            <a:endParaRPr lang="ru-RU" sz="2800" dirty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отношения </a:t>
            </a:r>
            <a:r>
              <a:rPr lang="ru-RU" sz="2800" dirty="0"/>
              <a:t>подростка к собственному </a:t>
            </a:r>
            <a:r>
              <a:rPr lang="ru-RU" sz="2800" dirty="0" smtClean="0"/>
              <a:t>будущему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7" cy="3600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Рекомендуется </a:t>
            </a:r>
            <a:r>
              <a:rPr lang="ru-RU" dirty="0"/>
              <a:t>использование комплекса, состоящего из следующих психодиагностических </a:t>
            </a:r>
            <a:r>
              <a:rPr lang="ru-RU" dirty="0" smtClean="0"/>
              <a:t>методов и </a:t>
            </a:r>
            <a:r>
              <a:rPr lang="ru-RU" dirty="0"/>
              <a:t>методик: </a:t>
            </a:r>
          </a:p>
          <a:p>
            <a:pPr marL="0" indent="0" algn="just">
              <a:buNone/>
            </a:pPr>
            <a:r>
              <a:rPr lang="ru-RU" dirty="0"/>
              <a:t>•	Исследование социометрического статуса, </a:t>
            </a:r>
          </a:p>
          <a:p>
            <a:pPr marL="0" indent="0" algn="just">
              <a:buNone/>
            </a:pPr>
            <a:r>
              <a:rPr lang="ru-RU" dirty="0"/>
              <a:t>•	Исследование самооценки </a:t>
            </a:r>
            <a:r>
              <a:rPr lang="ru-RU" dirty="0" smtClean="0"/>
              <a:t>личности</a:t>
            </a:r>
          </a:p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dirty="0"/>
              <a:t>	Шкала безнадежности Бека (</a:t>
            </a:r>
            <a:r>
              <a:rPr lang="ru-RU" dirty="0" err="1"/>
              <a:t>Hopelessness</a:t>
            </a:r>
            <a:r>
              <a:rPr lang="ru-RU" dirty="0"/>
              <a:t> </a:t>
            </a:r>
            <a:r>
              <a:rPr lang="ru-RU" dirty="0" err="1"/>
              <a:t>Scale</a:t>
            </a:r>
            <a:r>
              <a:rPr lang="ru-RU" dirty="0"/>
              <a:t>, </a:t>
            </a:r>
            <a:r>
              <a:rPr lang="ru-RU" dirty="0" err="1"/>
              <a:t>Beck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.)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dirty="0"/>
              <a:t>	Данные наблюдений педагогов, сверстников, родителей за изменением поведения отдельных </a:t>
            </a:r>
            <a:r>
              <a:rPr lang="ru-RU" dirty="0" smtClean="0"/>
              <a:t>подростков.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3356992"/>
            <a:ext cx="56166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04665"/>
            <a:ext cx="8748463" cy="32435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Важным показателем возможного изменения состояния подростка может служить показатель его </a:t>
            </a:r>
            <a:r>
              <a:rPr lang="ru-RU" b="1" dirty="0"/>
              <a:t>социометрического статуса </a:t>
            </a:r>
            <a:r>
              <a:rPr lang="ru-RU" dirty="0"/>
              <a:t>в группе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Рекомендуется проводить измерение социометрического статуса несколько раз в течение учебного </a:t>
            </a:r>
            <a:r>
              <a:rPr lang="ru-RU" dirty="0" smtClean="0"/>
              <a:t>года.</a:t>
            </a:r>
          </a:p>
          <a:p>
            <a:r>
              <a:rPr lang="ru-RU" dirty="0"/>
              <a:t>В учреждении образования удобно использовать процедуру с ограничением числа выборов и использовать несколько вопросов, отражающих отношение к взаимодействию в различных видах деятельности.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07595"/>
            <a:ext cx="5328592" cy="34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7125112" cy="39722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анализе результатов необходимо обратить внимание: </a:t>
            </a:r>
          </a:p>
          <a:p>
            <a:r>
              <a:rPr lang="ru-RU" dirty="0"/>
              <a:t>1) на учащихся с отсутствием выборов (изолированных) и пренебрегаемых; </a:t>
            </a:r>
          </a:p>
          <a:p>
            <a:r>
              <a:rPr lang="ru-RU" dirty="0"/>
              <a:t>2) на резкие изменения в статусной позиции по сравнению с предыдущими социометрическими исследованиями.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5"/>
            <a:ext cx="8856983" cy="2808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целях изучения самооценки </a:t>
            </a:r>
            <a:r>
              <a:rPr lang="ru-RU" dirty="0" smtClean="0"/>
              <a:t>предлагается использовать </a:t>
            </a:r>
            <a:r>
              <a:rPr lang="ru-RU" dirty="0"/>
              <a:t>методику «Экспресс-диагностика уровня самооценки» </a:t>
            </a:r>
            <a:r>
              <a:rPr lang="ru-RU" dirty="0" smtClean="0"/>
              <a:t>(</a:t>
            </a:r>
            <a:r>
              <a:rPr lang="ru-RU" dirty="0" err="1" smtClean="0"/>
              <a:t>Фетискин</a:t>
            </a:r>
            <a:r>
              <a:rPr lang="ru-RU" dirty="0" smtClean="0"/>
              <a:t> </a:t>
            </a:r>
            <a:r>
              <a:rPr lang="ru-RU" dirty="0"/>
              <a:t>Н.П. и др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анализе полученных результатов необходимо обратить внимание: </a:t>
            </a:r>
          </a:p>
          <a:p>
            <a:pPr marL="0" indent="0">
              <a:buNone/>
            </a:pPr>
            <a:r>
              <a:rPr lang="ru-RU" dirty="0"/>
              <a:t>1) на учащихся, показавших низкие значения самооценки; </a:t>
            </a:r>
          </a:p>
          <a:p>
            <a:pPr marL="0" indent="0">
              <a:buNone/>
            </a:pPr>
            <a:r>
              <a:rPr lang="ru-RU" dirty="0"/>
              <a:t>2) на учащихся, показавших изменение самооценки </a:t>
            </a:r>
            <a:r>
              <a:rPr lang="ru-RU" dirty="0" smtClean="0"/>
              <a:t>(с </a:t>
            </a:r>
            <a:r>
              <a:rPr lang="ru-RU" dirty="0"/>
              <a:t>более высокой на низкую) в сочетании с изменением социометрического статуса.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44552"/>
            <a:ext cx="6368217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566</TotalTime>
  <Words>530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Soho</vt:lpstr>
      <vt:lpstr>Диагностический инструментарий по выявлению подростков, склонных к совершению аутоагрессивных и суицидальных действий</vt:lpstr>
      <vt:lpstr>Презентация PowerPoint</vt:lpstr>
      <vt:lpstr>Правила психодиагностики: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Методический инструментарий по выявлению суицидального поведения у несовершеннолетних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«Особенности проведения диагностического обследования приемных детей. Профориетнация»</dc:title>
  <dc:creator>Admin</dc:creator>
  <cp:lastModifiedBy>Admin</cp:lastModifiedBy>
  <cp:revision>132</cp:revision>
  <dcterms:created xsi:type="dcterms:W3CDTF">2021-05-08T15:58:48Z</dcterms:created>
  <dcterms:modified xsi:type="dcterms:W3CDTF">2021-09-16T06:03:54Z</dcterms:modified>
</cp:coreProperties>
</file>