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9" r:id="rId3"/>
    <p:sldId id="257" r:id="rId4"/>
    <p:sldId id="258" r:id="rId5"/>
    <p:sldId id="279" r:id="rId6"/>
    <p:sldId id="280" r:id="rId7"/>
    <p:sldId id="274" r:id="rId8"/>
    <p:sldId id="282" r:id="rId9"/>
    <p:sldId id="281" r:id="rId10"/>
    <p:sldId id="283" r:id="rId11"/>
    <p:sldId id="284" r:id="rId12"/>
    <p:sldId id="285" r:id="rId13"/>
    <p:sldId id="286" r:id="rId14"/>
    <p:sldId id="287" r:id="rId15"/>
    <p:sldId id="288" r:id="rId16"/>
    <p:sldId id="275" r:id="rId17"/>
    <p:sldId id="276" r:id="rId18"/>
    <p:sldId id="277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0999"/>
    <a:srgbClr val="EB2186"/>
    <a:srgbClr val="4912B8"/>
    <a:srgbClr val="2424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38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D8F4834D-7E26-45E7-A594-34EAAB1C038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rgbClr val="BB0999"/>
            </a:gs>
            <a:gs pos="51000">
              <a:srgbClr val="4912B8"/>
            </a:gs>
            <a:gs pos="100000">
              <a:schemeClr val="accent1">
                <a:tint val="23500"/>
                <a:satMod val="160000"/>
              </a:schemeClr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301C8-746C-41D6-B2CC-126210834FEA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E58F2-6446-4A29-9705-2D5BEEB18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1"/>
            <a:ext cx="7815290" cy="30289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Особенности индивидуальной профилактической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работы                             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 учащимися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                                                в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учреждении образования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Свириденко Н.А.,</a:t>
            </a:r>
          </a:p>
          <a:p>
            <a:pPr algn="r"/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социальный педагог</a:t>
            </a:r>
          </a:p>
          <a:p>
            <a:pPr algn="r"/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ГУО «Средняя школа №44 </a:t>
            </a:r>
          </a:p>
          <a:p>
            <a:pPr algn="r"/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имени Н.А. Лебедева г. Гомеля»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5. Развитие коммуникативных и социальных навыков, навыков уверенного поведения.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Тренинги «Мы уже не дети, но еще не взрослые». «Взросление – ответственность», «Влюбленность в подростковом возрасте». «Что плохо, а что хорошо».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6. Формирование навыков самопознания, самораскрытия, устойчивой «Я - концепции», уверенности в себе.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Психологические занятия и тренинги: «Я – полноценная личность», «Одиночество: за и против», «Мечта и страх», «Когда я один».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pPr algn="l"/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7. Развитие коммуникативных и социальных навыков.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Тренинг «Мы вместе», «Есть хорошие друзья!».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8</a:t>
            </a: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. Обучение способам </a:t>
            </a:r>
            <a:r>
              <a:rPr lang="ru-RU" sz="2700" dirty="0" err="1" smtClean="0">
                <a:solidFill>
                  <a:schemeClr val="bg1">
                    <a:lumMod val="95000"/>
                  </a:schemeClr>
                </a:solidFill>
              </a:rPr>
              <a:t>саморегуляции</a:t>
            </a: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 и релаксации, снятия негативных эмоций.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Тренинги с элементами </a:t>
            </a:r>
            <a:r>
              <a:rPr lang="ru-RU" sz="2700" dirty="0" err="1" smtClean="0">
                <a:solidFill>
                  <a:schemeClr val="bg1">
                    <a:lumMod val="95000"/>
                  </a:schemeClr>
                </a:solidFill>
              </a:rPr>
              <a:t>арт-терапии</a:t>
            </a: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 и </a:t>
            </a:r>
            <a:r>
              <a:rPr lang="ru-RU" sz="2700" dirty="0" err="1" smtClean="0">
                <a:solidFill>
                  <a:schemeClr val="bg1">
                    <a:lumMod val="95000"/>
                  </a:schemeClr>
                </a:solidFill>
              </a:rPr>
              <a:t>сказкотерапии</a:t>
            </a: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.«Изобрази свое «Я»; «</a:t>
            </a:r>
            <a:r>
              <a:rPr lang="ru-RU" sz="2700" dirty="0" err="1" smtClean="0">
                <a:solidFill>
                  <a:schemeClr val="bg1">
                    <a:lumMod val="95000"/>
                  </a:schemeClr>
                </a:solidFill>
              </a:rPr>
              <a:t>Инь</a:t>
            </a: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 - </a:t>
            </a:r>
            <a:r>
              <a:rPr lang="ru-RU" sz="2700" dirty="0" err="1" smtClean="0">
                <a:solidFill>
                  <a:schemeClr val="bg1">
                    <a:lumMod val="95000"/>
                  </a:schemeClr>
                </a:solidFill>
              </a:rPr>
              <a:t>Янь</a:t>
            </a: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: добро и зло во мне»; «Умей управлять собой».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71504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chemeClr val="bg1">
                    <a:lumMod val="95000"/>
                  </a:schemeClr>
                </a:solidFill>
              </a:rPr>
              <a:t>3.Формирование положительной нравственной направленности:</a:t>
            </a:r>
            <a:br>
              <a:rPr lang="ru-RU" sz="31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100" b="1" dirty="0" smtClean="0">
                <a:solidFill>
                  <a:schemeClr val="bg1">
                    <a:lumMod val="95000"/>
                  </a:schemeClr>
                </a:solidFill>
              </a:rPr>
              <a:t>Тематический план занятий-бесед с подростком</a:t>
            </a: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1. Воспитание человечности. Настоящая мудрость.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2. Кто достоин уважения. Как стать лучше.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3. Разговор о совести. Помогаем другим.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4. Красота души. Учимся видеть хорошее.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5. Золотое правило жизни. Умение прощать.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6. Тропа милосердия. Сила любви.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7. Как стать счастливым. Жизнь в единстве.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8. Быть ответственным. Разговор о совести.</a:t>
            </a: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100" b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4. Содержание индивидуальной работы с подростком:</a:t>
            </a:r>
            <a:b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Игры и упражнения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«Мой портрет в лучах солнца»;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</a:rPr>
              <a:t>Я-реальное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 и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</a:rPr>
              <a:t>я-идеальное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». Самоанализ.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«Автобиография». Самоанализ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«Мой темперамент». Диагностика.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«Мой характер». Тест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</a:rPr>
              <a:t>Айзенка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«Тип личности». Тест «Шесть рек»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«Мои чувства, мысли и желания»»;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«Хочу стать личностью. Мои цели, ценности и установки. Планирование жизни»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«Хочу, могу, надо». Самовоспитание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«Как стать лучше. Приёмы самовоспитания»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«Мои способности, интересы, достижения и успехи» и др.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</a:rPr>
              <a:t>5. Групповые занятия по темам:</a:t>
            </a:r>
            <a:br>
              <a:rPr lang="ru-RU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Темы занятий:</a:t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Что такое школьная служба медиации.</a:t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Преступления против половой неприкосновенности личности.</a:t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Мой дом – моя крепость. Законы, защищающие права собственника.</a:t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Правовая культура</a:t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Безответственность – путь к правонарушению</a:t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Всегда есть выбор!</a:t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Воля воспитывается в деятельности.</a:t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Человек в мире профессий.</a:t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700" b="1" dirty="0" smtClean="0">
                <a:solidFill>
                  <a:schemeClr val="bg1">
                    <a:lumMod val="95000"/>
                  </a:schemeClr>
                </a:solidFill>
              </a:rPr>
              <a:t>7.</a:t>
            </a:r>
            <a:r>
              <a:rPr lang="ru-RU" sz="2700" b="1" dirty="0" smtClean="0">
                <a:solidFill>
                  <a:schemeClr val="bg1">
                    <a:lumMod val="95000"/>
                  </a:schemeClr>
                </a:solidFill>
              </a:rPr>
              <a:t>Консультирование законных представителей:</a:t>
            </a:r>
            <a:br>
              <a:rPr lang="ru-RU" sz="27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1. Разъяснение законным представителям о необходимости осуществления усиленного контроля за поведением сына в свободное от учебы время, привлечение ближайших родственников  к процессу воспитания подростка.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2. «Как говорить с подростком на его языке».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3. «Признаки нахождения человека в состоянии наркотического опьянения».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4. «Семейные ценности, которые объединяют».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5. «Домашние обязанности подростка и ответственность за близких людей».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D:\Documents\Ira\Мои Документы\Старый ноут - Рабочий Стол\Григорьева, Ремизова\Фото\Лектории\IMG_33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71750" y="4857750"/>
            <a:ext cx="3051175" cy="1714500"/>
          </a:xfrm>
          <a:noFill/>
        </p:spPr>
      </p:pic>
      <p:pic>
        <p:nvPicPr>
          <p:cNvPr id="14339" name="Picture 5" descr="D:\Documents\Ira\Мои Документы\Старый ноут - Рабочий Стол\Григорьева, Ремизова\Фото\Лектории\IMG_73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071563"/>
            <a:ext cx="2357437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D:\Documents\Ira\Мои Документы\Старый ноут - Рабочий Стол\Григорьева, Ремизова\Фото\Лектории\IMG_89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63" y="2500313"/>
            <a:ext cx="392906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 descr="D:\Documents\Ira\Мои Документы\Старый ноут - Рабочий Стол\Григорьева, Ремизова\Фото\Лектории\IMG_89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75" y="1357313"/>
            <a:ext cx="1858963" cy="33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D:\Documents\Ira\Мои Документы\Старый ноут - Рабочий Стол\Григорьева, Ремизова\Фото\Лектории\IMG_90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38" y="5143500"/>
            <a:ext cx="2493962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9" descr="D:\Documents\Ira\Мои Документы\Старый ноут - Рабочий Стол\Григорьева, Ремизова\Фото\Лектории\IMG_344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25" y="1143000"/>
            <a:ext cx="2214563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0" descr="D:\Documents\Ira\Мои Документы\Старый ноут - Рабочий Стол\Григорьева, Ремизова\Фото\Конкурсы\cGj57FE72jU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800600"/>
            <a:ext cx="21431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1" descr="D:\Documents\Ira\Мои Документы\Старый ноут - Рабочий Стол\Григорьева, Ремизова\Фото\Конкурсы\IMG_909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071563"/>
            <a:ext cx="2071688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0" y="428604"/>
            <a:ext cx="9372600" cy="1139825"/>
          </a:xfrm>
        </p:spPr>
        <p:txBody>
          <a:bodyPr/>
          <a:lstStyle/>
          <a:p>
            <a:pPr eaLnBrk="1" hangingPunct="1"/>
            <a:r>
              <a:rPr lang="ru-RU" altLang="ru-RU" sz="3800" dirty="0" smtClean="0">
                <a:solidFill>
                  <a:srgbClr val="FF0000"/>
                </a:solidFill>
              </a:rPr>
              <a:t>Путешествуя по родной Беларуси…</a:t>
            </a:r>
          </a:p>
        </p:txBody>
      </p:sp>
      <p:pic>
        <p:nvPicPr>
          <p:cNvPr id="21507" name="Picture 9" descr="6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r="11429"/>
          <a:stretch>
            <a:fillRect/>
          </a:stretch>
        </p:blipFill>
        <p:spPr>
          <a:xfrm>
            <a:off x="1619672" y="1556792"/>
            <a:ext cx="2214563" cy="1874838"/>
          </a:xfrm>
        </p:spPr>
      </p:pic>
      <p:pic>
        <p:nvPicPr>
          <p:cNvPr id="21508" name="Picture 11" descr="6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4581128"/>
            <a:ext cx="2286000" cy="1714500"/>
          </a:xfrm>
        </p:spPr>
      </p:pic>
      <p:pic>
        <p:nvPicPr>
          <p:cNvPr id="21509" name="Picture 16" descr="6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 r="10591"/>
          <a:stretch>
            <a:fillRect/>
          </a:stretch>
        </p:blipFill>
        <p:spPr>
          <a:xfrm>
            <a:off x="2030413" y="3357563"/>
            <a:ext cx="2184400" cy="1831975"/>
          </a:xfrm>
        </p:spPr>
      </p:pic>
      <p:pic>
        <p:nvPicPr>
          <p:cNvPr id="21510" name="Picture 4"/>
          <p:cNvPicPr>
            <a:picLocks noChangeAspect="1" noChangeArrowheads="1"/>
          </p:cNvPicPr>
          <p:nvPr/>
        </p:nvPicPr>
        <p:blipFill>
          <a:blip r:embed="rId5" cstate="print"/>
          <a:srcRect r="15121"/>
          <a:stretch>
            <a:fillRect/>
          </a:stretch>
        </p:blipFill>
        <p:spPr bwMode="auto">
          <a:xfrm>
            <a:off x="4071938" y="1857375"/>
            <a:ext cx="18288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9"/>
          <p:cNvPicPr>
            <a:picLocks noChangeAspect="1" noChangeArrowheads="1"/>
          </p:cNvPicPr>
          <p:nvPr/>
        </p:nvPicPr>
        <p:blipFill>
          <a:blip r:embed="rId6" cstate="print"/>
          <a:srcRect l="8653" r="4938"/>
          <a:stretch>
            <a:fillRect/>
          </a:stretch>
        </p:blipFill>
        <p:spPr bwMode="auto">
          <a:xfrm>
            <a:off x="5929313" y="1714500"/>
            <a:ext cx="250031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8"/>
          <p:cNvPicPr>
            <a:picLocks noChangeAspect="1" noChangeArrowheads="1"/>
          </p:cNvPicPr>
          <p:nvPr/>
        </p:nvPicPr>
        <p:blipFill>
          <a:blip r:embed="rId7" cstate="print"/>
          <a:srcRect l="5617" t="15385" b="7692"/>
          <a:stretch>
            <a:fillRect/>
          </a:stretch>
        </p:blipFill>
        <p:spPr bwMode="auto">
          <a:xfrm>
            <a:off x="0" y="2924944"/>
            <a:ext cx="24003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4" descr="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25" y="3571875"/>
            <a:ext cx="23812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11" descr="IMG_1212"/>
          <p:cNvPicPr>
            <a:picLocks noChangeAspect="1" noChangeArrowheads="1"/>
          </p:cNvPicPr>
          <p:nvPr/>
        </p:nvPicPr>
        <p:blipFill>
          <a:blip r:embed="rId9" cstate="print"/>
          <a:srcRect r="8302"/>
          <a:stretch>
            <a:fillRect/>
          </a:stretch>
        </p:blipFill>
        <p:spPr bwMode="auto">
          <a:xfrm>
            <a:off x="2286000" y="5049838"/>
            <a:ext cx="2211388" cy="180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19" descr="IMG_2216"/>
          <p:cNvPicPr>
            <a:picLocks noChangeAspect="1" noChangeArrowheads="1"/>
          </p:cNvPicPr>
          <p:nvPr/>
        </p:nvPicPr>
        <p:blipFill>
          <a:blip r:embed="rId10" cstate="print"/>
          <a:srcRect t="7613" r="10828"/>
          <a:stretch>
            <a:fillRect/>
          </a:stretch>
        </p:blipFill>
        <p:spPr bwMode="auto">
          <a:xfrm>
            <a:off x="4500563" y="5357813"/>
            <a:ext cx="2071687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Picture 2" descr="D:\Documents\Ira\Изображения\Фотографии ИРА\2015\Мозырь 2015\Мозырь Дима\100CANON\IMG_9583.JPG"/>
          <p:cNvPicPr>
            <a:picLocks noChangeAspect="1" noChangeArrowheads="1"/>
          </p:cNvPicPr>
          <p:nvPr/>
        </p:nvPicPr>
        <p:blipFill>
          <a:blip r:embed="rId11" cstate="print"/>
          <a:srcRect l="18208" t="14063" r="21416"/>
          <a:stretch>
            <a:fillRect/>
          </a:stretch>
        </p:blipFill>
        <p:spPr bwMode="auto">
          <a:xfrm>
            <a:off x="6572250" y="5087938"/>
            <a:ext cx="1865313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3" descr="D:\Documents\Ira\Изображения\Фотографии ИРА\2015\Мозырь 2015\Мозырь Дима\100CANON\IMG_9641.JPG"/>
          <p:cNvPicPr>
            <a:picLocks noChangeAspect="1" noChangeArrowheads="1"/>
          </p:cNvPicPr>
          <p:nvPr/>
        </p:nvPicPr>
        <p:blipFill>
          <a:blip r:embed="rId12" cstate="print"/>
          <a:srcRect l="17764" t="26646" r="24760" b="7520"/>
          <a:stretch>
            <a:fillRect/>
          </a:stretch>
        </p:blipFill>
        <p:spPr bwMode="auto">
          <a:xfrm>
            <a:off x="4211960" y="3501008"/>
            <a:ext cx="20574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title" sz="quarter"/>
          </p:nvPr>
        </p:nvSpPr>
        <p:spPr>
          <a:xfrm>
            <a:off x="571472" y="214290"/>
            <a:ext cx="8229600" cy="1139825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FF0000"/>
                </a:solidFill>
              </a:rPr>
              <a:t>За рубежами республики…</a:t>
            </a:r>
          </a:p>
        </p:txBody>
      </p:sp>
      <p:pic>
        <p:nvPicPr>
          <p:cNvPr id="22531" name="Picture 14" descr="6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668838"/>
            <a:ext cx="2919413" cy="2189162"/>
          </a:xfrm>
        </p:spPr>
      </p:pic>
      <p:pic>
        <p:nvPicPr>
          <p:cNvPr id="22532" name="Picture 15" descr="7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3429000"/>
            <a:ext cx="2919413" cy="1714500"/>
          </a:xfrm>
        </p:spPr>
      </p:pic>
      <p:pic>
        <p:nvPicPr>
          <p:cNvPr id="22533" name="Picture 16" descr="7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143750" y="1628800"/>
            <a:ext cx="2000250" cy="1500188"/>
          </a:xfrm>
        </p:spPr>
      </p:pic>
      <p:pic>
        <p:nvPicPr>
          <p:cNvPr id="22534" name="Picture 18" descr="6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1500174"/>
            <a:ext cx="2919413" cy="2189162"/>
          </a:xfrm>
        </p:spPr>
      </p:pic>
      <p:pic>
        <p:nvPicPr>
          <p:cNvPr id="22535" name="Picture 2" descr="D:\Documents\Ira\Изображения\Фотографии ИРА\2014\БРЯНСК 2014\IMG_6000.JPG"/>
          <p:cNvPicPr>
            <a:picLocks noChangeAspect="1" noChangeArrowheads="1"/>
          </p:cNvPicPr>
          <p:nvPr/>
        </p:nvPicPr>
        <p:blipFill>
          <a:blip r:embed="rId6" cstate="print"/>
          <a:srcRect l="13889" r="12498"/>
          <a:stretch>
            <a:fillRect/>
          </a:stretch>
        </p:blipFill>
        <p:spPr bwMode="auto">
          <a:xfrm>
            <a:off x="2843808" y="1412776"/>
            <a:ext cx="2478088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3" descr="D:\Documents\Ira\Изображения\Фотографии ИРА\2014\БРЯНСК 2014\Брянск\IMG_617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75" y="3143250"/>
            <a:ext cx="2857500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4" descr="D:\Documents\Ira\Изображения\Фотографии ИРА\2014\БРЯНСК 2014\Брянск\IMG_619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13" y="5500688"/>
            <a:ext cx="203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5" descr="D:\Documents\Ira\Изображения\Фотографии ИРА\2014\БРЯНСК 2014\Брянск\IMG_620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375" y="5000625"/>
            <a:ext cx="2239963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6" descr="D:\Documents\Ira\Изображения\Фотографии ИРА\2014\БРЯНСК 2014\Брянск\IMG_6206.JPG"/>
          <p:cNvPicPr>
            <a:picLocks noChangeAspect="1" noChangeArrowheads="1"/>
          </p:cNvPicPr>
          <p:nvPr/>
        </p:nvPicPr>
        <p:blipFill>
          <a:blip r:embed="rId10" cstate="print"/>
          <a:srcRect l="11600" t="2290" r="18797" b="6058"/>
          <a:stretch>
            <a:fillRect/>
          </a:stretch>
        </p:blipFill>
        <p:spPr bwMode="auto">
          <a:xfrm>
            <a:off x="5214938" y="5357813"/>
            <a:ext cx="17367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7" descr="D:\Documents\Ira\Изображения\Фотографии ИРА\2014\БРЯНСК 2014\Брянск\IMG_620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43250" y="3857625"/>
            <a:ext cx="2643188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IMG_0727"/>
          <p:cNvPicPr>
            <a:picLocks noChangeAspect="1" noChangeArrowheads="1"/>
          </p:cNvPicPr>
          <p:nvPr/>
        </p:nvPicPr>
        <p:blipFill>
          <a:blip r:embed="rId12" cstate="print"/>
          <a:srcRect l="11511" r="7909"/>
          <a:stretch>
            <a:fillRect/>
          </a:stretch>
        </p:blipFill>
        <p:spPr bwMode="auto">
          <a:xfrm>
            <a:off x="5076056" y="1484784"/>
            <a:ext cx="200025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333375"/>
            <a:ext cx="6842125" cy="41036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395288" y="4581525"/>
            <a:ext cx="8385175" cy="14319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МЫ РАБОТАЕМ ДЛЯ ТОГО, 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ЧТОБЫ 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МЕЧТЫ ДЕТЕЙ СБЫВАЛИСЬ!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42910" y="357166"/>
            <a:ext cx="7429552" cy="1285884"/>
            <a:chOff x="70135" y="3550786"/>
            <a:chExt cx="3597342" cy="243374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70135" y="3550786"/>
              <a:ext cx="3597342" cy="2433744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41417" y="3907976"/>
              <a:ext cx="3454778" cy="16430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</a:pPr>
              <a:r>
                <a:rPr lang="ru-RU" sz="2800" b="1" kern="1200" dirty="0" smtClean="0">
                  <a:solidFill>
                    <a:schemeClr val="bg1"/>
                  </a:solidFill>
                </a:rPr>
                <a:t>Программа индивидуальной профилактической работы с подростком</a:t>
              </a:r>
              <a:endParaRPr lang="ru-RU" sz="28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285720" y="1500174"/>
            <a:ext cx="8429652" cy="1071570"/>
          </a:xfrm>
          <a:prstGeom prst="snip2DiagRect">
            <a:avLst>
              <a:gd name="adj1" fmla="val 0"/>
              <a:gd name="adj2" fmla="val 23902"/>
            </a:avLst>
          </a:prstGeom>
          <a:solidFill>
            <a:srgbClr val="7030A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28596" y="1643051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bg1"/>
                </a:solidFill>
              </a:rPr>
              <a:t>Цель программы</a:t>
            </a:r>
            <a:r>
              <a:rPr lang="ru-RU" sz="2000" dirty="0" smtClean="0">
                <a:solidFill>
                  <a:schemeClr val="bg1"/>
                </a:solidFill>
              </a:rPr>
              <a:t>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bg1"/>
                </a:solidFill>
              </a:rPr>
              <a:t>содействие социально-психологической адаптации подростка.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285720" y="2714620"/>
            <a:ext cx="8501122" cy="3643338"/>
          </a:xfrm>
          <a:prstGeom prst="snip2DiagRect">
            <a:avLst>
              <a:gd name="adj1" fmla="val 0"/>
              <a:gd name="adj2" fmla="val 23902"/>
            </a:avLst>
          </a:prstGeom>
          <a:solidFill>
            <a:srgbClr val="7030A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28596" y="2643182"/>
            <a:ext cx="871540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000" b="1" dirty="0" smtClean="0"/>
          </a:p>
          <a:p>
            <a:r>
              <a:rPr lang="ru-RU" sz="2000" b="1" dirty="0" smtClean="0">
                <a:solidFill>
                  <a:schemeClr val="bg1"/>
                </a:solidFill>
              </a:rPr>
              <a:t>Задачи</a:t>
            </a:r>
            <a:r>
              <a:rPr lang="ru-RU" sz="2000" dirty="0" smtClean="0">
                <a:solidFill>
                  <a:schemeClr val="bg1"/>
                </a:solidFill>
              </a:rPr>
              <a:t>: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- Коррекция агрессивного поведения;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- Формирование положительной нравственной направленности личности;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- Развитие коммуникативных и социальных навыков, навыков уверенного поведения;</a:t>
            </a:r>
          </a:p>
          <a:p>
            <a:pPr lvl="0">
              <a:buFontTx/>
              <a:buChar char="-"/>
            </a:pPr>
            <a:r>
              <a:rPr lang="ru-RU" sz="2000" dirty="0" smtClean="0">
                <a:solidFill>
                  <a:schemeClr val="bg1"/>
                </a:solidFill>
              </a:rPr>
              <a:t>Формирование навыков самопознания, самораскрытия, устойчивой 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«</a:t>
            </a:r>
            <a:r>
              <a:rPr lang="ru-RU" sz="2000" dirty="0" err="1" smtClean="0">
                <a:solidFill>
                  <a:schemeClr val="bg1"/>
                </a:solidFill>
              </a:rPr>
              <a:t>Я-концепции</a:t>
            </a:r>
            <a:r>
              <a:rPr lang="ru-RU" sz="2000" dirty="0" smtClean="0">
                <a:solidFill>
                  <a:schemeClr val="bg1"/>
                </a:solidFill>
              </a:rPr>
              <a:t>», уверенности в себе;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- Обучение способам  </a:t>
            </a:r>
            <a:r>
              <a:rPr lang="ru-RU" sz="2000" dirty="0" err="1" smtClean="0">
                <a:solidFill>
                  <a:schemeClr val="bg1"/>
                </a:solidFill>
              </a:rPr>
              <a:t>саморегуляции</a:t>
            </a:r>
            <a:r>
              <a:rPr lang="ru-RU" sz="2000" dirty="0" smtClean="0">
                <a:solidFill>
                  <a:schemeClr val="bg1"/>
                </a:solidFill>
              </a:rPr>
              <a:t>, релаксации;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- Обучение способам выплёскивания гнева и негативных эмоций в         социально-приемлемых формах.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428596" y="4000504"/>
            <a:ext cx="8501154" cy="2571768"/>
          </a:xfrm>
          <a:prstGeom prst="snip2DiagRect">
            <a:avLst>
              <a:gd name="adj1" fmla="val 0"/>
              <a:gd name="adj2" fmla="val 23902"/>
            </a:avLst>
          </a:prstGeom>
          <a:solidFill>
            <a:srgbClr val="7030A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28596" y="1285860"/>
            <a:ext cx="8501122" cy="2571768"/>
          </a:xfrm>
          <a:prstGeom prst="snip2DiagRect">
            <a:avLst>
              <a:gd name="adj1" fmla="val 0"/>
              <a:gd name="adj2" fmla="val 23902"/>
            </a:avLst>
          </a:prstGeom>
          <a:solidFill>
            <a:srgbClr val="7030A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357158" y="142852"/>
            <a:ext cx="8501122" cy="1285860"/>
          </a:xfrm>
          <a:prstGeom prst="snip2DiagRect">
            <a:avLst>
              <a:gd name="adj1" fmla="val 0"/>
              <a:gd name="adj2" fmla="val 23902"/>
            </a:avLst>
          </a:prstGeom>
          <a:solidFill>
            <a:srgbClr val="7030A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42910" y="285728"/>
            <a:ext cx="8215370" cy="132343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</a:rPr>
              <a:t>Реализация перечисленных задач предполагает овладение подростком следующими </a:t>
            </a:r>
            <a:r>
              <a:rPr lang="ru-RU" sz="2000" b="1" i="1" u="sng" dirty="0" smtClean="0">
                <a:solidFill>
                  <a:schemeClr val="bg1"/>
                </a:solidFill>
              </a:rPr>
              <a:t>знаниями:</a:t>
            </a:r>
            <a:endParaRPr lang="ru-RU" sz="2000" dirty="0" smtClean="0">
              <a:solidFill>
                <a:schemeClr val="bg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42910" y="1643050"/>
            <a:ext cx="821537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2000" dirty="0" smtClean="0">
                <a:solidFill>
                  <a:schemeClr val="bg1"/>
                </a:solidFill>
              </a:rPr>
              <a:t>- о методах и приёмах самоанализа, самопознания, самосовершенствования;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- о приёмах </a:t>
            </a:r>
            <a:r>
              <a:rPr lang="ru-RU" sz="2000" dirty="0" err="1" smtClean="0">
                <a:solidFill>
                  <a:schemeClr val="bg1"/>
                </a:solidFill>
              </a:rPr>
              <a:t>саморегуляции</a:t>
            </a:r>
            <a:r>
              <a:rPr lang="ru-RU" sz="2000" dirty="0" smtClean="0">
                <a:solidFill>
                  <a:schemeClr val="bg1"/>
                </a:solidFill>
              </a:rPr>
              <a:t>, релаксации;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- об индивидуально-личностных особенностях;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- о способах поведения в конфликтных и стрессовых ситуациях;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- о навыках эффективного взаимодействия с окружающими.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714348" y="4000504"/>
            <a:ext cx="842965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  </a:t>
            </a:r>
            <a:r>
              <a:rPr lang="ru-RU" b="1" i="1" dirty="0" smtClean="0">
                <a:solidFill>
                  <a:schemeClr val="bg1"/>
                </a:solidFill>
              </a:rPr>
              <a:t>умениями:</a:t>
            </a:r>
            <a:r>
              <a:rPr lang="ru-RU" dirty="0" smtClean="0">
                <a:solidFill>
                  <a:schemeClr val="bg1"/>
                </a:solidFill>
              </a:rPr>
              <a:t> </a:t>
            </a:r>
          </a:p>
          <a:p>
            <a:pPr lvl="0"/>
            <a:r>
              <a:rPr lang="ru-RU" sz="1600" dirty="0" smtClean="0">
                <a:solidFill>
                  <a:schemeClr val="bg1"/>
                </a:solidFill>
              </a:rPr>
              <a:t>-  применять на практике навыки </a:t>
            </a:r>
            <a:r>
              <a:rPr lang="ru-RU" sz="1600" dirty="0" err="1" smtClean="0">
                <a:solidFill>
                  <a:schemeClr val="bg1"/>
                </a:solidFill>
              </a:rPr>
              <a:t>саморегуляции</a:t>
            </a:r>
            <a:r>
              <a:rPr lang="ru-RU" sz="1600" dirty="0" smtClean="0">
                <a:solidFill>
                  <a:schemeClr val="bg1"/>
                </a:solidFill>
              </a:rPr>
              <a:t>, самоконтроля, релаксации; овладеть - ---способами выплёскивания гнева и негативных эмоций в социально приемлемых формах;</a:t>
            </a:r>
          </a:p>
          <a:p>
            <a:pPr lvl="0"/>
            <a:r>
              <a:rPr lang="ru-RU" sz="1600" dirty="0" smtClean="0">
                <a:solidFill>
                  <a:schemeClr val="bg1"/>
                </a:solidFill>
              </a:rPr>
              <a:t>- осознавать, принимать и понимать чувства, эмоции, настроения свои и окружающих людей, - проявлять сочувствие, сострадание, </a:t>
            </a:r>
            <a:r>
              <a:rPr lang="ru-RU" sz="1600" dirty="0" err="1" smtClean="0">
                <a:solidFill>
                  <a:schemeClr val="bg1"/>
                </a:solidFill>
              </a:rPr>
              <a:t>эмпатию</a:t>
            </a:r>
            <a:r>
              <a:rPr lang="ru-RU" sz="1600" dirty="0" smtClean="0">
                <a:solidFill>
                  <a:schemeClr val="bg1"/>
                </a:solidFill>
              </a:rPr>
              <a:t>;</a:t>
            </a:r>
          </a:p>
          <a:p>
            <a:pPr lvl="0"/>
            <a:r>
              <a:rPr lang="ru-RU" sz="1600" dirty="0" smtClean="0">
                <a:solidFill>
                  <a:schemeClr val="bg1"/>
                </a:solidFill>
              </a:rPr>
              <a:t>- овладеть навыками уверенного поведения, бесконфликтного общения;</a:t>
            </a:r>
          </a:p>
          <a:p>
            <a:pPr lvl="0"/>
            <a:r>
              <a:rPr lang="ru-RU" sz="1600" dirty="0" smtClean="0">
                <a:solidFill>
                  <a:schemeClr val="bg1"/>
                </a:solidFill>
              </a:rPr>
              <a:t>- уметь самостоятельно принимать решения в ситуациях нравственного выбора;</a:t>
            </a:r>
          </a:p>
          <a:p>
            <a:pPr lvl="0"/>
            <a:r>
              <a:rPr lang="ru-RU" sz="1600" dirty="0" smtClean="0">
                <a:solidFill>
                  <a:schemeClr val="bg1"/>
                </a:solidFill>
              </a:rPr>
              <a:t>- правильно реагировать в трудных жизненных ситуациях;</a:t>
            </a:r>
          </a:p>
          <a:p>
            <a:pPr lvl="0"/>
            <a:r>
              <a:rPr lang="ru-RU" sz="1600" dirty="0" smtClean="0">
                <a:solidFill>
                  <a:schemeClr val="bg1"/>
                </a:solidFill>
              </a:rPr>
              <a:t>- применять навыки социально-психологической адаптации в современном социуме.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619672" y="1388175"/>
            <a:ext cx="5832648" cy="393954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Формы организации работы с подростком: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Индивидуальная коррекционная работа с подростком</a:t>
            </a: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личные беседы, игры и упражнения, обучающая психодиагностика. Потребность в одиночестве присуща всем подросткам и необходима для развития личности, самосознания в этом возрасте.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Групповая коррекционная работа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работа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группах или в классе с участием классного руководителя.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Консультативная работа с родителями и педагогами школы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с целью оптимизации взаимодействий в системе «учитель-ученик», «родитель-ребенок».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Организация досуга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(временной трудовой занятости).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Основные направления работы.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Диагностические мероприятия с подростком;</a:t>
            </a:r>
          </a:p>
          <a:p>
            <a:pPr lvl="0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Коррекционно-развивающие занятия с подростком;</a:t>
            </a:r>
          </a:p>
          <a:p>
            <a:pPr lvl="0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Консультирование;</a:t>
            </a:r>
          </a:p>
          <a:p>
            <a:pPr lvl="0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Профилактическая работа;</a:t>
            </a:r>
          </a:p>
          <a:p>
            <a:pPr lvl="0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Организация досуга;</a:t>
            </a:r>
          </a:p>
          <a:p>
            <a:pPr lvl="0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Взаимосвязанная деятельность с администрацией, учителями и родителями.</a:t>
            </a:r>
          </a:p>
          <a:p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Программа диагностики личности подростка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Название, автор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Рисунок человека (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К.Маховер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) - особенности личности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Тест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Филлипса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- диагностика свойств личности</a:t>
            </a:r>
          </a:p>
          <a:p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Опросник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Леонгарда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- акцентуации характера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Тест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Айзенка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«Самооценка психических состояний» - тревожность, фрустрация, агрессивность, ригидность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>
          <a:xfrm>
            <a:off x="357158" y="2571744"/>
            <a:ext cx="8229600" cy="1139825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Шкала тревожности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Кондаша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- уровень межличностной,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самооценочной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, школьной тревожности.</a:t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Опросник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С.Шварца - ценностные ориентации.</a:t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Шкала самооценки уровня тревожности Ч.Д.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Спилбергера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, Ю,Л, Ханина - диагностика  свойств  личности  и  психических  состояний.</a:t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Методика «Пословицы» С.М.Петровой -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сформированность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нравственных представлений, особенности ценностных отношений к жизни, к людям, к самим себе</a:t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altLang="ru-RU" sz="28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258204" cy="4429156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u="sng" dirty="0" smtClean="0">
                <a:solidFill>
                  <a:schemeClr val="bg1">
                    <a:lumMod val="95000"/>
                  </a:schemeClr>
                </a:solidFill>
              </a:rPr>
              <a:t>2. Коррекционно-развивающая работа с подростком:</a:t>
            </a:r>
            <a:br>
              <a:rPr lang="ru-RU" sz="3100" b="1" u="sng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100" b="1" u="sng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3100" b="1" u="sng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b="1" dirty="0" smtClean="0">
                <a:solidFill>
                  <a:schemeClr val="bg1">
                    <a:lumMod val="95000"/>
                  </a:schemeClr>
                </a:solidFill>
              </a:rPr>
              <a:t>Цель: </a:t>
            </a: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формирование навыков социально-психологической адаптации у подростка.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Индивидуальные и групповые занятия.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1. Коррекция и развитие самопознания, </a:t>
            </a:r>
            <a:r>
              <a:rPr lang="ru-RU" sz="2700" dirty="0" err="1" smtClean="0">
                <a:solidFill>
                  <a:schemeClr val="bg1">
                    <a:lumMod val="95000"/>
                  </a:schemeClr>
                </a:solidFill>
              </a:rPr>
              <a:t>саморегуляции</a:t>
            </a: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. Изучение взаимосвязей телесного и психологического.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Психологический тренинг. </a:t>
            </a:r>
            <a:r>
              <a:rPr lang="ru-RU" sz="2700" dirty="0" err="1" smtClean="0">
                <a:solidFill>
                  <a:schemeClr val="bg1">
                    <a:lumMod val="95000"/>
                  </a:schemeClr>
                </a:solidFill>
              </a:rPr>
              <a:t>Арт-терапия</a:t>
            </a: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 «Тело. Душа. Разум. Эмоции». Какой твой порядок?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100" b="1" u="sng" dirty="0" smtClean="0"/>
              <a:t/>
            </a:r>
            <a:br>
              <a:rPr lang="ru-RU" sz="3100" b="1" u="sng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714488"/>
            <a:ext cx="8229600" cy="4429156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2. Коррекция стрессового состояния и агрессивного поведения.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Тренинги: «Как научиться не унывать». «Все познается в сравнении», «Пойми меня».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3</a:t>
            </a:r>
            <a:r>
              <a:rPr lang="ru-RU" sz="2700" b="1" dirty="0" smtClean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Развитие когнитивных способностей; внимания, памяти, мыслительных операций.</a:t>
            </a:r>
            <a:b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«Планета Земля. Мир без людей». Научно-документальный фильм. Анализ данных и обсуждение.</a:t>
            </a:r>
            <a:b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4. Формирование положительной нравственной направленности.</a:t>
            </a:r>
            <a:b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Психологические занятия: «Позитивный взгляд на будущее»,  «Вопросы взросления», «Школа доброты».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298</Words>
  <Application>Microsoft Office PowerPoint</Application>
  <PresentationFormat>Экран (4:3)</PresentationFormat>
  <Paragraphs>61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Особенности индивидуальной профилактической работы                              с учащимися                                                  в учреждении образования</vt:lpstr>
      <vt:lpstr>Слайд 2</vt:lpstr>
      <vt:lpstr>Слайд 3</vt:lpstr>
      <vt:lpstr>Слайд 4</vt:lpstr>
      <vt:lpstr> Основные направления работы. </vt:lpstr>
      <vt:lpstr>Программа диагностики личности подростка </vt:lpstr>
      <vt:lpstr>Шкала тревожности Кондаша - уровень межличностной, самооценочной, школьной тревожности.  Опросник С.Шварца - ценностные ориентации.  Шкала самооценки уровня тревожности Ч.Д. Спилбергера, Ю,Л, Ханина - диагностика  свойств  личности  и  психических  состояний.  Методика «Пословицы» С.М.Петровой - сформированность нравственных представлений, особенности ценностных отношений к жизни, к людям, к самим себе </vt:lpstr>
      <vt:lpstr>2. Коррекционно-развивающая работа с подростком:  Цель: формирование навыков социально-психологической адаптации у подростка. Индивидуальные и групповые занятия.   1. Коррекция и развитие самопознания, саморегуляции. Изучение взаимосвязей телесного и психологического. Психологический тренинг. Арт-терапия «Тело. Душа. Разум. Эмоции». Какой твой порядок?   </vt:lpstr>
      <vt:lpstr>2. Коррекция стрессового состояния и агрессивного поведения. Тренинги: «Как научиться не унывать». «Все познается в сравнении», «Пойми меня».  3. Развитие когнитивных способностей; внимания, памяти, мыслительных операций. «Планета Земля. Мир без людей». Научно-документальный фильм. Анализ данных и обсуждение.  4. Формирование положительной нравственной направленности. Психологические занятия: «Позитивный взгляд на будущее»,  «Вопросы взросления», «Школа доброты».    </vt:lpstr>
      <vt:lpstr>5. Развитие коммуникативных и социальных навыков, навыков уверенного поведения. Тренинги «Мы уже не дети, но еще не взрослые». «Взросление – ответственность», «Влюбленность в подростковом возрасте». «Что плохо, а что хорошо».  6. Формирование навыков самопознания, самораскрытия, устойчивой «Я - концепции», уверенности в себе. Психологические занятия и тренинги: «Я – полноценная личность», «Одиночество: за и против», «Мечта и страх», «Когда я один». </vt:lpstr>
      <vt:lpstr>7. Развитие коммуникативных и социальных навыков. Тренинг «Мы вместе», «Есть хорошие друзья!».  8. Обучение способам саморегуляции и релаксации, снятия негативных эмоций. Тренинги с элементами арт-терапии и сказкотерапии.«Изобрази свое «Я»; «Инь - Янь: добро и зло во мне»; «Умей управлять собой». </vt:lpstr>
      <vt:lpstr>3.Формирование положительной нравственной направленности: Тематический план занятий-бесед с подростком  1. Воспитание человечности. Настоящая мудрость. 2. Кто достоин уважения. Как стать лучше. 3. Разговор о совести. Помогаем другим. 4. Красота души. Учимся видеть хорошее. 5. Золотое правило жизни. Умение прощать. 6. Тропа милосердия. Сила любви. 7. Как стать счастливым. Жизнь в единстве. 8. Быть ответственным. Разговор о совести.   </vt:lpstr>
      <vt:lpstr>4. Содержание индивидуальной работы с подростком: Игры и упражнения «Мой портрет в лучах солнца»; «Я-реальное и я-идеальное». Самоанализ. «Автобиография». Самоанализ «Мой темперамент». Диагностика. «Мой характер». Тест Айзенка. «Тип личности». Тест «Шесть рек» «Мои чувства, мысли и желания»»; «Хочу стать личностью. Мои цели, ценности и установки. Планирование жизни» «Хочу, могу, надо». Самовоспитание «Как стать лучше. Приёмы самовоспитания» «Мои способности, интересы, достижения и успехи» и др.  </vt:lpstr>
      <vt:lpstr> 5. Групповые занятия по темам: Темы занятий: Что такое школьная служба медиации. Преступления против половой неприкосновенности личности. Мой дом – моя крепость. Законы, защищающие права собственника. Правовая культура Безответственность – путь к правонарушению Всегда есть выбор! Воля воспитывается в деятельности. Человек в мире профессий.   </vt:lpstr>
      <vt:lpstr>7.Консультирование законных представителей:  1. Разъяснение законным представителям о необходимости осуществления усиленного контроля за поведением сына в свободное от учебы время, привлечение ближайших родственников  к процессу воспитания подростка.  2. «Как говорить с подростком на его языке».  3. «Признаки нахождения человека в состоянии наркотического опьянения».  4. «Семейные ценности, которые объединяют».  5. «Домашние обязанности подростка и ответственность за близких людей». </vt:lpstr>
      <vt:lpstr>Слайд 16</vt:lpstr>
      <vt:lpstr>Путешествуя по родной Беларуси…</vt:lpstr>
      <vt:lpstr>За рубежами республики…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acer-user</dc:creator>
  <cp:lastModifiedBy>Пользователь Windows</cp:lastModifiedBy>
  <cp:revision>84</cp:revision>
  <dcterms:created xsi:type="dcterms:W3CDTF">2017-09-17T17:08:35Z</dcterms:created>
  <dcterms:modified xsi:type="dcterms:W3CDTF">2021-09-28T13:33:23Z</dcterms:modified>
</cp:coreProperties>
</file>