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7" r:id="rId4"/>
    <p:sldId id="283" r:id="rId5"/>
    <p:sldId id="267" r:id="rId6"/>
    <p:sldId id="284" r:id="rId7"/>
    <p:sldId id="285" r:id="rId8"/>
    <p:sldId id="286" r:id="rId9"/>
    <p:sldId id="287" r:id="rId10"/>
    <p:sldId id="288" r:id="rId11"/>
    <p:sldId id="280" r:id="rId12"/>
    <p:sldId id="263" r:id="rId13"/>
    <p:sldId id="299" r:id="rId14"/>
    <p:sldId id="300" r:id="rId15"/>
    <p:sldId id="278" r:id="rId16"/>
    <p:sldId id="289" r:id="rId17"/>
    <p:sldId id="277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2" r:id="rId27"/>
    <p:sldId id="298" r:id="rId28"/>
    <p:sldId id="268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9C9"/>
    <a:srgbClr val="A7B89A"/>
    <a:srgbClr val="748C62"/>
    <a:srgbClr val="536446"/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94660"/>
  </p:normalViewPr>
  <p:slideViewPr>
    <p:cSldViewPr>
      <p:cViewPr varScale="1">
        <p:scale>
          <a:sx n="87" d="100"/>
          <a:sy n="87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8DA5F-2798-42AB-A813-D4C5D3F26D89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198CE2-D49A-4B08-AA93-258410988351}">
      <dgm:prSet phldrT="[Текст]" custT="1"/>
      <dgm:spPr>
        <a:solidFill>
          <a:srgbClr val="748C62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Регистрация документа, являющийся основанием для проведения ИПР                                   (в день поступления документа).</a:t>
          </a:r>
        </a:p>
      </dgm:t>
    </dgm:pt>
    <dgm:pt modelId="{CB4CCCC0-7C87-4C14-8F9F-39A2F97E12F9}" type="parTrans" cxnId="{E2CC0ACF-792C-40FE-8262-F0C3E23ABE6C}">
      <dgm:prSet/>
      <dgm:spPr/>
      <dgm:t>
        <a:bodyPr/>
        <a:lstStyle/>
        <a:p>
          <a:endParaRPr lang="ru-RU"/>
        </a:p>
      </dgm:t>
    </dgm:pt>
    <dgm:pt modelId="{BD256440-A27B-4842-ADA4-3E125AD07FFC}" type="sibTrans" cxnId="{E2CC0ACF-792C-40FE-8262-F0C3E23ABE6C}">
      <dgm:prSet/>
      <dgm:spPr/>
      <dgm:t>
        <a:bodyPr/>
        <a:lstStyle/>
        <a:p>
          <a:endParaRPr lang="ru-RU"/>
        </a:p>
      </dgm:t>
    </dgm:pt>
    <dgm:pt modelId="{0D3B7C80-60A0-49F3-A49A-3D367894A59C}">
      <dgm:prSet custT="1"/>
      <dgm:spPr>
        <a:solidFill>
          <a:srgbClr val="A7B89A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Составления приказа (в день поступления документа-основания либо на следующий день).</a:t>
          </a:r>
        </a:p>
      </dgm:t>
    </dgm:pt>
    <dgm:pt modelId="{BE62A249-915D-4CB3-97E0-EC79B132677D}" type="parTrans" cxnId="{550F0892-72BD-40FC-A850-5008680C4BE4}">
      <dgm:prSet/>
      <dgm:spPr/>
      <dgm:t>
        <a:bodyPr/>
        <a:lstStyle/>
        <a:p>
          <a:endParaRPr lang="ru-RU"/>
        </a:p>
      </dgm:t>
    </dgm:pt>
    <dgm:pt modelId="{8BD880EB-29F4-418B-97E7-D0478F3D452E}" type="sibTrans" cxnId="{550F0892-72BD-40FC-A850-5008680C4BE4}">
      <dgm:prSet/>
      <dgm:spPr/>
      <dgm:t>
        <a:bodyPr/>
        <a:lstStyle/>
        <a:p>
          <a:endParaRPr lang="ru-RU"/>
        </a:p>
      </dgm:t>
    </dgm:pt>
    <dgm:pt modelId="{730A017A-94DA-483A-B548-0CEEBAC8B5F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42"/>
            </a:spcAft>
          </a:pPr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Сбор информации о несовершеннолетнем в соответствии с показателями</a:t>
          </a:r>
        </a:p>
        <a:p>
          <a:pPr>
            <a:spcAft>
              <a:spcPct val="35000"/>
            </a:spcAft>
          </a:pP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(в течение 10 календарных дней).</a:t>
          </a:r>
        </a:p>
      </dgm:t>
    </dgm:pt>
    <dgm:pt modelId="{1597341B-2B62-4F9E-AB22-0917877F9F93}" type="parTrans" cxnId="{45759FC2-0CE7-4334-809D-18F42745DD70}">
      <dgm:prSet/>
      <dgm:spPr/>
      <dgm:t>
        <a:bodyPr/>
        <a:lstStyle/>
        <a:p>
          <a:endParaRPr lang="ru-RU"/>
        </a:p>
      </dgm:t>
    </dgm:pt>
    <dgm:pt modelId="{3B863377-A713-4535-A72C-D3A25398AD5A}" type="sibTrans" cxnId="{45759FC2-0CE7-4334-809D-18F42745DD70}">
      <dgm:prSet/>
      <dgm:spPr/>
      <dgm:t>
        <a:bodyPr/>
        <a:lstStyle/>
        <a:p>
          <a:endParaRPr lang="ru-RU"/>
        </a:p>
      </dgm:t>
    </dgm:pt>
    <dgm:pt modelId="{F55609F4-4022-4875-8BC0-3BB14FBE4FBB}">
      <dgm:prSet custT="1"/>
      <dgm:spPr>
        <a:solidFill>
          <a:srgbClr val="748C62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Проведение психологической и социально-педагогической диагностики                    (в течение 10 календарных дней).</a:t>
          </a:r>
        </a:p>
      </dgm:t>
    </dgm:pt>
    <dgm:pt modelId="{FEB39CD8-1244-4DD0-B011-160DB25FFB16}" type="parTrans" cxnId="{91789EC4-99B7-4348-A67C-223A5735ACB6}">
      <dgm:prSet/>
      <dgm:spPr/>
      <dgm:t>
        <a:bodyPr/>
        <a:lstStyle/>
        <a:p>
          <a:endParaRPr lang="ru-RU"/>
        </a:p>
      </dgm:t>
    </dgm:pt>
    <dgm:pt modelId="{13E7AD21-313C-4776-8CC8-35DD269D8705}" type="sibTrans" cxnId="{91789EC4-99B7-4348-A67C-223A5735ACB6}">
      <dgm:prSet/>
      <dgm:spPr/>
      <dgm:t>
        <a:bodyPr/>
        <a:lstStyle/>
        <a:p>
          <a:endParaRPr lang="ru-RU"/>
        </a:p>
      </dgm:t>
    </dgm:pt>
    <dgm:pt modelId="{E167EF6A-B073-4E23-A518-036A7ABF303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Составление проекта программы ИПР  (в течение 14 календарных дней).</a:t>
          </a:r>
        </a:p>
      </dgm:t>
    </dgm:pt>
    <dgm:pt modelId="{EF616BEE-C7EF-4E13-9676-C6B9C3769B2F}" type="parTrans" cxnId="{0330F726-D789-464F-A9C4-281DAA8EF216}">
      <dgm:prSet/>
      <dgm:spPr/>
      <dgm:t>
        <a:bodyPr/>
        <a:lstStyle/>
        <a:p>
          <a:endParaRPr lang="ru-RU"/>
        </a:p>
      </dgm:t>
    </dgm:pt>
    <dgm:pt modelId="{AEBEA7DC-2FA9-42F1-9126-87B1DFB65E9D}" type="sibTrans" cxnId="{0330F726-D789-464F-A9C4-281DAA8EF216}">
      <dgm:prSet/>
      <dgm:spPr/>
      <dgm:t>
        <a:bodyPr/>
        <a:lstStyle/>
        <a:p>
          <a:endParaRPr lang="ru-RU"/>
        </a:p>
      </dgm:t>
    </dgm:pt>
    <dgm:pt modelId="{5A907AC5-FB3F-4284-B3F9-1A52F9484458}">
      <dgm:prSet custT="1"/>
      <dgm:spPr>
        <a:solidFill>
          <a:srgbClr val="D0D9C9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6. </a:t>
          </a:r>
          <a:r>
            <a:rPr lang="ru-RU" sz="1600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Рассмотрение проекта программы ИПР на з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аседании совета профилактики (не позднее 14 календарных дней с момента поступления документа).</a:t>
          </a:r>
        </a:p>
      </dgm:t>
    </dgm:pt>
    <dgm:pt modelId="{01063814-2238-4695-992A-9D9314DA0653}" type="parTrans" cxnId="{EA159A4F-4C87-476E-A6B2-C3F52769798A}">
      <dgm:prSet/>
      <dgm:spPr/>
      <dgm:t>
        <a:bodyPr/>
        <a:lstStyle/>
        <a:p>
          <a:endParaRPr lang="ru-RU"/>
        </a:p>
      </dgm:t>
    </dgm:pt>
    <dgm:pt modelId="{71E1A39C-1A77-48F2-85D7-7DE24B199849}" type="sibTrans" cxnId="{EA159A4F-4C87-476E-A6B2-C3F52769798A}">
      <dgm:prSet/>
      <dgm:spPr/>
      <dgm:t>
        <a:bodyPr/>
        <a:lstStyle/>
        <a:p>
          <a:endParaRPr lang="ru-RU"/>
        </a:p>
      </dgm:t>
    </dgm:pt>
    <dgm:pt modelId="{2FAA4722-1524-42D9-ADD9-49216BA4FCF4}">
      <dgm:prSet custT="1"/>
      <dgm:spPr>
        <a:solidFill>
          <a:srgbClr val="A7B89A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</a:t>
          </a:r>
          <a:r>
            <a: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Ознакомление законных представителей и несовершеннолетнего с программой ИПР         (в течение 2 календарных дней после составления программы).</a:t>
          </a:r>
        </a:p>
      </dgm:t>
    </dgm:pt>
    <dgm:pt modelId="{6DC02DBD-554C-40E2-8024-7AA95D12FBB1}" type="parTrans" cxnId="{77FA7368-89BA-45EF-B9C4-DD438175B78B}">
      <dgm:prSet/>
      <dgm:spPr/>
      <dgm:t>
        <a:bodyPr/>
        <a:lstStyle/>
        <a:p>
          <a:endParaRPr lang="ru-RU"/>
        </a:p>
      </dgm:t>
    </dgm:pt>
    <dgm:pt modelId="{6CD1F4AB-66D2-4FCD-9BC5-EA0350EE9D5C}" type="sibTrans" cxnId="{77FA7368-89BA-45EF-B9C4-DD438175B78B}">
      <dgm:prSet/>
      <dgm:spPr/>
      <dgm:t>
        <a:bodyPr/>
        <a:lstStyle/>
        <a:p>
          <a:endParaRPr lang="ru-RU"/>
        </a:p>
      </dgm:t>
    </dgm:pt>
    <dgm:pt modelId="{81D96091-0F53-4DF1-B832-287551680B59}" type="pres">
      <dgm:prSet presAssocID="{7A08DA5F-2798-42AB-A813-D4C5D3F26D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05ECCE-8708-4481-8BCC-AC63862B15EC}" type="pres">
      <dgm:prSet presAssocID="{7A08DA5F-2798-42AB-A813-D4C5D3F26D89}" presName="Name1" presStyleCnt="0"/>
      <dgm:spPr/>
    </dgm:pt>
    <dgm:pt modelId="{9C22C1AA-4137-4CED-8874-606AAE68CB4C}" type="pres">
      <dgm:prSet presAssocID="{7A08DA5F-2798-42AB-A813-D4C5D3F26D89}" presName="cycle" presStyleCnt="0"/>
      <dgm:spPr/>
    </dgm:pt>
    <dgm:pt modelId="{A20B4876-0CB3-489D-9045-D678220DEEAB}" type="pres">
      <dgm:prSet presAssocID="{7A08DA5F-2798-42AB-A813-D4C5D3F26D89}" presName="srcNode" presStyleLbl="node1" presStyleIdx="0" presStyleCnt="7"/>
      <dgm:spPr/>
    </dgm:pt>
    <dgm:pt modelId="{5A97AE77-489F-449F-BC4B-0D1344952CAE}" type="pres">
      <dgm:prSet presAssocID="{7A08DA5F-2798-42AB-A813-D4C5D3F26D89}" presName="conn" presStyleLbl="parChTrans1D2" presStyleIdx="0" presStyleCnt="1"/>
      <dgm:spPr/>
      <dgm:t>
        <a:bodyPr/>
        <a:lstStyle/>
        <a:p>
          <a:endParaRPr lang="ru-RU"/>
        </a:p>
      </dgm:t>
    </dgm:pt>
    <dgm:pt modelId="{D9848B4F-65BC-4518-926F-C561799E4E3B}" type="pres">
      <dgm:prSet presAssocID="{7A08DA5F-2798-42AB-A813-D4C5D3F26D89}" presName="extraNode" presStyleLbl="node1" presStyleIdx="0" presStyleCnt="7"/>
      <dgm:spPr/>
    </dgm:pt>
    <dgm:pt modelId="{32B2554C-D65E-4E4B-AAE2-A25915E8514E}" type="pres">
      <dgm:prSet presAssocID="{7A08DA5F-2798-42AB-A813-D4C5D3F26D89}" presName="dstNode" presStyleLbl="node1" presStyleIdx="0" presStyleCnt="7"/>
      <dgm:spPr/>
    </dgm:pt>
    <dgm:pt modelId="{59EF984D-083C-41D1-9193-597A8B38C254}" type="pres">
      <dgm:prSet presAssocID="{5A198CE2-D49A-4B08-AA93-258410988351}" presName="text_1" presStyleLbl="node1" presStyleIdx="0" presStyleCnt="7" custScaleY="11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0C77E-90E1-49C6-AE77-A70E38FFE5A9}" type="pres">
      <dgm:prSet presAssocID="{5A198CE2-D49A-4B08-AA93-258410988351}" presName="accent_1" presStyleCnt="0"/>
      <dgm:spPr/>
    </dgm:pt>
    <dgm:pt modelId="{0891B813-F811-40CB-BA6A-F0EDA7CA6A08}" type="pres">
      <dgm:prSet presAssocID="{5A198CE2-D49A-4B08-AA93-258410988351}" presName="accentRepeatNode" presStyleLbl="solidFgAcc1" presStyleIdx="0" presStyleCnt="7"/>
      <dgm:spPr>
        <a:noFill/>
      </dgm:spPr>
    </dgm:pt>
    <dgm:pt modelId="{006D6491-2D24-4465-8882-F7A5F6543AD3}" type="pres">
      <dgm:prSet presAssocID="{0D3B7C80-60A0-49F3-A49A-3D367894A59C}" presName="text_2" presStyleLbl="node1" presStyleIdx="1" presStyleCnt="7" custScaleY="126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B3A4-BDAB-4E9B-BBE1-54C9DCB9263F}" type="pres">
      <dgm:prSet presAssocID="{0D3B7C80-60A0-49F3-A49A-3D367894A59C}" presName="accent_2" presStyleCnt="0"/>
      <dgm:spPr/>
    </dgm:pt>
    <dgm:pt modelId="{46C08921-173A-4F60-B8BB-84B20DB529FB}" type="pres">
      <dgm:prSet presAssocID="{0D3B7C80-60A0-49F3-A49A-3D367894A59C}" presName="accentRepeatNode" presStyleLbl="solidFgAcc1" presStyleIdx="1" presStyleCnt="7"/>
      <dgm:spPr>
        <a:noFill/>
      </dgm:spPr>
    </dgm:pt>
    <dgm:pt modelId="{E5F5F511-8B02-45A1-B7E6-BF44AC549E95}" type="pres">
      <dgm:prSet presAssocID="{730A017A-94DA-483A-B548-0CEEBAC8B5F8}" presName="text_3" presStyleLbl="node1" presStyleIdx="2" presStyleCnt="7" custScaleY="138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BCFA7-1684-4606-8418-87BA06E0CAF9}" type="pres">
      <dgm:prSet presAssocID="{730A017A-94DA-483A-B548-0CEEBAC8B5F8}" presName="accent_3" presStyleCnt="0"/>
      <dgm:spPr/>
    </dgm:pt>
    <dgm:pt modelId="{8A0BF7D2-F679-4867-8587-D35AF0B0AFAC}" type="pres">
      <dgm:prSet presAssocID="{730A017A-94DA-483A-B548-0CEEBAC8B5F8}" presName="accentRepeatNode" presStyleLbl="solidFgAcc1" presStyleIdx="2" presStyleCnt="7"/>
      <dgm:spPr>
        <a:noFill/>
      </dgm:spPr>
    </dgm:pt>
    <dgm:pt modelId="{AF899386-473B-40DB-A7DE-90020F8F58B2}" type="pres">
      <dgm:prSet presAssocID="{F55609F4-4022-4875-8BC0-3BB14FBE4FB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1350-F9C0-4B47-A9A6-13448298D75B}" type="pres">
      <dgm:prSet presAssocID="{F55609F4-4022-4875-8BC0-3BB14FBE4FBB}" presName="accent_4" presStyleCnt="0"/>
      <dgm:spPr/>
    </dgm:pt>
    <dgm:pt modelId="{C904BBD7-F9EC-4E7A-8FA8-4CE54F5261BA}" type="pres">
      <dgm:prSet presAssocID="{F55609F4-4022-4875-8BC0-3BB14FBE4FBB}" presName="accentRepeatNode" presStyleLbl="solidFgAcc1" presStyleIdx="3" presStyleCnt="7"/>
      <dgm:spPr>
        <a:noFill/>
      </dgm:spPr>
    </dgm:pt>
    <dgm:pt modelId="{AEE21F0B-5D62-4155-B95D-D1CD02E223AE}" type="pres">
      <dgm:prSet presAssocID="{E167EF6A-B073-4E23-A518-036A7ABF303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81A2D-19DD-4694-92DD-D05BF76CB72F}" type="pres">
      <dgm:prSet presAssocID="{E167EF6A-B073-4E23-A518-036A7ABF303C}" presName="accent_5" presStyleCnt="0"/>
      <dgm:spPr/>
    </dgm:pt>
    <dgm:pt modelId="{35CDC9CA-5577-4555-B159-4F88788A0BAA}" type="pres">
      <dgm:prSet presAssocID="{E167EF6A-B073-4E23-A518-036A7ABF303C}" presName="accentRepeatNode" presStyleLbl="solidFgAcc1" presStyleIdx="4" presStyleCnt="7"/>
      <dgm:spPr>
        <a:noFill/>
      </dgm:spPr>
    </dgm:pt>
    <dgm:pt modelId="{8D4573DD-397C-4846-AFF4-82F949B5927E}" type="pres">
      <dgm:prSet presAssocID="{5A907AC5-FB3F-4284-B3F9-1A52F9484458}" presName="text_6" presStyleLbl="node1" presStyleIdx="5" presStyleCnt="7" custScaleY="13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A3F6E-1D5E-4F75-8885-AF210BE6E82A}" type="pres">
      <dgm:prSet presAssocID="{5A907AC5-FB3F-4284-B3F9-1A52F9484458}" presName="accent_6" presStyleCnt="0"/>
      <dgm:spPr/>
    </dgm:pt>
    <dgm:pt modelId="{DE7782CB-D506-40BD-8EA3-7B06F8487028}" type="pres">
      <dgm:prSet presAssocID="{5A907AC5-FB3F-4284-B3F9-1A52F9484458}" presName="accentRepeatNode" presStyleLbl="solidFgAcc1" presStyleIdx="5" presStyleCnt="7"/>
      <dgm:spPr>
        <a:noFill/>
      </dgm:spPr>
    </dgm:pt>
    <dgm:pt modelId="{B5FDCFE8-30D1-45A9-8352-E497E2374731}" type="pres">
      <dgm:prSet presAssocID="{2FAA4722-1524-42D9-ADD9-49216BA4FCF4}" presName="text_7" presStyleLbl="node1" presStyleIdx="6" presStyleCnt="7" custScaleY="14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7E74D-55F2-4BC9-B59C-ADB463FBAD7F}" type="pres">
      <dgm:prSet presAssocID="{2FAA4722-1524-42D9-ADD9-49216BA4FCF4}" presName="accent_7" presStyleCnt="0"/>
      <dgm:spPr/>
    </dgm:pt>
    <dgm:pt modelId="{5FB96AEB-07E8-4B72-8EFD-10A27FA93F2B}" type="pres">
      <dgm:prSet presAssocID="{2FAA4722-1524-42D9-ADD9-49216BA4FCF4}" presName="accentRepeatNode" presStyleLbl="solidFgAcc1" presStyleIdx="6" presStyleCnt="7"/>
      <dgm:spPr>
        <a:noFill/>
      </dgm:spPr>
    </dgm:pt>
  </dgm:ptLst>
  <dgm:cxnLst>
    <dgm:cxn modelId="{EA159A4F-4C87-476E-A6B2-C3F52769798A}" srcId="{7A08DA5F-2798-42AB-A813-D4C5D3F26D89}" destId="{5A907AC5-FB3F-4284-B3F9-1A52F9484458}" srcOrd="5" destOrd="0" parTransId="{01063814-2238-4695-992A-9D9314DA0653}" sibTransId="{71E1A39C-1A77-48F2-85D7-7DE24B199849}"/>
    <dgm:cxn modelId="{45759FC2-0CE7-4334-809D-18F42745DD70}" srcId="{7A08DA5F-2798-42AB-A813-D4C5D3F26D89}" destId="{730A017A-94DA-483A-B548-0CEEBAC8B5F8}" srcOrd="2" destOrd="0" parTransId="{1597341B-2B62-4F9E-AB22-0917877F9F93}" sibTransId="{3B863377-A713-4535-A72C-D3A25398AD5A}"/>
    <dgm:cxn modelId="{77FA7368-89BA-45EF-B9C4-DD438175B78B}" srcId="{7A08DA5F-2798-42AB-A813-D4C5D3F26D89}" destId="{2FAA4722-1524-42D9-ADD9-49216BA4FCF4}" srcOrd="6" destOrd="0" parTransId="{6DC02DBD-554C-40E2-8024-7AA95D12FBB1}" sibTransId="{6CD1F4AB-66D2-4FCD-9BC5-EA0350EE9D5C}"/>
    <dgm:cxn modelId="{FB93285B-DF7B-4FA8-82AA-846D941CC41B}" type="presOf" srcId="{BD256440-A27B-4842-ADA4-3E125AD07FFC}" destId="{5A97AE77-489F-449F-BC4B-0D1344952CAE}" srcOrd="0" destOrd="0" presId="urn:microsoft.com/office/officeart/2008/layout/VerticalCurvedList"/>
    <dgm:cxn modelId="{E2CC0ACF-792C-40FE-8262-F0C3E23ABE6C}" srcId="{7A08DA5F-2798-42AB-A813-D4C5D3F26D89}" destId="{5A198CE2-D49A-4B08-AA93-258410988351}" srcOrd="0" destOrd="0" parTransId="{CB4CCCC0-7C87-4C14-8F9F-39A2F97E12F9}" sibTransId="{BD256440-A27B-4842-ADA4-3E125AD07FFC}"/>
    <dgm:cxn modelId="{93C06264-391F-49A5-BAC8-1DCBA9631002}" type="presOf" srcId="{F55609F4-4022-4875-8BC0-3BB14FBE4FBB}" destId="{AF899386-473B-40DB-A7DE-90020F8F58B2}" srcOrd="0" destOrd="0" presId="urn:microsoft.com/office/officeart/2008/layout/VerticalCurvedList"/>
    <dgm:cxn modelId="{0330F726-D789-464F-A9C4-281DAA8EF216}" srcId="{7A08DA5F-2798-42AB-A813-D4C5D3F26D89}" destId="{E167EF6A-B073-4E23-A518-036A7ABF303C}" srcOrd="4" destOrd="0" parTransId="{EF616BEE-C7EF-4E13-9676-C6B9C3769B2F}" sibTransId="{AEBEA7DC-2FA9-42F1-9126-87B1DFB65E9D}"/>
    <dgm:cxn modelId="{37303AA5-1C0F-4C4F-8B56-DB5714514DE8}" type="presOf" srcId="{7A08DA5F-2798-42AB-A813-D4C5D3F26D89}" destId="{81D96091-0F53-4DF1-B832-287551680B59}" srcOrd="0" destOrd="0" presId="urn:microsoft.com/office/officeart/2008/layout/VerticalCurvedList"/>
    <dgm:cxn modelId="{08D69424-EE69-4B9C-8281-AE8D0D7DF44C}" type="presOf" srcId="{5A198CE2-D49A-4B08-AA93-258410988351}" destId="{59EF984D-083C-41D1-9193-597A8B38C254}" srcOrd="0" destOrd="0" presId="urn:microsoft.com/office/officeart/2008/layout/VerticalCurvedList"/>
    <dgm:cxn modelId="{91789EC4-99B7-4348-A67C-223A5735ACB6}" srcId="{7A08DA5F-2798-42AB-A813-D4C5D3F26D89}" destId="{F55609F4-4022-4875-8BC0-3BB14FBE4FBB}" srcOrd="3" destOrd="0" parTransId="{FEB39CD8-1244-4DD0-B011-160DB25FFB16}" sibTransId="{13E7AD21-313C-4776-8CC8-35DD269D8705}"/>
    <dgm:cxn modelId="{550F0892-72BD-40FC-A850-5008680C4BE4}" srcId="{7A08DA5F-2798-42AB-A813-D4C5D3F26D89}" destId="{0D3B7C80-60A0-49F3-A49A-3D367894A59C}" srcOrd="1" destOrd="0" parTransId="{BE62A249-915D-4CB3-97E0-EC79B132677D}" sibTransId="{8BD880EB-29F4-418B-97E7-D0478F3D452E}"/>
    <dgm:cxn modelId="{18D41EFC-D11A-4E67-B5DA-4F0B6207E6F6}" type="presOf" srcId="{2FAA4722-1524-42D9-ADD9-49216BA4FCF4}" destId="{B5FDCFE8-30D1-45A9-8352-E497E2374731}" srcOrd="0" destOrd="0" presId="urn:microsoft.com/office/officeart/2008/layout/VerticalCurvedList"/>
    <dgm:cxn modelId="{A4CCBAAA-40F9-424C-940B-82C3B0B89D14}" type="presOf" srcId="{5A907AC5-FB3F-4284-B3F9-1A52F9484458}" destId="{8D4573DD-397C-4846-AFF4-82F949B5927E}" srcOrd="0" destOrd="0" presId="urn:microsoft.com/office/officeart/2008/layout/VerticalCurvedList"/>
    <dgm:cxn modelId="{9E65827C-1233-4D26-A24A-F3200EBC5000}" type="presOf" srcId="{0D3B7C80-60A0-49F3-A49A-3D367894A59C}" destId="{006D6491-2D24-4465-8882-F7A5F6543AD3}" srcOrd="0" destOrd="0" presId="urn:microsoft.com/office/officeart/2008/layout/VerticalCurvedList"/>
    <dgm:cxn modelId="{DD213DCF-680D-4320-8845-7D6A4C62D458}" type="presOf" srcId="{730A017A-94DA-483A-B548-0CEEBAC8B5F8}" destId="{E5F5F511-8B02-45A1-B7E6-BF44AC549E95}" srcOrd="0" destOrd="0" presId="urn:microsoft.com/office/officeart/2008/layout/VerticalCurvedList"/>
    <dgm:cxn modelId="{C8568897-648A-4801-9C12-D7A6E2828B1E}" type="presOf" srcId="{E167EF6A-B073-4E23-A518-036A7ABF303C}" destId="{AEE21F0B-5D62-4155-B95D-D1CD02E223AE}" srcOrd="0" destOrd="0" presId="urn:microsoft.com/office/officeart/2008/layout/VerticalCurvedList"/>
    <dgm:cxn modelId="{9FD5ADCF-A36B-4EAF-B7CA-30BE63AD1FD2}" type="presParOf" srcId="{81D96091-0F53-4DF1-B832-287551680B59}" destId="{DE05ECCE-8708-4481-8BCC-AC63862B15EC}" srcOrd="0" destOrd="0" presId="urn:microsoft.com/office/officeart/2008/layout/VerticalCurvedList"/>
    <dgm:cxn modelId="{E0A34E05-7210-4025-BC3B-EA5836497D60}" type="presParOf" srcId="{DE05ECCE-8708-4481-8BCC-AC63862B15EC}" destId="{9C22C1AA-4137-4CED-8874-606AAE68CB4C}" srcOrd="0" destOrd="0" presId="urn:microsoft.com/office/officeart/2008/layout/VerticalCurvedList"/>
    <dgm:cxn modelId="{E2A776DD-1654-4826-8C47-2A4A00322593}" type="presParOf" srcId="{9C22C1AA-4137-4CED-8874-606AAE68CB4C}" destId="{A20B4876-0CB3-489D-9045-D678220DEEAB}" srcOrd="0" destOrd="0" presId="urn:microsoft.com/office/officeart/2008/layout/VerticalCurvedList"/>
    <dgm:cxn modelId="{EACA431E-0350-45FB-8D30-F032D29155FC}" type="presParOf" srcId="{9C22C1AA-4137-4CED-8874-606AAE68CB4C}" destId="{5A97AE77-489F-449F-BC4B-0D1344952CAE}" srcOrd="1" destOrd="0" presId="urn:microsoft.com/office/officeart/2008/layout/VerticalCurvedList"/>
    <dgm:cxn modelId="{6C1E100B-2848-46F0-866D-200688A96C5D}" type="presParOf" srcId="{9C22C1AA-4137-4CED-8874-606AAE68CB4C}" destId="{D9848B4F-65BC-4518-926F-C561799E4E3B}" srcOrd="2" destOrd="0" presId="urn:microsoft.com/office/officeart/2008/layout/VerticalCurvedList"/>
    <dgm:cxn modelId="{9B9ACA1C-735E-41F0-B112-7E64E8168F2C}" type="presParOf" srcId="{9C22C1AA-4137-4CED-8874-606AAE68CB4C}" destId="{32B2554C-D65E-4E4B-AAE2-A25915E8514E}" srcOrd="3" destOrd="0" presId="urn:microsoft.com/office/officeart/2008/layout/VerticalCurvedList"/>
    <dgm:cxn modelId="{18803816-BDFC-4F56-8DF6-A37C832711D2}" type="presParOf" srcId="{DE05ECCE-8708-4481-8BCC-AC63862B15EC}" destId="{59EF984D-083C-41D1-9193-597A8B38C254}" srcOrd="1" destOrd="0" presId="urn:microsoft.com/office/officeart/2008/layout/VerticalCurvedList"/>
    <dgm:cxn modelId="{A536D42A-FF44-401F-A205-AF5E651F3144}" type="presParOf" srcId="{DE05ECCE-8708-4481-8BCC-AC63862B15EC}" destId="{22C0C77E-90E1-49C6-AE77-A70E38FFE5A9}" srcOrd="2" destOrd="0" presId="urn:microsoft.com/office/officeart/2008/layout/VerticalCurvedList"/>
    <dgm:cxn modelId="{0EBFDA98-6FB1-47FA-B7B2-EED5D3EF9955}" type="presParOf" srcId="{22C0C77E-90E1-49C6-AE77-A70E38FFE5A9}" destId="{0891B813-F811-40CB-BA6A-F0EDA7CA6A08}" srcOrd="0" destOrd="0" presId="urn:microsoft.com/office/officeart/2008/layout/VerticalCurvedList"/>
    <dgm:cxn modelId="{C024A81B-1461-4737-AC04-09FFD28BE498}" type="presParOf" srcId="{DE05ECCE-8708-4481-8BCC-AC63862B15EC}" destId="{006D6491-2D24-4465-8882-F7A5F6543AD3}" srcOrd="3" destOrd="0" presId="urn:microsoft.com/office/officeart/2008/layout/VerticalCurvedList"/>
    <dgm:cxn modelId="{63B67E0C-3AA3-49F8-B5F2-F308F80D64F3}" type="presParOf" srcId="{DE05ECCE-8708-4481-8BCC-AC63862B15EC}" destId="{D071B3A4-BDAB-4E9B-BBE1-54C9DCB9263F}" srcOrd="4" destOrd="0" presId="urn:microsoft.com/office/officeart/2008/layout/VerticalCurvedList"/>
    <dgm:cxn modelId="{FAC969A2-B4D1-4677-A80E-1C904C8777A8}" type="presParOf" srcId="{D071B3A4-BDAB-4E9B-BBE1-54C9DCB9263F}" destId="{46C08921-173A-4F60-B8BB-84B20DB529FB}" srcOrd="0" destOrd="0" presId="urn:microsoft.com/office/officeart/2008/layout/VerticalCurvedList"/>
    <dgm:cxn modelId="{C326E7C4-E6F1-445B-9508-0528CF5A51F7}" type="presParOf" srcId="{DE05ECCE-8708-4481-8BCC-AC63862B15EC}" destId="{E5F5F511-8B02-45A1-B7E6-BF44AC549E95}" srcOrd="5" destOrd="0" presId="urn:microsoft.com/office/officeart/2008/layout/VerticalCurvedList"/>
    <dgm:cxn modelId="{5D3BB697-D835-4318-909C-90DDCC47E394}" type="presParOf" srcId="{DE05ECCE-8708-4481-8BCC-AC63862B15EC}" destId="{751BCFA7-1684-4606-8418-87BA06E0CAF9}" srcOrd="6" destOrd="0" presId="urn:microsoft.com/office/officeart/2008/layout/VerticalCurvedList"/>
    <dgm:cxn modelId="{29E0ABB2-4A2E-46CD-87E0-EC1C506E39DB}" type="presParOf" srcId="{751BCFA7-1684-4606-8418-87BA06E0CAF9}" destId="{8A0BF7D2-F679-4867-8587-D35AF0B0AFAC}" srcOrd="0" destOrd="0" presId="urn:microsoft.com/office/officeart/2008/layout/VerticalCurvedList"/>
    <dgm:cxn modelId="{7F79C833-FBD6-48E7-A6E4-2641ECD7189A}" type="presParOf" srcId="{DE05ECCE-8708-4481-8BCC-AC63862B15EC}" destId="{AF899386-473B-40DB-A7DE-90020F8F58B2}" srcOrd="7" destOrd="0" presId="urn:microsoft.com/office/officeart/2008/layout/VerticalCurvedList"/>
    <dgm:cxn modelId="{5C6494A3-9CFA-4B5F-AA44-9584F6A9F755}" type="presParOf" srcId="{DE05ECCE-8708-4481-8BCC-AC63862B15EC}" destId="{511A1350-F9C0-4B47-A9A6-13448298D75B}" srcOrd="8" destOrd="0" presId="urn:microsoft.com/office/officeart/2008/layout/VerticalCurvedList"/>
    <dgm:cxn modelId="{674AB93A-4A0C-4915-86B7-3641B77BB77A}" type="presParOf" srcId="{511A1350-F9C0-4B47-A9A6-13448298D75B}" destId="{C904BBD7-F9EC-4E7A-8FA8-4CE54F5261BA}" srcOrd="0" destOrd="0" presId="urn:microsoft.com/office/officeart/2008/layout/VerticalCurvedList"/>
    <dgm:cxn modelId="{DFCD135F-D559-49B0-B212-7725373BB812}" type="presParOf" srcId="{DE05ECCE-8708-4481-8BCC-AC63862B15EC}" destId="{AEE21F0B-5D62-4155-B95D-D1CD02E223AE}" srcOrd="9" destOrd="0" presId="urn:microsoft.com/office/officeart/2008/layout/VerticalCurvedList"/>
    <dgm:cxn modelId="{7C0D5D9C-9279-43F2-88CF-245768C08983}" type="presParOf" srcId="{DE05ECCE-8708-4481-8BCC-AC63862B15EC}" destId="{4C681A2D-19DD-4694-92DD-D05BF76CB72F}" srcOrd="10" destOrd="0" presId="urn:microsoft.com/office/officeart/2008/layout/VerticalCurvedList"/>
    <dgm:cxn modelId="{AEA81298-0F74-434A-850C-51638820C9FF}" type="presParOf" srcId="{4C681A2D-19DD-4694-92DD-D05BF76CB72F}" destId="{35CDC9CA-5577-4555-B159-4F88788A0BAA}" srcOrd="0" destOrd="0" presId="urn:microsoft.com/office/officeart/2008/layout/VerticalCurvedList"/>
    <dgm:cxn modelId="{6F6C6D58-1B11-4A05-9B99-34BC6C796F25}" type="presParOf" srcId="{DE05ECCE-8708-4481-8BCC-AC63862B15EC}" destId="{8D4573DD-397C-4846-AFF4-82F949B5927E}" srcOrd="11" destOrd="0" presId="urn:microsoft.com/office/officeart/2008/layout/VerticalCurvedList"/>
    <dgm:cxn modelId="{4BF24029-C0BB-40AB-9A1D-D4E1404605AE}" type="presParOf" srcId="{DE05ECCE-8708-4481-8BCC-AC63862B15EC}" destId="{FF0A3F6E-1D5E-4F75-8885-AF210BE6E82A}" srcOrd="12" destOrd="0" presId="urn:microsoft.com/office/officeart/2008/layout/VerticalCurvedList"/>
    <dgm:cxn modelId="{484F6740-63C6-4139-AEC9-2BB6DAC67158}" type="presParOf" srcId="{FF0A3F6E-1D5E-4F75-8885-AF210BE6E82A}" destId="{DE7782CB-D506-40BD-8EA3-7B06F8487028}" srcOrd="0" destOrd="0" presId="urn:microsoft.com/office/officeart/2008/layout/VerticalCurvedList"/>
    <dgm:cxn modelId="{978693CC-456F-47CB-8C6D-703F01F3E9EF}" type="presParOf" srcId="{DE05ECCE-8708-4481-8BCC-AC63862B15EC}" destId="{B5FDCFE8-30D1-45A9-8352-E497E2374731}" srcOrd="13" destOrd="0" presId="urn:microsoft.com/office/officeart/2008/layout/VerticalCurvedList"/>
    <dgm:cxn modelId="{247ACDE1-8231-48A5-AAAD-CD6C9B719E18}" type="presParOf" srcId="{DE05ECCE-8708-4481-8BCC-AC63862B15EC}" destId="{6AD7E74D-55F2-4BC9-B59C-ADB463FBAD7F}" srcOrd="14" destOrd="0" presId="urn:microsoft.com/office/officeart/2008/layout/VerticalCurvedList"/>
    <dgm:cxn modelId="{00D70C07-D3DB-4171-A141-91B0B7D841B2}" type="presParOf" srcId="{6AD7E74D-55F2-4BC9-B59C-ADB463FBAD7F}" destId="{5FB96AEB-07E8-4B72-8EFD-10A27FA93F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8DA5F-2798-42AB-A813-D4C5D3F26D89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198CE2-D49A-4B08-AA93-258410988351}">
      <dgm:prSet phldrT="[Текст]" custT="1"/>
      <dgm:spPr>
        <a:solidFill>
          <a:srgbClr val="748C62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Учитесь определять жизненную ситуацию ребенка и учитывайте возрастные и кризисные периоды в жизни ребенка.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CB4CCCC0-7C87-4C14-8F9F-39A2F97E12F9}" type="parTrans" cxnId="{E2CC0ACF-792C-40FE-8262-F0C3E23ABE6C}">
      <dgm:prSet/>
      <dgm:spPr/>
      <dgm:t>
        <a:bodyPr/>
        <a:lstStyle/>
        <a:p>
          <a:endParaRPr lang="ru-RU"/>
        </a:p>
      </dgm:t>
    </dgm:pt>
    <dgm:pt modelId="{BD256440-A27B-4842-ADA4-3E125AD07FFC}" type="sibTrans" cxnId="{E2CC0ACF-792C-40FE-8262-F0C3E23ABE6C}">
      <dgm:prSet/>
      <dgm:spPr/>
      <dgm:t>
        <a:bodyPr/>
        <a:lstStyle/>
        <a:p>
          <a:endParaRPr lang="ru-RU"/>
        </a:p>
      </dgm:t>
    </dgm:pt>
    <dgm:pt modelId="{0D3B7C80-60A0-49F3-A49A-3D367894A59C}">
      <dgm:prSet custT="1"/>
      <dgm:spPr>
        <a:solidFill>
          <a:srgbClr val="A7B89A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Самое важное для начала — точно описать трудное поведение.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BE62A249-915D-4CB3-97E0-EC79B132677D}" type="parTrans" cxnId="{550F0892-72BD-40FC-A850-5008680C4BE4}">
      <dgm:prSet/>
      <dgm:spPr/>
      <dgm:t>
        <a:bodyPr/>
        <a:lstStyle/>
        <a:p>
          <a:endParaRPr lang="ru-RU"/>
        </a:p>
      </dgm:t>
    </dgm:pt>
    <dgm:pt modelId="{8BD880EB-29F4-418B-97E7-D0478F3D452E}" type="sibTrans" cxnId="{550F0892-72BD-40FC-A850-5008680C4BE4}">
      <dgm:prSet/>
      <dgm:spPr/>
      <dgm:t>
        <a:bodyPr/>
        <a:lstStyle/>
        <a:p>
          <a:endParaRPr lang="ru-RU"/>
        </a:p>
      </dgm:t>
    </dgm:pt>
    <dgm:pt modelId="{730A017A-94DA-483A-B548-0CEEBAC8B5F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42"/>
            </a:spcAft>
          </a:pPr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Поиск потребностей, которые стоят «перед» трудным поведением.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1597341B-2B62-4F9E-AB22-0917877F9F93}" type="parTrans" cxnId="{45759FC2-0CE7-4334-809D-18F42745DD70}">
      <dgm:prSet/>
      <dgm:spPr/>
      <dgm:t>
        <a:bodyPr/>
        <a:lstStyle/>
        <a:p>
          <a:endParaRPr lang="ru-RU"/>
        </a:p>
      </dgm:t>
    </dgm:pt>
    <dgm:pt modelId="{3B863377-A713-4535-A72C-D3A25398AD5A}" type="sibTrans" cxnId="{45759FC2-0CE7-4334-809D-18F42745DD70}">
      <dgm:prSet/>
      <dgm:spPr/>
      <dgm:t>
        <a:bodyPr/>
        <a:lstStyle/>
        <a:p>
          <a:endParaRPr lang="ru-RU"/>
        </a:p>
      </dgm:t>
    </dgm:pt>
    <dgm:pt modelId="{F55609F4-4022-4875-8BC0-3BB14FBE4FBB}">
      <dgm:prSet custT="1"/>
      <dgm:spPr>
        <a:solidFill>
          <a:srgbClr val="748C62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4. 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Львиная доля родительского стресса из-за трудного поведения — это стресс, вызванный «третьим», наблюдающим и оценивающим.</a:t>
          </a:r>
          <a:endParaRPr lang="ru-RU" sz="1600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FEB39CD8-1244-4DD0-B011-160DB25FFB16}" type="parTrans" cxnId="{91789EC4-99B7-4348-A67C-223A5735ACB6}">
      <dgm:prSet/>
      <dgm:spPr/>
      <dgm:t>
        <a:bodyPr/>
        <a:lstStyle/>
        <a:p>
          <a:endParaRPr lang="ru-RU"/>
        </a:p>
      </dgm:t>
    </dgm:pt>
    <dgm:pt modelId="{13E7AD21-313C-4776-8CC8-35DD269D8705}" type="sibTrans" cxnId="{91789EC4-99B7-4348-A67C-223A5735ACB6}">
      <dgm:prSet/>
      <dgm:spPr/>
      <dgm:t>
        <a:bodyPr/>
        <a:lstStyle/>
        <a:p>
          <a:endParaRPr lang="ru-RU"/>
        </a:p>
      </dgm:t>
    </dgm:pt>
    <dgm:pt modelId="{E167EF6A-B073-4E23-A518-036A7ABF303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Ребенку необходимо чувствовать границы дозволенного, потому что без этого ему страшно и неуютно.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EF616BEE-C7EF-4E13-9676-C6B9C3769B2F}" type="parTrans" cxnId="{0330F726-D789-464F-A9C4-281DAA8EF216}">
      <dgm:prSet/>
      <dgm:spPr/>
      <dgm:t>
        <a:bodyPr/>
        <a:lstStyle/>
        <a:p>
          <a:endParaRPr lang="ru-RU"/>
        </a:p>
      </dgm:t>
    </dgm:pt>
    <dgm:pt modelId="{AEBEA7DC-2FA9-42F1-9126-87B1DFB65E9D}" type="sibTrans" cxnId="{0330F726-D789-464F-A9C4-281DAA8EF216}">
      <dgm:prSet/>
      <dgm:spPr/>
      <dgm:t>
        <a:bodyPr/>
        <a:lstStyle/>
        <a:p>
          <a:endParaRPr lang="ru-RU"/>
        </a:p>
      </dgm:t>
    </dgm:pt>
    <dgm:pt modelId="{5A907AC5-FB3F-4284-B3F9-1A52F9484458}">
      <dgm:prSet custT="1"/>
      <dgm:spPr>
        <a:solidFill>
          <a:srgbClr val="D0D9C9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Ребенку очень важно получать реакцию взрослых в тех случаях, когда он нарушает права других людей.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01063814-2238-4695-992A-9D9314DA0653}" type="parTrans" cxnId="{EA159A4F-4C87-476E-A6B2-C3F52769798A}">
      <dgm:prSet/>
      <dgm:spPr/>
      <dgm:t>
        <a:bodyPr/>
        <a:lstStyle/>
        <a:p>
          <a:endParaRPr lang="ru-RU"/>
        </a:p>
      </dgm:t>
    </dgm:pt>
    <dgm:pt modelId="{71E1A39C-1A77-48F2-85D7-7DE24B199849}" type="sibTrans" cxnId="{EA159A4F-4C87-476E-A6B2-C3F52769798A}">
      <dgm:prSet/>
      <dgm:spPr/>
      <dgm:t>
        <a:bodyPr/>
        <a:lstStyle/>
        <a:p>
          <a:endParaRPr lang="ru-RU"/>
        </a:p>
      </dgm:t>
    </dgm:pt>
    <dgm:pt modelId="{2FAA4722-1524-42D9-ADD9-49216BA4FCF4}">
      <dgm:prSet custT="1"/>
      <dgm:spPr>
        <a:solidFill>
          <a:srgbClr val="A7B89A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</a:t>
          </a:r>
          <a:r>
            <a:rPr lang="ru-RU" sz="1600" u="none" dirty="0" smtClean="0">
              <a:solidFill>
                <a:schemeClr val="tx1"/>
              </a:solidFill>
              <a:latin typeface="Bookman Old Style" pitchFamily="18" charset="0"/>
            </a:rPr>
            <a:t>Объясняя ребенку минусы трудного поведения, говорите конкретно и доходчиво.</a:t>
          </a:r>
          <a:endParaRPr lang="ru-RU" sz="1600" u="none" dirty="0">
            <a:solidFill>
              <a:schemeClr val="tx1"/>
            </a:solidFill>
            <a:latin typeface="Bookman Old Style" pitchFamily="18" charset="0"/>
            <a:cs typeface="Calibri" pitchFamily="34" charset="0"/>
          </a:endParaRPr>
        </a:p>
      </dgm:t>
    </dgm:pt>
    <dgm:pt modelId="{6DC02DBD-554C-40E2-8024-7AA95D12FBB1}" type="parTrans" cxnId="{77FA7368-89BA-45EF-B9C4-DD438175B78B}">
      <dgm:prSet/>
      <dgm:spPr/>
      <dgm:t>
        <a:bodyPr/>
        <a:lstStyle/>
        <a:p>
          <a:endParaRPr lang="ru-RU"/>
        </a:p>
      </dgm:t>
    </dgm:pt>
    <dgm:pt modelId="{6CD1F4AB-66D2-4FCD-9BC5-EA0350EE9D5C}" type="sibTrans" cxnId="{77FA7368-89BA-45EF-B9C4-DD438175B78B}">
      <dgm:prSet/>
      <dgm:spPr/>
      <dgm:t>
        <a:bodyPr/>
        <a:lstStyle/>
        <a:p>
          <a:endParaRPr lang="ru-RU"/>
        </a:p>
      </dgm:t>
    </dgm:pt>
    <dgm:pt modelId="{81D96091-0F53-4DF1-B832-287551680B59}" type="pres">
      <dgm:prSet presAssocID="{7A08DA5F-2798-42AB-A813-D4C5D3F26D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05ECCE-8708-4481-8BCC-AC63862B15EC}" type="pres">
      <dgm:prSet presAssocID="{7A08DA5F-2798-42AB-A813-D4C5D3F26D89}" presName="Name1" presStyleCnt="0"/>
      <dgm:spPr/>
    </dgm:pt>
    <dgm:pt modelId="{9C22C1AA-4137-4CED-8874-606AAE68CB4C}" type="pres">
      <dgm:prSet presAssocID="{7A08DA5F-2798-42AB-A813-D4C5D3F26D89}" presName="cycle" presStyleCnt="0"/>
      <dgm:spPr/>
    </dgm:pt>
    <dgm:pt modelId="{A20B4876-0CB3-489D-9045-D678220DEEAB}" type="pres">
      <dgm:prSet presAssocID="{7A08DA5F-2798-42AB-A813-D4C5D3F26D89}" presName="srcNode" presStyleLbl="node1" presStyleIdx="0" presStyleCnt="7"/>
      <dgm:spPr/>
    </dgm:pt>
    <dgm:pt modelId="{5A97AE77-489F-449F-BC4B-0D1344952CAE}" type="pres">
      <dgm:prSet presAssocID="{7A08DA5F-2798-42AB-A813-D4C5D3F26D89}" presName="conn" presStyleLbl="parChTrans1D2" presStyleIdx="0" presStyleCnt="1"/>
      <dgm:spPr/>
      <dgm:t>
        <a:bodyPr/>
        <a:lstStyle/>
        <a:p>
          <a:endParaRPr lang="ru-RU"/>
        </a:p>
      </dgm:t>
    </dgm:pt>
    <dgm:pt modelId="{D9848B4F-65BC-4518-926F-C561799E4E3B}" type="pres">
      <dgm:prSet presAssocID="{7A08DA5F-2798-42AB-A813-D4C5D3F26D89}" presName="extraNode" presStyleLbl="node1" presStyleIdx="0" presStyleCnt="7"/>
      <dgm:spPr/>
    </dgm:pt>
    <dgm:pt modelId="{32B2554C-D65E-4E4B-AAE2-A25915E8514E}" type="pres">
      <dgm:prSet presAssocID="{7A08DA5F-2798-42AB-A813-D4C5D3F26D89}" presName="dstNode" presStyleLbl="node1" presStyleIdx="0" presStyleCnt="7"/>
      <dgm:spPr/>
    </dgm:pt>
    <dgm:pt modelId="{59EF984D-083C-41D1-9193-597A8B38C254}" type="pres">
      <dgm:prSet presAssocID="{5A198CE2-D49A-4B08-AA93-258410988351}" presName="text_1" presStyleLbl="node1" presStyleIdx="0" presStyleCnt="7" custScaleY="11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0C77E-90E1-49C6-AE77-A70E38FFE5A9}" type="pres">
      <dgm:prSet presAssocID="{5A198CE2-D49A-4B08-AA93-258410988351}" presName="accent_1" presStyleCnt="0"/>
      <dgm:spPr/>
    </dgm:pt>
    <dgm:pt modelId="{0891B813-F811-40CB-BA6A-F0EDA7CA6A08}" type="pres">
      <dgm:prSet presAssocID="{5A198CE2-D49A-4B08-AA93-258410988351}" presName="accentRepeatNode" presStyleLbl="solidFgAcc1" presStyleIdx="0" presStyleCnt="7"/>
      <dgm:spPr>
        <a:noFill/>
      </dgm:spPr>
    </dgm:pt>
    <dgm:pt modelId="{006D6491-2D24-4465-8882-F7A5F6543AD3}" type="pres">
      <dgm:prSet presAssocID="{0D3B7C80-60A0-49F3-A49A-3D367894A59C}" presName="text_2" presStyleLbl="node1" presStyleIdx="1" presStyleCnt="7" custScaleY="126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B3A4-BDAB-4E9B-BBE1-54C9DCB9263F}" type="pres">
      <dgm:prSet presAssocID="{0D3B7C80-60A0-49F3-A49A-3D367894A59C}" presName="accent_2" presStyleCnt="0"/>
      <dgm:spPr/>
    </dgm:pt>
    <dgm:pt modelId="{46C08921-173A-4F60-B8BB-84B20DB529FB}" type="pres">
      <dgm:prSet presAssocID="{0D3B7C80-60A0-49F3-A49A-3D367894A59C}" presName="accentRepeatNode" presStyleLbl="solidFgAcc1" presStyleIdx="1" presStyleCnt="7"/>
      <dgm:spPr>
        <a:noFill/>
      </dgm:spPr>
    </dgm:pt>
    <dgm:pt modelId="{E5F5F511-8B02-45A1-B7E6-BF44AC549E95}" type="pres">
      <dgm:prSet presAssocID="{730A017A-94DA-483A-B548-0CEEBAC8B5F8}" presName="text_3" presStyleLbl="node1" presStyleIdx="2" presStyleCnt="7" custScaleY="10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BCFA7-1684-4606-8418-87BA06E0CAF9}" type="pres">
      <dgm:prSet presAssocID="{730A017A-94DA-483A-B548-0CEEBAC8B5F8}" presName="accent_3" presStyleCnt="0"/>
      <dgm:spPr/>
    </dgm:pt>
    <dgm:pt modelId="{8A0BF7D2-F679-4867-8587-D35AF0B0AFAC}" type="pres">
      <dgm:prSet presAssocID="{730A017A-94DA-483A-B548-0CEEBAC8B5F8}" presName="accentRepeatNode" presStyleLbl="solidFgAcc1" presStyleIdx="2" presStyleCnt="7"/>
      <dgm:spPr>
        <a:noFill/>
      </dgm:spPr>
    </dgm:pt>
    <dgm:pt modelId="{AF899386-473B-40DB-A7DE-90020F8F58B2}" type="pres">
      <dgm:prSet presAssocID="{F55609F4-4022-4875-8BC0-3BB14FBE4FBB}" presName="text_4" presStyleLbl="node1" presStyleIdx="3" presStyleCnt="7" custScaleY="12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1350-F9C0-4B47-A9A6-13448298D75B}" type="pres">
      <dgm:prSet presAssocID="{F55609F4-4022-4875-8BC0-3BB14FBE4FBB}" presName="accent_4" presStyleCnt="0"/>
      <dgm:spPr/>
    </dgm:pt>
    <dgm:pt modelId="{C904BBD7-F9EC-4E7A-8FA8-4CE54F5261BA}" type="pres">
      <dgm:prSet presAssocID="{F55609F4-4022-4875-8BC0-3BB14FBE4FBB}" presName="accentRepeatNode" presStyleLbl="solidFgAcc1" presStyleIdx="3" presStyleCnt="7"/>
      <dgm:spPr>
        <a:noFill/>
      </dgm:spPr>
    </dgm:pt>
    <dgm:pt modelId="{AEE21F0B-5D62-4155-B95D-D1CD02E223AE}" type="pres">
      <dgm:prSet presAssocID="{E167EF6A-B073-4E23-A518-036A7ABF303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81A2D-19DD-4694-92DD-D05BF76CB72F}" type="pres">
      <dgm:prSet presAssocID="{E167EF6A-B073-4E23-A518-036A7ABF303C}" presName="accent_5" presStyleCnt="0"/>
      <dgm:spPr/>
    </dgm:pt>
    <dgm:pt modelId="{35CDC9CA-5577-4555-B159-4F88788A0BAA}" type="pres">
      <dgm:prSet presAssocID="{E167EF6A-B073-4E23-A518-036A7ABF303C}" presName="accentRepeatNode" presStyleLbl="solidFgAcc1" presStyleIdx="4" presStyleCnt="7"/>
      <dgm:spPr>
        <a:noFill/>
      </dgm:spPr>
    </dgm:pt>
    <dgm:pt modelId="{8D4573DD-397C-4846-AFF4-82F949B5927E}" type="pres">
      <dgm:prSet presAssocID="{5A907AC5-FB3F-4284-B3F9-1A52F9484458}" presName="text_6" presStyleLbl="node1" presStyleIdx="5" presStyleCnt="7" custScaleY="13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A3F6E-1D5E-4F75-8885-AF210BE6E82A}" type="pres">
      <dgm:prSet presAssocID="{5A907AC5-FB3F-4284-B3F9-1A52F9484458}" presName="accent_6" presStyleCnt="0"/>
      <dgm:spPr/>
    </dgm:pt>
    <dgm:pt modelId="{DE7782CB-D506-40BD-8EA3-7B06F8487028}" type="pres">
      <dgm:prSet presAssocID="{5A907AC5-FB3F-4284-B3F9-1A52F9484458}" presName="accentRepeatNode" presStyleLbl="solidFgAcc1" presStyleIdx="5" presStyleCnt="7"/>
      <dgm:spPr>
        <a:noFill/>
      </dgm:spPr>
    </dgm:pt>
    <dgm:pt modelId="{B5FDCFE8-30D1-45A9-8352-E497E2374731}" type="pres">
      <dgm:prSet presAssocID="{2FAA4722-1524-42D9-ADD9-49216BA4FCF4}" presName="text_7" presStyleLbl="node1" presStyleIdx="6" presStyleCnt="7" custScaleY="14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7E74D-55F2-4BC9-B59C-ADB463FBAD7F}" type="pres">
      <dgm:prSet presAssocID="{2FAA4722-1524-42D9-ADD9-49216BA4FCF4}" presName="accent_7" presStyleCnt="0"/>
      <dgm:spPr/>
    </dgm:pt>
    <dgm:pt modelId="{5FB96AEB-07E8-4B72-8EFD-10A27FA93F2B}" type="pres">
      <dgm:prSet presAssocID="{2FAA4722-1524-42D9-ADD9-49216BA4FCF4}" presName="accentRepeatNode" presStyleLbl="solidFgAcc1" presStyleIdx="6" presStyleCnt="7"/>
      <dgm:spPr>
        <a:noFill/>
      </dgm:spPr>
    </dgm:pt>
  </dgm:ptLst>
  <dgm:cxnLst>
    <dgm:cxn modelId="{EBBB2B4D-E754-468F-A62E-BB031797F38C}" type="presOf" srcId="{F55609F4-4022-4875-8BC0-3BB14FBE4FBB}" destId="{AF899386-473B-40DB-A7DE-90020F8F58B2}" srcOrd="0" destOrd="0" presId="urn:microsoft.com/office/officeart/2008/layout/VerticalCurvedList"/>
    <dgm:cxn modelId="{AF4DD083-74D8-4583-8FF1-6CE2C8F3ED32}" type="presOf" srcId="{0D3B7C80-60A0-49F3-A49A-3D367894A59C}" destId="{006D6491-2D24-4465-8882-F7A5F6543AD3}" srcOrd="0" destOrd="0" presId="urn:microsoft.com/office/officeart/2008/layout/VerticalCurvedList"/>
    <dgm:cxn modelId="{6F1415C9-F6F3-42B4-B775-26ED5E28B495}" type="presOf" srcId="{BD256440-A27B-4842-ADA4-3E125AD07FFC}" destId="{5A97AE77-489F-449F-BC4B-0D1344952CAE}" srcOrd="0" destOrd="0" presId="urn:microsoft.com/office/officeart/2008/layout/VerticalCurvedList"/>
    <dgm:cxn modelId="{E2CC0ACF-792C-40FE-8262-F0C3E23ABE6C}" srcId="{7A08DA5F-2798-42AB-A813-D4C5D3F26D89}" destId="{5A198CE2-D49A-4B08-AA93-258410988351}" srcOrd="0" destOrd="0" parTransId="{CB4CCCC0-7C87-4C14-8F9F-39A2F97E12F9}" sibTransId="{BD256440-A27B-4842-ADA4-3E125AD07FFC}"/>
    <dgm:cxn modelId="{92A5669E-ECD7-4BB1-AC33-0D8DE15B8840}" type="presOf" srcId="{5A198CE2-D49A-4B08-AA93-258410988351}" destId="{59EF984D-083C-41D1-9193-597A8B38C254}" srcOrd="0" destOrd="0" presId="urn:microsoft.com/office/officeart/2008/layout/VerticalCurvedList"/>
    <dgm:cxn modelId="{7A63AF6A-A48F-4C64-96B7-1397F9F7B111}" type="presOf" srcId="{E167EF6A-B073-4E23-A518-036A7ABF303C}" destId="{AEE21F0B-5D62-4155-B95D-D1CD02E223AE}" srcOrd="0" destOrd="0" presId="urn:microsoft.com/office/officeart/2008/layout/VerticalCurvedList"/>
    <dgm:cxn modelId="{45759FC2-0CE7-4334-809D-18F42745DD70}" srcId="{7A08DA5F-2798-42AB-A813-D4C5D3F26D89}" destId="{730A017A-94DA-483A-B548-0CEEBAC8B5F8}" srcOrd="2" destOrd="0" parTransId="{1597341B-2B62-4F9E-AB22-0917877F9F93}" sibTransId="{3B863377-A713-4535-A72C-D3A25398AD5A}"/>
    <dgm:cxn modelId="{EA159A4F-4C87-476E-A6B2-C3F52769798A}" srcId="{7A08DA5F-2798-42AB-A813-D4C5D3F26D89}" destId="{5A907AC5-FB3F-4284-B3F9-1A52F9484458}" srcOrd="5" destOrd="0" parTransId="{01063814-2238-4695-992A-9D9314DA0653}" sibTransId="{71E1A39C-1A77-48F2-85D7-7DE24B199849}"/>
    <dgm:cxn modelId="{0330F726-D789-464F-A9C4-281DAA8EF216}" srcId="{7A08DA5F-2798-42AB-A813-D4C5D3F26D89}" destId="{E167EF6A-B073-4E23-A518-036A7ABF303C}" srcOrd="4" destOrd="0" parTransId="{EF616BEE-C7EF-4E13-9676-C6B9C3769B2F}" sibTransId="{AEBEA7DC-2FA9-42F1-9126-87B1DFB65E9D}"/>
    <dgm:cxn modelId="{49BC4869-410F-423C-916F-E1B91D763FBD}" type="presOf" srcId="{7A08DA5F-2798-42AB-A813-D4C5D3F26D89}" destId="{81D96091-0F53-4DF1-B832-287551680B59}" srcOrd="0" destOrd="0" presId="urn:microsoft.com/office/officeart/2008/layout/VerticalCurvedList"/>
    <dgm:cxn modelId="{533C2E70-1C27-48D5-BF61-98BBDF67848B}" type="presOf" srcId="{5A907AC5-FB3F-4284-B3F9-1A52F9484458}" destId="{8D4573DD-397C-4846-AFF4-82F949B5927E}" srcOrd="0" destOrd="0" presId="urn:microsoft.com/office/officeart/2008/layout/VerticalCurvedList"/>
    <dgm:cxn modelId="{9AFED252-7776-48C1-BAB0-08379F0C723C}" type="presOf" srcId="{2FAA4722-1524-42D9-ADD9-49216BA4FCF4}" destId="{B5FDCFE8-30D1-45A9-8352-E497E2374731}" srcOrd="0" destOrd="0" presId="urn:microsoft.com/office/officeart/2008/layout/VerticalCurvedList"/>
    <dgm:cxn modelId="{37664A3B-D625-4D73-A69B-AB7DE32BBA02}" type="presOf" srcId="{730A017A-94DA-483A-B548-0CEEBAC8B5F8}" destId="{E5F5F511-8B02-45A1-B7E6-BF44AC549E95}" srcOrd="0" destOrd="0" presId="urn:microsoft.com/office/officeart/2008/layout/VerticalCurvedList"/>
    <dgm:cxn modelId="{77FA7368-89BA-45EF-B9C4-DD438175B78B}" srcId="{7A08DA5F-2798-42AB-A813-D4C5D3F26D89}" destId="{2FAA4722-1524-42D9-ADD9-49216BA4FCF4}" srcOrd="6" destOrd="0" parTransId="{6DC02DBD-554C-40E2-8024-7AA95D12FBB1}" sibTransId="{6CD1F4AB-66D2-4FCD-9BC5-EA0350EE9D5C}"/>
    <dgm:cxn modelId="{91789EC4-99B7-4348-A67C-223A5735ACB6}" srcId="{7A08DA5F-2798-42AB-A813-D4C5D3F26D89}" destId="{F55609F4-4022-4875-8BC0-3BB14FBE4FBB}" srcOrd="3" destOrd="0" parTransId="{FEB39CD8-1244-4DD0-B011-160DB25FFB16}" sibTransId="{13E7AD21-313C-4776-8CC8-35DD269D8705}"/>
    <dgm:cxn modelId="{550F0892-72BD-40FC-A850-5008680C4BE4}" srcId="{7A08DA5F-2798-42AB-A813-D4C5D3F26D89}" destId="{0D3B7C80-60A0-49F3-A49A-3D367894A59C}" srcOrd="1" destOrd="0" parTransId="{BE62A249-915D-4CB3-97E0-EC79B132677D}" sibTransId="{8BD880EB-29F4-418B-97E7-D0478F3D452E}"/>
    <dgm:cxn modelId="{358F87CE-C221-45BB-BAD3-DFFAD772CFF6}" type="presParOf" srcId="{81D96091-0F53-4DF1-B832-287551680B59}" destId="{DE05ECCE-8708-4481-8BCC-AC63862B15EC}" srcOrd="0" destOrd="0" presId="urn:microsoft.com/office/officeart/2008/layout/VerticalCurvedList"/>
    <dgm:cxn modelId="{EF66C9E3-EDB8-4624-9AEA-C4ED1308184C}" type="presParOf" srcId="{DE05ECCE-8708-4481-8BCC-AC63862B15EC}" destId="{9C22C1AA-4137-4CED-8874-606AAE68CB4C}" srcOrd="0" destOrd="0" presId="urn:microsoft.com/office/officeart/2008/layout/VerticalCurvedList"/>
    <dgm:cxn modelId="{A766F60F-FAA3-494B-8149-E49785B0760E}" type="presParOf" srcId="{9C22C1AA-4137-4CED-8874-606AAE68CB4C}" destId="{A20B4876-0CB3-489D-9045-D678220DEEAB}" srcOrd="0" destOrd="0" presId="urn:microsoft.com/office/officeart/2008/layout/VerticalCurvedList"/>
    <dgm:cxn modelId="{5B960068-542B-4EC3-83E0-703FB157B8CA}" type="presParOf" srcId="{9C22C1AA-4137-4CED-8874-606AAE68CB4C}" destId="{5A97AE77-489F-449F-BC4B-0D1344952CAE}" srcOrd="1" destOrd="0" presId="urn:microsoft.com/office/officeart/2008/layout/VerticalCurvedList"/>
    <dgm:cxn modelId="{4D59FB49-612E-480D-800B-FA30DA81A256}" type="presParOf" srcId="{9C22C1AA-4137-4CED-8874-606AAE68CB4C}" destId="{D9848B4F-65BC-4518-926F-C561799E4E3B}" srcOrd="2" destOrd="0" presId="urn:microsoft.com/office/officeart/2008/layout/VerticalCurvedList"/>
    <dgm:cxn modelId="{BB5656A2-1402-4513-89E8-C774DA25C9F5}" type="presParOf" srcId="{9C22C1AA-4137-4CED-8874-606AAE68CB4C}" destId="{32B2554C-D65E-4E4B-AAE2-A25915E8514E}" srcOrd="3" destOrd="0" presId="urn:microsoft.com/office/officeart/2008/layout/VerticalCurvedList"/>
    <dgm:cxn modelId="{29369778-063E-440D-94C5-541831DA5092}" type="presParOf" srcId="{DE05ECCE-8708-4481-8BCC-AC63862B15EC}" destId="{59EF984D-083C-41D1-9193-597A8B38C254}" srcOrd="1" destOrd="0" presId="urn:microsoft.com/office/officeart/2008/layout/VerticalCurvedList"/>
    <dgm:cxn modelId="{7E00DBD7-149B-4E4F-BDA6-7A005E63033D}" type="presParOf" srcId="{DE05ECCE-8708-4481-8BCC-AC63862B15EC}" destId="{22C0C77E-90E1-49C6-AE77-A70E38FFE5A9}" srcOrd="2" destOrd="0" presId="urn:microsoft.com/office/officeart/2008/layout/VerticalCurvedList"/>
    <dgm:cxn modelId="{7E082584-4434-4A0F-B696-2445CD883249}" type="presParOf" srcId="{22C0C77E-90E1-49C6-AE77-A70E38FFE5A9}" destId="{0891B813-F811-40CB-BA6A-F0EDA7CA6A08}" srcOrd="0" destOrd="0" presId="urn:microsoft.com/office/officeart/2008/layout/VerticalCurvedList"/>
    <dgm:cxn modelId="{6A9B63F3-A30E-4986-BD83-876963720344}" type="presParOf" srcId="{DE05ECCE-8708-4481-8BCC-AC63862B15EC}" destId="{006D6491-2D24-4465-8882-F7A5F6543AD3}" srcOrd="3" destOrd="0" presId="urn:microsoft.com/office/officeart/2008/layout/VerticalCurvedList"/>
    <dgm:cxn modelId="{307F0A62-B20D-47C4-B930-E26904698BA5}" type="presParOf" srcId="{DE05ECCE-8708-4481-8BCC-AC63862B15EC}" destId="{D071B3A4-BDAB-4E9B-BBE1-54C9DCB9263F}" srcOrd="4" destOrd="0" presId="urn:microsoft.com/office/officeart/2008/layout/VerticalCurvedList"/>
    <dgm:cxn modelId="{60367F1B-9ED5-4C2B-A4A5-368F14B549A2}" type="presParOf" srcId="{D071B3A4-BDAB-4E9B-BBE1-54C9DCB9263F}" destId="{46C08921-173A-4F60-B8BB-84B20DB529FB}" srcOrd="0" destOrd="0" presId="urn:microsoft.com/office/officeart/2008/layout/VerticalCurvedList"/>
    <dgm:cxn modelId="{7CF62692-C275-487C-B188-5A489DF5C411}" type="presParOf" srcId="{DE05ECCE-8708-4481-8BCC-AC63862B15EC}" destId="{E5F5F511-8B02-45A1-B7E6-BF44AC549E95}" srcOrd="5" destOrd="0" presId="urn:microsoft.com/office/officeart/2008/layout/VerticalCurvedList"/>
    <dgm:cxn modelId="{DA00D203-F6E0-468E-B845-3EA7FD7F127A}" type="presParOf" srcId="{DE05ECCE-8708-4481-8BCC-AC63862B15EC}" destId="{751BCFA7-1684-4606-8418-87BA06E0CAF9}" srcOrd="6" destOrd="0" presId="urn:microsoft.com/office/officeart/2008/layout/VerticalCurvedList"/>
    <dgm:cxn modelId="{E11FA969-224A-4273-871D-6E7627F4DD93}" type="presParOf" srcId="{751BCFA7-1684-4606-8418-87BA06E0CAF9}" destId="{8A0BF7D2-F679-4867-8587-D35AF0B0AFAC}" srcOrd="0" destOrd="0" presId="urn:microsoft.com/office/officeart/2008/layout/VerticalCurvedList"/>
    <dgm:cxn modelId="{C532F733-C132-4EBD-BCC2-35F36347A105}" type="presParOf" srcId="{DE05ECCE-8708-4481-8BCC-AC63862B15EC}" destId="{AF899386-473B-40DB-A7DE-90020F8F58B2}" srcOrd="7" destOrd="0" presId="urn:microsoft.com/office/officeart/2008/layout/VerticalCurvedList"/>
    <dgm:cxn modelId="{2E645883-1BA6-486E-9372-10400AB2381A}" type="presParOf" srcId="{DE05ECCE-8708-4481-8BCC-AC63862B15EC}" destId="{511A1350-F9C0-4B47-A9A6-13448298D75B}" srcOrd="8" destOrd="0" presId="urn:microsoft.com/office/officeart/2008/layout/VerticalCurvedList"/>
    <dgm:cxn modelId="{2107B2B3-6C50-4994-8713-C820B7EC8A30}" type="presParOf" srcId="{511A1350-F9C0-4B47-A9A6-13448298D75B}" destId="{C904BBD7-F9EC-4E7A-8FA8-4CE54F5261BA}" srcOrd="0" destOrd="0" presId="urn:microsoft.com/office/officeart/2008/layout/VerticalCurvedList"/>
    <dgm:cxn modelId="{6354C98A-7CDC-4F96-A586-45D8CBDF66D1}" type="presParOf" srcId="{DE05ECCE-8708-4481-8BCC-AC63862B15EC}" destId="{AEE21F0B-5D62-4155-B95D-D1CD02E223AE}" srcOrd="9" destOrd="0" presId="urn:microsoft.com/office/officeart/2008/layout/VerticalCurvedList"/>
    <dgm:cxn modelId="{D54C3E9E-6529-474B-AB2F-BAB6A3CA1A74}" type="presParOf" srcId="{DE05ECCE-8708-4481-8BCC-AC63862B15EC}" destId="{4C681A2D-19DD-4694-92DD-D05BF76CB72F}" srcOrd="10" destOrd="0" presId="urn:microsoft.com/office/officeart/2008/layout/VerticalCurvedList"/>
    <dgm:cxn modelId="{F6F4E89A-7319-4C3A-8369-ED9EBADC2C02}" type="presParOf" srcId="{4C681A2D-19DD-4694-92DD-D05BF76CB72F}" destId="{35CDC9CA-5577-4555-B159-4F88788A0BAA}" srcOrd="0" destOrd="0" presId="urn:microsoft.com/office/officeart/2008/layout/VerticalCurvedList"/>
    <dgm:cxn modelId="{194EBB42-26D0-4C1E-BDED-8712E8940010}" type="presParOf" srcId="{DE05ECCE-8708-4481-8BCC-AC63862B15EC}" destId="{8D4573DD-397C-4846-AFF4-82F949B5927E}" srcOrd="11" destOrd="0" presId="urn:microsoft.com/office/officeart/2008/layout/VerticalCurvedList"/>
    <dgm:cxn modelId="{624B1721-32C3-4911-84DD-5A0907C4626D}" type="presParOf" srcId="{DE05ECCE-8708-4481-8BCC-AC63862B15EC}" destId="{FF0A3F6E-1D5E-4F75-8885-AF210BE6E82A}" srcOrd="12" destOrd="0" presId="urn:microsoft.com/office/officeart/2008/layout/VerticalCurvedList"/>
    <dgm:cxn modelId="{D9863E8F-EE64-4AF3-938E-ED31A9779822}" type="presParOf" srcId="{FF0A3F6E-1D5E-4F75-8885-AF210BE6E82A}" destId="{DE7782CB-D506-40BD-8EA3-7B06F8487028}" srcOrd="0" destOrd="0" presId="urn:microsoft.com/office/officeart/2008/layout/VerticalCurvedList"/>
    <dgm:cxn modelId="{4D66E9A6-7EFB-4254-8EDD-76442AE31A81}" type="presParOf" srcId="{DE05ECCE-8708-4481-8BCC-AC63862B15EC}" destId="{B5FDCFE8-30D1-45A9-8352-E497E2374731}" srcOrd="13" destOrd="0" presId="urn:microsoft.com/office/officeart/2008/layout/VerticalCurvedList"/>
    <dgm:cxn modelId="{9017E316-3848-488B-BB37-F603BC0D6209}" type="presParOf" srcId="{DE05ECCE-8708-4481-8BCC-AC63862B15EC}" destId="{6AD7E74D-55F2-4BC9-B59C-ADB463FBAD7F}" srcOrd="14" destOrd="0" presId="urn:microsoft.com/office/officeart/2008/layout/VerticalCurvedList"/>
    <dgm:cxn modelId="{785C5F5A-2FC0-477D-820F-759DB8DBDD78}" type="presParOf" srcId="{6AD7E74D-55F2-4BC9-B59C-ADB463FBAD7F}" destId="{5FB96AEB-07E8-4B72-8EFD-10A27FA93F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AE77-489F-449F-BC4B-0D1344952CAE}">
      <dsp:nvSpPr>
        <dsp:cNvPr id="0" name=""/>
        <dsp:cNvSpPr/>
      </dsp:nvSpPr>
      <dsp:spPr>
        <a:xfrm>
          <a:off x="-5202747" y="-797244"/>
          <a:ext cx="6198240" cy="61982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F984D-083C-41D1-9193-597A8B38C254}">
      <dsp:nvSpPr>
        <dsp:cNvPr id="0" name=""/>
        <dsp:cNvSpPr/>
      </dsp:nvSpPr>
      <dsp:spPr>
        <a:xfrm>
          <a:off x="322953" y="173112"/>
          <a:ext cx="8508066" cy="490736"/>
        </a:xfrm>
        <a:prstGeom prst="rect">
          <a:avLst/>
        </a:prstGeom>
        <a:solidFill>
          <a:srgbClr val="748C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Регистрация документа, являющийся основанием для проведения ИПР                                   (в день поступления документа).</a:t>
          </a:r>
        </a:p>
      </dsp:txBody>
      <dsp:txXfrm>
        <a:off x="322953" y="173112"/>
        <a:ext cx="8508066" cy="490736"/>
      </dsp:txXfrm>
    </dsp:sp>
    <dsp:sp modelId="{0891B813-F811-40CB-BA6A-F0EDA7CA6A08}">
      <dsp:nvSpPr>
        <dsp:cNvPr id="0" name=""/>
        <dsp:cNvSpPr/>
      </dsp:nvSpPr>
      <dsp:spPr>
        <a:xfrm>
          <a:off x="61460" y="156987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D6491-2D24-4465-8882-F7A5F6543AD3}">
      <dsp:nvSpPr>
        <dsp:cNvPr id="0" name=""/>
        <dsp:cNvSpPr/>
      </dsp:nvSpPr>
      <dsp:spPr>
        <a:xfrm>
          <a:off x="701841" y="780943"/>
          <a:ext cx="8129178" cy="530977"/>
        </a:xfrm>
        <a:prstGeom prst="rect">
          <a:avLst/>
        </a:prstGeom>
        <a:solidFill>
          <a:srgbClr val="A7B8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Составления приказа (в день поступления документа-основания либо на следующий день).</a:t>
          </a:r>
        </a:p>
      </dsp:txBody>
      <dsp:txXfrm>
        <a:off x="701841" y="780943"/>
        <a:ext cx="8129178" cy="530977"/>
      </dsp:txXfrm>
    </dsp:sp>
    <dsp:sp modelId="{46C08921-173A-4F60-B8BB-84B20DB529FB}">
      <dsp:nvSpPr>
        <dsp:cNvPr id="0" name=""/>
        <dsp:cNvSpPr/>
      </dsp:nvSpPr>
      <dsp:spPr>
        <a:xfrm>
          <a:off x="440348" y="784939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629362"/>
              <a:satOff val="6257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5F511-8B02-45A1-B7E6-BF44AC549E95}">
      <dsp:nvSpPr>
        <dsp:cNvPr id="0" name=""/>
        <dsp:cNvSpPr/>
      </dsp:nvSpPr>
      <dsp:spPr>
        <a:xfrm>
          <a:off x="909470" y="1383927"/>
          <a:ext cx="7921549" cy="579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42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Сбор информации о несовершеннолетнем в соответствии с показателями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(в течение 10 календарных дней).</a:t>
          </a:r>
        </a:p>
      </dsp:txBody>
      <dsp:txXfrm>
        <a:off x="909470" y="1383927"/>
        <a:ext cx="7921549" cy="579991"/>
      </dsp:txXfrm>
    </dsp:sp>
    <dsp:sp modelId="{8A0BF7D2-F679-4867-8587-D35AF0B0AFAC}">
      <dsp:nvSpPr>
        <dsp:cNvPr id="0" name=""/>
        <dsp:cNvSpPr/>
      </dsp:nvSpPr>
      <dsp:spPr>
        <a:xfrm>
          <a:off x="647977" y="1412430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1258723"/>
              <a:satOff val="12514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99386-473B-40DB-A7DE-90020F8F58B2}">
      <dsp:nvSpPr>
        <dsp:cNvPr id="0" name=""/>
        <dsp:cNvSpPr/>
      </dsp:nvSpPr>
      <dsp:spPr>
        <a:xfrm>
          <a:off x="975764" y="2092680"/>
          <a:ext cx="7855255" cy="418388"/>
        </a:xfrm>
        <a:prstGeom prst="rect">
          <a:avLst/>
        </a:prstGeom>
        <a:solidFill>
          <a:srgbClr val="748C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Проведение психологической и социально-педагогической диагностики                    (в течение 10 календарных дней).</a:t>
          </a:r>
        </a:p>
      </dsp:txBody>
      <dsp:txXfrm>
        <a:off x="975764" y="2092680"/>
        <a:ext cx="7855255" cy="418388"/>
      </dsp:txXfrm>
    </dsp:sp>
    <dsp:sp modelId="{C904BBD7-F9EC-4E7A-8FA8-4CE54F5261BA}">
      <dsp:nvSpPr>
        <dsp:cNvPr id="0" name=""/>
        <dsp:cNvSpPr/>
      </dsp:nvSpPr>
      <dsp:spPr>
        <a:xfrm>
          <a:off x="714271" y="2040382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1888085"/>
              <a:satOff val="18770"/>
              <a:lumOff val="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21F0B-5D62-4155-B95D-D1CD02E223AE}">
      <dsp:nvSpPr>
        <dsp:cNvPr id="0" name=""/>
        <dsp:cNvSpPr/>
      </dsp:nvSpPr>
      <dsp:spPr>
        <a:xfrm>
          <a:off x="909470" y="2720632"/>
          <a:ext cx="7921549" cy="41838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Составление проекта программы ИПР  (в течение 14 календарных дней).</a:t>
          </a:r>
        </a:p>
      </dsp:txBody>
      <dsp:txXfrm>
        <a:off x="909470" y="2720632"/>
        <a:ext cx="7921549" cy="418388"/>
      </dsp:txXfrm>
    </dsp:sp>
    <dsp:sp modelId="{35CDC9CA-5577-4555-B159-4F88788A0BAA}">
      <dsp:nvSpPr>
        <dsp:cNvPr id="0" name=""/>
        <dsp:cNvSpPr/>
      </dsp:nvSpPr>
      <dsp:spPr>
        <a:xfrm>
          <a:off x="647977" y="2668333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2517447"/>
              <a:satOff val="25027"/>
              <a:lumOff val="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573DD-397C-4846-AFF4-82F949B5927E}">
      <dsp:nvSpPr>
        <dsp:cNvPr id="0" name=""/>
        <dsp:cNvSpPr/>
      </dsp:nvSpPr>
      <dsp:spPr>
        <a:xfrm>
          <a:off x="701841" y="3282434"/>
          <a:ext cx="8129178" cy="549767"/>
        </a:xfrm>
        <a:prstGeom prst="rect">
          <a:avLst/>
        </a:prstGeom>
        <a:solidFill>
          <a:srgbClr val="D0D9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6. </a:t>
          </a:r>
          <a:r>
            <a:rPr lang="ru-RU" sz="16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Рассмотрение проекта программы ИПР на з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аседании совета профилактики (не позднее 14 календарных дней с момента поступления документа).</a:t>
          </a:r>
        </a:p>
      </dsp:txBody>
      <dsp:txXfrm>
        <a:off x="701841" y="3282434"/>
        <a:ext cx="8129178" cy="549767"/>
      </dsp:txXfrm>
    </dsp:sp>
    <dsp:sp modelId="{DE7782CB-D506-40BD-8EA3-7B06F8487028}">
      <dsp:nvSpPr>
        <dsp:cNvPr id="0" name=""/>
        <dsp:cNvSpPr/>
      </dsp:nvSpPr>
      <dsp:spPr>
        <a:xfrm>
          <a:off x="440348" y="3295824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3146808"/>
              <a:satOff val="31284"/>
              <a:lumOff val="3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CFE8-30D1-45A9-8352-E497E2374731}">
      <dsp:nvSpPr>
        <dsp:cNvPr id="0" name=""/>
        <dsp:cNvSpPr/>
      </dsp:nvSpPr>
      <dsp:spPr>
        <a:xfrm>
          <a:off x="322953" y="3890265"/>
          <a:ext cx="8508066" cy="590007"/>
        </a:xfrm>
        <a:prstGeom prst="rect">
          <a:avLst/>
        </a:prstGeom>
        <a:solidFill>
          <a:srgbClr val="A7B8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</a:t>
          </a:r>
          <a:r>
            <a:rPr lang="ru-RU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Ознакомление законных представителей и несовершеннолетнего с программой ИПР         (в течение 2 календарных дней после составления программы).</a:t>
          </a:r>
        </a:p>
      </dsp:txBody>
      <dsp:txXfrm>
        <a:off x="322953" y="3890265"/>
        <a:ext cx="8508066" cy="590007"/>
      </dsp:txXfrm>
    </dsp:sp>
    <dsp:sp modelId="{5FB96AEB-07E8-4B72-8EFD-10A27FA93F2B}">
      <dsp:nvSpPr>
        <dsp:cNvPr id="0" name=""/>
        <dsp:cNvSpPr/>
      </dsp:nvSpPr>
      <dsp:spPr>
        <a:xfrm>
          <a:off x="61460" y="3923776"/>
          <a:ext cx="522986" cy="522986"/>
        </a:xfrm>
        <a:prstGeom prst="ellipse">
          <a:avLst/>
        </a:prstGeom>
        <a:noFill/>
        <a:ln w="9525" cap="flat" cmpd="sng" algn="ctr">
          <a:solidFill>
            <a:schemeClr val="accent3">
              <a:hueOff val="3776170"/>
              <a:satOff val="37541"/>
              <a:lumOff val="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5BE4-6865-4958-98AB-B04E8F4185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921D-9A8C-4619-AC19-4AAB3CEE5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921D-9A8C-4619-AC19-4AAB3CEE53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5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0.wdp"/><Relationship Id="rId7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4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0.wdp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51.png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47" y="4443958"/>
            <a:ext cx="69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Плех Е.В., заведующий отделом профилактики и комплексной реабилитации  ГУО «Гомельский городской социально-педагогический центр»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636" y="15266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ГУО «Гомельский городской социально-педагогический центр»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aeab10ba2581fa3cc734d071e46a3e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18"/>
            <a:ext cx="9144001" cy="52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660" y="1646962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Профилактика девиантного поведения учащихся. Комплексная реабилитация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98507"/>
            <a:ext cx="6120680" cy="6908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604" y="1249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  <a:cs typeface="Times New Roman" pitchFamily="18" charset="0"/>
              </a:rPr>
              <a:t>Управление образования Гомельского городского исполнительного комитета</a:t>
            </a:r>
          </a:p>
          <a:p>
            <a:pPr algn="ctr"/>
            <a:r>
              <a:rPr lang="ru-RU" sz="1200" dirty="0">
                <a:latin typeface="Bookman Old Style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>
                <a:latin typeface="Bookman Old Style" pitchFamily="18" charset="0"/>
                <a:cs typeface="Times New Roman" pitchFamily="18" charset="0"/>
              </a:rPr>
              <a:t>«Гомельский городской социально-педагогический центр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0474" y="4011910"/>
            <a:ext cx="5633527" cy="11315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073" y="4090013"/>
            <a:ext cx="6048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200" i="1" dirty="0">
                <a:latin typeface="Bookman Old Style" pitchFamily="18" charset="0"/>
              </a:rPr>
              <a:t>Плех Е.В., заведующий отделом профилактики и комплексной реабилитации ГУО «Гомельский городской социально-педагогический центр»;</a:t>
            </a:r>
          </a:p>
          <a:p>
            <a:pPr indent="457200"/>
            <a:r>
              <a:rPr lang="ru-RU" sz="1200" i="1" dirty="0">
                <a:latin typeface="Bookman Old Style" pitchFamily="18" charset="0"/>
              </a:rPr>
              <a:t>Шугай М.В., педагог-психолог </a:t>
            </a:r>
          </a:p>
          <a:p>
            <a:r>
              <a:rPr lang="ru-RU" sz="1200" i="1" dirty="0">
                <a:latin typeface="Bookman Old Style" pitchFamily="18" charset="0"/>
              </a:rPr>
              <a:t>ГУО «Гомельский городской социально-педагогический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6272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0e1259eb27c83acfdb9ed20568e58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3955" y="-2226543"/>
            <a:ext cx="5596087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5519" y="253449"/>
            <a:ext cx="5892957" cy="1015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856" y="253449"/>
            <a:ext cx="5940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Оценка рисков совершения подростком повторных противоправных действий </a:t>
            </a:r>
          </a:p>
          <a:p>
            <a:pPr algn="ctr">
              <a:lnSpc>
                <a:spcPts val="2400"/>
              </a:lnSpc>
            </a:pP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с заполнением формы оценки рисков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491630"/>
            <a:ext cx="5472608" cy="27363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1597898"/>
            <a:ext cx="540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b="1" dirty="0">
                <a:latin typeface="Bookman Old Style" pitchFamily="18" charset="0"/>
              </a:rPr>
              <a:t>Бланк заполняется ответственным специалистом </a:t>
            </a:r>
            <a:r>
              <a:rPr lang="ru-RU" sz="1400" dirty="0">
                <a:latin typeface="Bookman Old Style" pitchFamily="18" charset="0"/>
              </a:rPr>
              <a:t>на несовершеннолетнего по итогам получения и анализа информации от самого подростка, его законных представителей и иных участников образовательного процесса. </a:t>
            </a:r>
          </a:p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b="1" dirty="0">
                <a:latin typeface="Bookman Old Style" pitchFamily="18" charset="0"/>
              </a:rPr>
              <a:t>Не рекомендуется в разговоре с подростком использовать прямые формулировки</a:t>
            </a:r>
            <a:r>
              <a:rPr lang="ru-RU" sz="1400" dirty="0">
                <a:latin typeface="Bookman Old Style" pitchFamily="18" charset="0"/>
              </a:rPr>
              <a:t>, указанные как возможный риск. </a:t>
            </a:r>
          </a:p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b="1" dirty="0">
                <a:latin typeface="Bookman Old Style" pitchFamily="18" charset="0"/>
              </a:rPr>
              <a:t>Заключение о наличии риска делается специалистом</a:t>
            </a:r>
            <a:r>
              <a:rPr lang="ru-RU" sz="1400" dirty="0">
                <a:latin typeface="Bookman Old Style" pitchFamily="18" charset="0"/>
              </a:rPr>
              <a:t>, заполняющим бланк, по результатам анализа собранной информации</a:t>
            </a:r>
          </a:p>
        </p:txBody>
      </p:sp>
      <p:pic>
        <p:nvPicPr>
          <p:cNvPr id="12" name="Picture 2" descr="C:\Users\Admin\Downloads\pngwing.com - 2023-04-19T095424.81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9907" r="23106" b="25856"/>
          <a:stretch/>
        </p:blipFill>
        <p:spPr bwMode="auto">
          <a:xfrm>
            <a:off x="5852657" y="1131590"/>
            <a:ext cx="3279374" cy="28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0192" y="1707654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Bookman Old Style" pitchFamily="18" charset="0"/>
              </a:rPr>
              <a:t>Детям нужны </a:t>
            </a:r>
          </a:p>
          <a:p>
            <a:pPr algn="ctr"/>
            <a:r>
              <a:rPr lang="ru-RU" sz="2000" i="1" dirty="0">
                <a:latin typeface="Bookman Old Style" pitchFamily="18" charset="0"/>
              </a:rPr>
              <a:t>не поучения, </a:t>
            </a:r>
          </a:p>
          <a:p>
            <a:pPr algn="ctr"/>
            <a:r>
              <a:rPr lang="ru-RU" sz="2000" i="1" dirty="0">
                <a:latin typeface="Bookman Old Style" pitchFamily="18" charset="0"/>
              </a:rPr>
              <a:t>а примеры</a:t>
            </a:r>
          </a:p>
          <a:p>
            <a:pPr algn="ctr"/>
            <a:endParaRPr lang="ru-RU" sz="1200" i="1" dirty="0">
              <a:latin typeface="Bookman Old Style" pitchFamily="18" charset="0"/>
            </a:endParaRPr>
          </a:p>
          <a:p>
            <a:pPr algn="ctr"/>
            <a:r>
              <a:rPr lang="ru-RU" sz="2000" i="1" dirty="0" err="1">
                <a:latin typeface="Bookman Old Style" pitchFamily="18" charset="0"/>
              </a:rPr>
              <a:t>Жубер</a:t>
            </a:r>
            <a:r>
              <a:rPr lang="ru-RU" sz="2000" i="1" dirty="0">
                <a:latin typeface="Bookman Old Style" pitchFamily="18" charset="0"/>
              </a:rPr>
              <a:t> Жозеф</a:t>
            </a:r>
          </a:p>
        </p:txBody>
      </p:sp>
    </p:spTree>
    <p:extLst>
      <p:ext uri="{BB962C8B-B14F-4D97-AF65-F5344CB8AC3E}">
        <p14:creationId xmlns:p14="http://schemas.microsoft.com/office/powerpoint/2010/main" val="42795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50" y="-11402"/>
            <a:ext cx="4744049" cy="51663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24997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2290" name="Picture 2" descr="C:\Users\Admin\Desktop\e04a7ea5d70fd509e3fa481ba70d8e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7"/>
            <a:ext cx="4399950" cy="50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14" y="1838022"/>
            <a:ext cx="352518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Программа индивидуальной профилактической работы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0609" y="195486"/>
            <a:ext cx="4373879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0610" y="1797200"/>
            <a:ext cx="4373878" cy="14382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5035" y="3345532"/>
            <a:ext cx="4373878" cy="15304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90609" y="259072"/>
            <a:ext cx="441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Программа ИПР разрабатывается </a:t>
            </a:r>
          </a:p>
          <a:p>
            <a:pPr algn="ctr"/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с учетом характера совершенного противоправного деяния</a:t>
            </a:r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, диагностики личности несовершеннолетнего, </a:t>
            </a:r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предполагает</a:t>
            </a:r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промежуточный и итоговый анализ результатов</a:t>
            </a:r>
            <a:endParaRPr lang="ru-RU" sz="1400" dirty="0">
              <a:latin typeface="Bookman Old Style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8950" y="1826545"/>
            <a:ext cx="4373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Программа должна предусматривать </a:t>
            </a:r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вовлечение несовершеннолетнего и его окружения в процесс преодоления проблемной ситуации</a:t>
            </a:r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, создание условий для освоения ребенком </a:t>
            </a:r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позитивного опыта разрешения проблем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8950" y="3350688"/>
            <a:ext cx="43738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В разработке программы участвуют </a:t>
            </a:r>
            <a:r>
              <a:rPr lang="ru-RU" sz="1400" b="1" dirty="0">
                <a:latin typeface="Bookman Old Style" pitchFamily="18" charset="0"/>
                <a:ea typeface="Calibri" panose="020F0502020204030204" pitchFamily="34" charset="0"/>
              </a:rPr>
              <a:t>педагог социальный, педагог-психолог, классные руководители, кураторы, мастера производственного обучения, воспитатели общежитий, законные представители несовершеннолетнего</a:t>
            </a:r>
            <a:r>
              <a:rPr lang="ru-RU" sz="1400" dirty="0">
                <a:latin typeface="Bookman Old Style" pitchFamily="18" charset="0"/>
                <a:ea typeface="Calibri" panose="020F0502020204030204" pitchFamily="34" charset="0"/>
              </a:rPr>
              <a:t>  и иные заинтересованные.</a:t>
            </a:r>
          </a:p>
        </p:txBody>
      </p:sp>
    </p:spTree>
    <p:extLst>
      <p:ext uri="{BB962C8B-B14F-4D97-AF65-F5344CB8AC3E}">
        <p14:creationId xmlns:p14="http://schemas.microsoft.com/office/powerpoint/2010/main" val="3850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540" y="123478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Программа индивидуальной профилактической работы</a:t>
            </a:r>
          </a:p>
          <a:p>
            <a:r>
              <a:rPr lang="ru-RU" dirty="0"/>
              <a:t> </a:t>
            </a:r>
          </a:p>
        </p:txBody>
      </p:sp>
      <p:pic>
        <p:nvPicPr>
          <p:cNvPr id="13314" name="Picture 2" descr="C:\Users\Admin\Desktop\яяя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6" y="699542"/>
            <a:ext cx="2949260" cy="42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ааа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9541"/>
            <a:ext cx="2808312" cy="42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ввв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17341"/>
            <a:ext cx="2808312" cy="15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dmin\Downloads\pngwing.com - 2023-04-19T135058.79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86">
            <a:off x="6342237" y="2275036"/>
            <a:ext cx="2513227" cy="30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58" y="2124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График проведения / Календарное планирование участия несовершеннолетнего в мероприятиях ИПР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5" name="Picture 4" descr="C:\Users\Admin\Downloads\pngwing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3187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pngwing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44" y="91556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1" y="694976"/>
            <a:ext cx="739298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pngwing.com - 2022-10-18T173752.3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259">
            <a:off x="-206854" y="641062"/>
            <a:ext cx="2148903" cy="29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ownloads\pngwing.com - 2022-10-18T173752.3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0181">
            <a:off x="7407549" y="1618821"/>
            <a:ext cx="2028965" cy="31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ownloads\pngwing.com (7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04" y="195486"/>
            <a:ext cx="1939424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26" y="425246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30" y="424499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5814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785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86" y="314781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pngwing.com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70" y="95157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33d46393913fdc0ad726c29c222ad9a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6728" y="-2655845"/>
            <a:ext cx="5564371" cy="102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486"/>
            <a:ext cx="6774986" cy="23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0202" y="2787774"/>
            <a:ext cx="4386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Учреждение образования обеспечивает ежемесячное не позднее 10 числа месяца, следующего за отчетным, представление указанных сведений в комиссию по делам несовершеннолетних по месту нахождения учреждения образования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1030" name="Picture 6" descr="C:\Users\Admin\Downloads\pngwing.com (42)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3598"/>
            <a:ext cx="5264522" cy="5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4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486"/>
            <a:ext cx="8352927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              Индивидуальная профилактическая работа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                прекращается по решению                      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                 руководителя учреждения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                  образования при наличии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                        следующих оснований:</a:t>
            </a:r>
          </a:p>
        </p:txBody>
      </p:sp>
      <p:pic>
        <p:nvPicPr>
          <p:cNvPr id="14338" name="Picture 2" descr="C:\Users\Admin\Desktop\2bd52c7e41c463aea823ea5f07a7c5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/>
          <a:stretch/>
        </p:blipFill>
        <p:spPr bwMode="auto">
          <a:xfrm>
            <a:off x="129410" y="699542"/>
            <a:ext cx="4320480" cy="58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2bd52c7e41c463aea823ea5f07a7c5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/>
          <a:stretch/>
        </p:blipFill>
        <p:spPr bwMode="auto">
          <a:xfrm>
            <a:off x="4555299" y="1730829"/>
            <a:ext cx="4481197" cy="67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92" y="93415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</a:rPr>
              <a:t>Истечение срока проведения ИПР </a:t>
            </a:r>
          </a:p>
          <a:p>
            <a:pPr algn="ctr"/>
            <a:r>
              <a:rPr lang="ru-RU" sz="1400" dirty="0">
                <a:latin typeface="Bookman Old Style" pitchFamily="18" charset="0"/>
              </a:rPr>
              <a:t>(в зависимости от категории несовершеннолетних)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35572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</a:rPr>
              <a:t>Достижение несовершеннолетним возраста восемнадцати 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506" y="386789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</a:rPr>
              <a:t>Избрание меры пресечения в виде заключения под стражу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220241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</a:rPr>
              <a:t>Осуждение к наказанию в виде ареста или лишения свободы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3770" y="3627083"/>
            <a:ext cx="3240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</a:rPr>
              <a:t>В случае смерти, а также объявления умершим либо признания безвестно отсутствующим в порядке, определенном законодательством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25819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564" y="195486"/>
            <a:ext cx="784887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Комплексная реабилитация несовершеннолетних</a:t>
            </a:r>
          </a:p>
        </p:txBody>
      </p:sp>
      <p:pic>
        <p:nvPicPr>
          <p:cNvPr id="5" name="Picture 2" descr="C:\Users\Admin\Downloads\52396ab69fb84a9320c23852934fdd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3380" r="15709"/>
          <a:stretch/>
        </p:blipFill>
        <p:spPr bwMode="auto">
          <a:xfrm rot="5400000">
            <a:off x="264907" y="309569"/>
            <a:ext cx="3960437" cy="48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52396ab69fb84a9320c23852934fdd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-751" b="751"/>
          <a:stretch/>
        </p:blipFill>
        <p:spPr bwMode="auto">
          <a:xfrm rot="5400000">
            <a:off x="4446241" y="787662"/>
            <a:ext cx="500404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384471"/>
            <a:ext cx="367240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>
                <a:latin typeface="Bookman Old Style" pitchFamily="18" charset="0"/>
                <a:cs typeface="Times New Roman" pitchFamily="18" charset="0"/>
              </a:rPr>
              <a:t>Постановлением Совета Министров Республики Беларусь от 27.06.2017 г №487 «Положение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</a:t>
            </a:r>
            <a:endParaRPr lang="ru-RU" sz="13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068" y="1384471"/>
            <a:ext cx="35283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>
                <a:latin typeface="Bookman Old Style" pitchFamily="18" charset="0"/>
                <a:cs typeface="Times New Roman" pitchFamily="18" charset="0"/>
              </a:rPr>
              <a:t>Инструктивно-методическое письмо «Об 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 от 14.12.2017</a:t>
            </a:r>
          </a:p>
        </p:txBody>
      </p:sp>
    </p:spTree>
    <p:extLst>
      <p:ext uri="{BB962C8B-B14F-4D97-AF65-F5344CB8AC3E}">
        <p14:creationId xmlns:p14="http://schemas.microsoft.com/office/powerpoint/2010/main" val="31992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c350c71fc51ba3e0ddb5120997ece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7769" y="-1632730"/>
            <a:ext cx="4515968" cy="84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99592" y="339502"/>
            <a:ext cx="784887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Комплексная реабилитация несовершеннолетних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491630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buClr>
                <a:srgbClr val="C00000"/>
              </a:buClr>
            </a:pP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В случае </a:t>
            </a: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принятия решения КДН о проведении комплексной реабилитации несовершеннолетнего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, с которым на данный момент </a:t>
            </a: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реализуется программа ИПР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, необходимо организовать работу в соответствии с соответствующими нормативными правовыми актами.</a:t>
            </a:r>
          </a:p>
          <a:p>
            <a:pPr indent="450000" algn="just">
              <a:buClr>
                <a:srgbClr val="C00000"/>
              </a:buClr>
            </a:pPr>
            <a:endParaRPr lang="ru-RU" sz="1400" dirty="0">
              <a:latin typeface="Bookman Old Style" pitchFamily="18" charset="0"/>
              <a:cs typeface="Times New Roman" pitchFamily="18" charset="0"/>
            </a:endParaRPr>
          </a:p>
          <a:p>
            <a:pPr indent="450000" algn="just">
              <a:buClr>
                <a:srgbClr val="C00000"/>
              </a:buClr>
            </a:pP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В программы комплексной реабилитации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целесообразно включать </a:t>
            </a: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мероприятия программы ИПР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, которые не выполнены на день разработки для направления их в СПЦ либо в детское </a:t>
            </a:r>
            <a:r>
              <a:rPr lang="ru-RU" sz="1400" dirty="0" err="1">
                <a:latin typeface="Bookman Old Style" pitchFamily="18" charset="0"/>
                <a:cs typeface="Times New Roman" pitchFamily="18" charset="0"/>
              </a:rPr>
              <a:t>интернатное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  учреждение.</a:t>
            </a:r>
          </a:p>
        </p:txBody>
      </p:sp>
      <p:pic>
        <p:nvPicPr>
          <p:cNvPr id="59" name="Picture 4" descr="C:\Users\Admin\Downloads\pngwing.com - 2023-04-19T095746.8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39612"/>
            <a:ext cx="1823634" cy="2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Admin\Downloads\pngwing.com - 2023-04-19T095746.8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684" flipH="1">
            <a:off x="94386" y="2585929"/>
            <a:ext cx="1405070" cy="1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4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97010618aea7f9c197ea7c6c989bb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973651" y="-2066197"/>
            <a:ext cx="5236048" cy="91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5516" y="123478"/>
            <a:ext cx="871296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Bookman Old Style" pitchFamily="18" charset="0"/>
              </a:rPr>
              <a:t>Деятельность педагога-психолога по профилактике девиантного поведения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4440"/>
            <a:ext cx="4140460" cy="31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1" r="2735"/>
          <a:stretch/>
        </p:blipFill>
        <p:spPr bwMode="auto">
          <a:xfrm>
            <a:off x="4388059" y="1220176"/>
            <a:ext cx="4572001" cy="28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799b5c690ab4f8fc539090ad4d5ac9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6" b="30002"/>
          <a:stretch/>
        </p:blipFill>
        <p:spPr bwMode="auto">
          <a:xfrm>
            <a:off x="1892" y="-255747"/>
            <a:ext cx="593825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669" y="12347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  <a:cs typeface="Times New Roman" pitchFamily="18" charset="0"/>
              </a:rPr>
              <a:t>При составлении программы следует учитывать: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857" y="105958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Особенности возраста несовершеннолетнего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4039" y="2516561"/>
            <a:ext cx="318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Специфику психофизического развития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176" y="3867894"/>
            <a:ext cx="3364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  <a:cs typeface="Times New Roman" pitchFamily="18" charset="0"/>
              </a:rPr>
              <a:t>Особенности протекания возрастных кризисов, в частности, подросткового, проявлениями которого являются обесценивание взрослых, отрицательное отношение к их требованиям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40601"/>
            <a:ext cx="30963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Программа ИПР должна предусматривать и включать:</a:t>
            </a:r>
          </a:p>
          <a:p>
            <a:pPr algn="ctr">
              <a:buNone/>
            </a:pPr>
            <a:endParaRPr lang="ru-RU" sz="1000" b="1" dirty="0">
              <a:latin typeface="Bookman Old Style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вовлечение несовершеннолетнего и его окружения в процесс преодоления проблемной ситуации;</a:t>
            </a:r>
          </a:p>
          <a:p>
            <a:pPr algn="ctr">
              <a:buClr>
                <a:srgbClr val="C00000"/>
              </a:buClr>
            </a:pPr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создание условий для освоения учащимся позитивного опыта разрешения проблем;</a:t>
            </a:r>
          </a:p>
          <a:p>
            <a:pPr algn="ctr">
              <a:buClr>
                <a:srgbClr val="C00000"/>
              </a:buClr>
            </a:pPr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порядок взаимодействия учреждений образования и инспекции по делам несовершеннолетних в случае отсутствия учащегося на учебных занятиях;</a:t>
            </a:r>
          </a:p>
          <a:p>
            <a:pPr algn="ctr">
              <a:buClr>
                <a:srgbClr val="C00000"/>
              </a:buClr>
            </a:pPr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индивидуальные и групповые занятия с учащимися, групповые занятия с родителями, консультации. </a:t>
            </a:r>
          </a:p>
        </p:txBody>
      </p:sp>
    </p:spTree>
    <p:extLst>
      <p:ext uri="{BB962C8B-B14F-4D97-AF65-F5344CB8AC3E}">
        <p14:creationId xmlns:p14="http://schemas.microsoft.com/office/powerpoint/2010/main" val="154392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350c71fc51ba3e0ddb5120997ecee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665" y="-2468809"/>
            <a:ext cx="6552727" cy="100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95486"/>
            <a:ext cx="568863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Нормативные документы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9581"/>
            <a:ext cx="4104457" cy="19411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4" y="1707654"/>
            <a:ext cx="2880321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dmin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8" y="3219820"/>
            <a:ext cx="45434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7376" y="3667911"/>
            <a:ext cx="4386632" cy="7925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50000"/>
          <a:stretch/>
        </p:blipFill>
        <p:spPr>
          <a:xfrm>
            <a:off x="5023899" y="3219819"/>
            <a:ext cx="3653710" cy="1800225"/>
          </a:xfrm>
          <a:prstGeom prst="rect">
            <a:avLst/>
          </a:prstGeom>
        </p:spPr>
      </p:pic>
      <p:pic>
        <p:nvPicPr>
          <p:cNvPr id="2052" name="Picture 4" descr="C:\Users\Admin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6113"/>
            <a:ext cx="4177617" cy="20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51718" y="718706"/>
            <a:ext cx="51125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7982" y="1858650"/>
            <a:ext cx="4026466" cy="1073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Admin\Downloads\pngwing.com - 2023-03-06T160039.34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15" y="3184452"/>
            <a:ext cx="1728192" cy="14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pngwing.com (7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62" y="382362"/>
            <a:ext cx="1939424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ownloads\pngwing.com (76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74" y="2715766"/>
            <a:ext cx="1667894" cy="15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ownloads\pngwing.com (76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519" y="-60750"/>
            <a:ext cx="1685895" cy="1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51a5e9c8697137a77bd33a0f2bbf8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0199" y="-2010301"/>
            <a:ext cx="5157040" cy="91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26749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Периодичность занятий с несовершеннолетним и его родителями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827"/>
            <a:ext cx="4101175" cy="38952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508168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0" algn="ctr">
              <a:buNone/>
            </a:pP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Периодичность: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 от 1-2 раз в неделю до 1 раза в 2 недели, длительностью</a:t>
            </a: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занятия от 45 минут до 1 часа. </a:t>
            </a:r>
          </a:p>
          <a:p>
            <a:pPr marL="96838" indent="-3175" algn="ctr">
              <a:buNone/>
            </a:pPr>
            <a:endParaRPr lang="ru-RU" sz="1400" b="1" dirty="0">
              <a:latin typeface="Bookman Old Style" pitchFamily="18" charset="0"/>
              <a:cs typeface="Times New Roman" pitchFamily="18" charset="0"/>
            </a:endParaRPr>
          </a:p>
          <a:p>
            <a:pPr marL="96838" indent="-3175" algn="ctr">
              <a:buNone/>
            </a:pP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Обращаем внимание!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Чем выше уровень риска, тем интенсивнее частота занятий в неделю. </a:t>
            </a:r>
          </a:p>
          <a:p>
            <a:pPr marL="96838" indent="-3175" algn="ctr">
              <a:buNone/>
            </a:pPr>
            <a:endParaRPr lang="ru-RU" sz="1400" dirty="0">
              <a:latin typeface="Bookman Old Style" pitchFamily="18" charset="0"/>
              <a:cs typeface="Times New Roman" pitchFamily="18" charset="0"/>
            </a:endParaRPr>
          </a:p>
          <a:p>
            <a:pPr marL="93663"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Групповые занятия (консультации, семинары) для законных представителей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проводятся не реже 1 раза в месяц, длительность занятия зависит от применяемой методики и составляет от 45 минут до 2 часов.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4068" y="1196827"/>
            <a:ext cx="3276364" cy="15909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596" y="1200217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Индивидуальные, групповые занятия, консультации специалистов </a:t>
            </a:r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регистрируются в журнале учета консультаций </a:t>
            </a:r>
            <a:r>
              <a:rPr lang="ru-RU" sz="1400" dirty="0">
                <a:latin typeface="Bookman Old Style" pitchFamily="18" charset="0"/>
                <a:cs typeface="Times New Roman" pitchFamily="18" charset="0"/>
              </a:rPr>
              <a:t>участников образовательного процесса. </a:t>
            </a:r>
          </a:p>
        </p:txBody>
      </p:sp>
      <p:pic>
        <p:nvPicPr>
          <p:cNvPr id="11" name="Picture 2" descr="C:\Users\Admin\Downloads\pngwing.com - 2023-04-19T095424.8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9907" r="23106" b="25856"/>
          <a:stretch/>
        </p:blipFill>
        <p:spPr bwMode="auto">
          <a:xfrm>
            <a:off x="4293638" y="2427734"/>
            <a:ext cx="3744416" cy="30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3144429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Bookman Old Style" pitchFamily="18" charset="0"/>
                <a:cs typeface="Times New Roman" pitchFamily="18" charset="0"/>
              </a:rPr>
              <a:t>Для оптимизации связи с подростками рекомендуется использовать напоминания и поощрения (с применением </a:t>
            </a:r>
            <a:r>
              <a:rPr lang="ru-RU" sz="1400" i="1" dirty="0" err="1">
                <a:latin typeface="Bookman Old Style" pitchFamily="18" charset="0"/>
                <a:cs typeface="Times New Roman" pitchFamily="18" charset="0"/>
              </a:rPr>
              <a:t>мессенджеров</a:t>
            </a:r>
            <a:r>
              <a:rPr lang="ru-RU" sz="1400" i="1" dirty="0">
                <a:latin typeface="Bookman Old Style" pitchFamily="18" charset="0"/>
                <a:cs typeface="Times New Roman" pitchFamily="18" charset="0"/>
              </a:rPr>
              <a:t> и (или) социальных сетей)</a:t>
            </a: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1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c350c71fc51ba3e0ddb5120997ece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2414" y="-2008083"/>
            <a:ext cx="515917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pngwing.com - 2023-03-10T113242.3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56153"/>
            <a:ext cx="1872208" cy="19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5991" y="974800"/>
            <a:ext cx="4095969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80529" y="5147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Причинами отклоняющегося поведения в подростковом возрасте являются: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814" y="1131590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</a:t>
            </a:r>
            <a:r>
              <a:rPr lang="ru-RU" sz="1400" dirty="0">
                <a:latin typeface="Bookman Old Style" pitchFamily="18" charset="0"/>
              </a:rPr>
              <a:t> Намерение изменить социальные нормы и снять запреты, которые мешают волеизъявлению подростка;</a:t>
            </a:r>
          </a:p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</a:t>
            </a:r>
            <a:r>
              <a:rPr lang="ru-RU" sz="1400" dirty="0">
                <a:latin typeface="Bookman Old Style" pitchFamily="18" charset="0"/>
              </a:rPr>
              <a:t> Желание проявить себя, нарушая имеющиеся нормы права и морали;</a:t>
            </a:r>
          </a:p>
          <a:p>
            <a:pPr indent="457200" algn="just"/>
            <a:r>
              <a:rPr lang="ru-RU" sz="1400" dirty="0">
                <a:latin typeface="Bookman Old Style" pitchFamily="18" charset="0"/>
                <a:sym typeface="Symbol"/>
              </a:rPr>
              <a:t></a:t>
            </a:r>
            <a:r>
              <a:rPr lang="ru-RU" sz="1400" dirty="0">
                <a:latin typeface="Bookman Old Style" pitchFamily="18" charset="0"/>
              </a:rPr>
              <a:t> </a:t>
            </a:r>
            <a:r>
              <a:rPr lang="ru-RU" sz="1400" dirty="0" err="1">
                <a:latin typeface="Bookman Old Style" pitchFamily="18" charset="0"/>
              </a:rPr>
              <a:t>Саморазрушающее</a:t>
            </a:r>
            <a:r>
              <a:rPr lang="ru-RU" sz="1400" dirty="0">
                <a:latin typeface="Bookman Old Style" pitchFamily="18" charset="0"/>
              </a:rPr>
              <a:t> поведение.</a:t>
            </a:r>
          </a:p>
          <a:p>
            <a:pPr algn="ctr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9" name="Picture 4" descr="C:\Users\Admin\Downloads\pngwing.com - 2023-04-19T095746.8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8982">
            <a:off x="3569344" y="394706"/>
            <a:ext cx="2005311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7" y="317147"/>
            <a:ext cx="4067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>
                <a:latin typeface="Bookman Old Style" pitchFamily="18" charset="0"/>
                <a:ea typeface="Calibri" panose="020F0502020204030204" pitchFamily="34" charset="0"/>
              </a:rPr>
              <a:t>Психологическая и </a:t>
            </a:r>
          </a:p>
          <a:p>
            <a:pPr lvl="0" algn="ctr"/>
            <a:r>
              <a:rPr lang="ru-RU" sz="1400" b="1" i="1" dirty="0">
                <a:latin typeface="Bookman Old Style" pitchFamily="18" charset="0"/>
                <a:ea typeface="Calibri" panose="020F0502020204030204" pitchFamily="34" charset="0"/>
              </a:rPr>
              <a:t>социально-педагогическая диагностика выражается в оценке индивидуально-психологических свойств, качеств личности несовершеннолетнего и направлена на выявление его психологических проблем и факторов социальной среды, влияющих на поведение и состояние несовершеннолетнего</a:t>
            </a:r>
            <a:endParaRPr lang="ru-RU" sz="1400" b="1" i="1" dirty="0">
              <a:latin typeface="Bookman Old Style" pitchFamily="18" charset="0"/>
            </a:endParaRPr>
          </a:p>
        </p:txBody>
      </p:sp>
      <p:pic>
        <p:nvPicPr>
          <p:cNvPr id="3075" name="Picture 3" descr="C:\Users\Admin\Downloads\pngwing.com - 2023-04-19T103419.8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608" y="2919016"/>
            <a:ext cx="1839690" cy="18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3298" y="3219822"/>
            <a:ext cx="47080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</a:rPr>
              <a:t>Банк методик профилактической работы, направленных на выявление, недопущение и пресечение противоправных действий несовершеннолетних, а также противоправных действий в отношении несовершеннолетних </a:t>
            </a:r>
            <a:r>
              <a:rPr lang="ru-RU" sz="1400" b="1" dirty="0">
                <a:latin typeface="Bookman Old Style" pitchFamily="18" charset="0"/>
              </a:rPr>
              <a:t>Сайт АПО, ГГСПЦ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4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pngwing.com - 2023-04-14T103930.0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2" y="568580"/>
            <a:ext cx="4341000" cy="44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8095" y="868095"/>
            <a:ext cx="6236185" cy="4499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4248471" cy="4935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Диагностика аддиктивного поведения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779" y="1203598"/>
            <a:ext cx="4050195" cy="36317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360000" algn="just"/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 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Методика RAFFT в модификации  А.Ю. Егорова;</a:t>
            </a:r>
          </a:p>
          <a:p>
            <a:pPr indent="360000" algn="just"/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 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Методика диагностики склонности к 13 видам зависимостей (Г. В. Лозовая);</a:t>
            </a:r>
          </a:p>
          <a:p>
            <a:pPr indent="360000" algn="just"/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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«Определение степени никотиновой зависимости»  (тест </a:t>
            </a:r>
            <a:r>
              <a:rPr lang="ru-RU" sz="1600" dirty="0" err="1">
                <a:solidFill>
                  <a:schemeClr val="bg1"/>
                </a:solidFill>
                <a:latin typeface="Bookman Old Style" pitchFamily="18" charset="0"/>
              </a:rPr>
              <a:t>Фагерстрема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 «Склонность к зависимому поведению» (</a:t>
            </a:r>
            <a:r>
              <a:rPr lang="ru-RU" sz="1600" dirty="0" err="1">
                <a:solidFill>
                  <a:schemeClr val="bg1"/>
                </a:solidFill>
                <a:latin typeface="Bookman Old Style" pitchFamily="18" charset="0"/>
                <a:sym typeface="Symbol"/>
              </a:rPr>
              <a:t>В.Д.Менделевич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);</a:t>
            </a:r>
          </a:p>
          <a:p>
            <a:pPr indent="360000" algn="just"/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 Тест-опросник «</a:t>
            </a:r>
            <a:r>
              <a:rPr lang="ru-RU" sz="1600" dirty="0" err="1">
                <a:solidFill>
                  <a:schemeClr val="bg1"/>
                </a:solidFill>
                <a:latin typeface="Bookman Old Style" pitchFamily="18" charset="0"/>
                <a:sym typeface="Symbol"/>
              </a:rPr>
              <a:t>аддиктивная</a:t>
            </a:r>
            <a:r>
              <a:rPr lang="ru-RU" sz="1600" dirty="0">
                <a:solidFill>
                  <a:schemeClr val="bg1"/>
                </a:solidFill>
                <a:latin typeface="Bookman Old Style" pitchFamily="18" charset="0"/>
                <a:sym typeface="Symbol"/>
              </a:rPr>
              <a:t> склонность»  (В.В. Юсупов)</a:t>
            </a:r>
          </a:p>
          <a:p>
            <a:pPr algn="just"/>
            <a:endParaRPr lang="ru-RU" sz="1200" dirty="0">
              <a:latin typeface="Bookman Old Style" pitchFamily="18" charset="0"/>
            </a:endParaRPr>
          </a:p>
          <a:p>
            <a:pPr marL="285750" indent="-285750" algn="just">
              <a:buFont typeface="Symbol"/>
              <a:buChar char="·"/>
            </a:pPr>
            <a:endParaRPr lang="ru-RU" sz="1300" dirty="0">
              <a:latin typeface="Bookman Old Style" pitchFamily="18" charset="0"/>
            </a:endParaRPr>
          </a:p>
          <a:p>
            <a:pPr marL="285750" indent="-285750" algn="just">
              <a:buFont typeface="Symbol"/>
              <a:buChar char="·"/>
            </a:pPr>
            <a:endParaRPr lang="ru-RU" sz="1300" dirty="0"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95486"/>
            <a:ext cx="4248471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Bookman Old Style" pitchFamily="18" charset="0"/>
              </a:rPr>
              <a:t>Диагностика взаимоотношений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8002" y="850017"/>
            <a:ext cx="442849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Опросник враждебности;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Шкала доброжелательности;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Диагностика эмоциональных барьеров в межличностном общении (</a:t>
            </a:r>
            <a:r>
              <a:rPr lang="ru-RU" sz="1300" dirty="0" err="1">
                <a:latin typeface="Bookman Old Style" pitchFamily="18" charset="0"/>
              </a:rPr>
              <a:t>В.В.Бойко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Карта социальных контактов как диагностический инструмент в консультировании несовершеннолетних;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 незаконченных предложений;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«Анализ семейных взаимоотношений» Э.Г. </a:t>
            </a:r>
            <a:r>
              <a:rPr lang="ru-RU" sz="1300" dirty="0" err="1">
                <a:latin typeface="Bookman Old Style" pitchFamily="18" charset="0"/>
              </a:rPr>
              <a:t>Эйдемиллер</a:t>
            </a:r>
            <a:r>
              <a:rPr lang="ru-RU" sz="1300" dirty="0">
                <a:latin typeface="Bookman Old Style" pitchFamily="18" charset="0"/>
              </a:rPr>
              <a:t>,                  В.В. </a:t>
            </a:r>
            <a:r>
              <a:rPr lang="ru-RU" sz="1300" dirty="0" err="1">
                <a:latin typeface="Bookman Old Style" pitchFamily="18" charset="0"/>
              </a:rPr>
              <a:t>Юстицкис</a:t>
            </a:r>
            <a:r>
              <a:rPr lang="ru-RU" sz="1300" dirty="0">
                <a:latin typeface="Bookman Old Style" pitchFamily="18" charset="0"/>
              </a:rPr>
              <a:t> (АСВ);</a:t>
            </a:r>
          </a:p>
          <a:p>
            <a:pPr indent="360000" algn="just"/>
            <a:r>
              <a:rPr lang="ru-RU" sz="12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выявления коммуникативных склонностей учащихся (Р.В. </a:t>
            </a:r>
            <a:r>
              <a:rPr lang="ru-RU" sz="1300" dirty="0" err="1">
                <a:latin typeface="Bookman Old Style" pitchFamily="18" charset="0"/>
              </a:rPr>
              <a:t>Овчаровой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2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Определение жизненных ценностей личности (</a:t>
            </a:r>
            <a:r>
              <a:rPr lang="ru-RU" sz="1300" dirty="0" err="1">
                <a:latin typeface="Bookman Old Style" pitchFamily="18" charset="0"/>
              </a:rPr>
              <a:t>must</a:t>
            </a:r>
            <a:r>
              <a:rPr lang="ru-RU" sz="1300" dirty="0">
                <a:latin typeface="Bookman Old Style" pitchFamily="18" charset="0"/>
              </a:rPr>
              <a:t> –тест) (</a:t>
            </a:r>
            <a:r>
              <a:rPr lang="ru-RU" sz="1300" dirty="0" err="1">
                <a:latin typeface="Bookman Old Style" pitchFamily="18" charset="0"/>
              </a:rPr>
              <a:t>П.Н.Иванов</a:t>
            </a:r>
            <a:r>
              <a:rPr lang="ru-RU" sz="1300" dirty="0">
                <a:latin typeface="Bookman Old Style" pitchFamily="18" charset="0"/>
              </a:rPr>
              <a:t>, </a:t>
            </a:r>
            <a:r>
              <a:rPr lang="ru-RU" sz="1300" dirty="0" err="1">
                <a:latin typeface="Bookman Old Style" pitchFamily="18" charset="0"/>
              </a:rPr>
              <a:t>Е.Ф.Колобова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2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Проективная техника «</a:t>
            </a:r>
            <a:r>
              <a:rPr lang="ru-RU" sz="1300" dirty="0" err="1">
                <a:latin typeface="Bookman Old Style" pitchFamily="18" charset="0"/>
              </a:rPr>
              <a:t>Генограмма</a:t>
            </a:r>
            <a:r>
              <a:rPr lang="ru-RU" sz="1300" dirty="0">
                <a:latin typeface="Bookman Old Style" pitchFamily="18" charset="0"/>
              </a:rPr>
              <a:t>»;</a:t>
            </a:r>
          </a:p>
          <a:p>
            <a:pPr indent="360000" algn="just"/>
            <a:r>
              <a:rPr lang="ru-RU" sz="12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Тест «Ваша уличная компания»;</a:t>
            </a:r>
          </a:p>
          <a:p>
            <a:pPr indent="360000" algn="just"/>
            <a:r>
              <a:rPr lang="ru-RU" sz="1200" dirty="0">
                <a:latin typeface="Bookman Old Style" pitchFamily="18" charset="0"/>
                <a:sym typeface="Symbol"/>
              </a:rPr>
              <a:t></a:t>
            </a:r>
            <a:r>
              <a:rPr lang="ru-RU" sz="1300" dirty="0">
                <a:latin typeface="Bookman Old Style" pitchFamily="18" charset="0"/>
              </a:rPr>
              <a:t> Методика «Шкала семейного окружения» (Р.Х. Мус, адаптация С.Ю. Куприянова)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850017"/>
            <a:ext cx="36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22048" y="771550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689048"/>
            <a:ext cx="8928992" cy="44029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95485"/>
            <a:ext cx="7344815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Bookman Old Style" pitchFamily="18" charset="0"/>
              </a:rPr>
              <a:t>Диагностика девиантного поведения</a:t>
            </a:r>
          </a:p>
        </p:txBody>
      </p:sp>
      <p:pic>
        <p:nvPicPr>
          <p:cNvPr id="5123" name="Picture 3" descr="C:\Users\Admin\Downloads\pngwing.com - 2022-10-18T173752.3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2057">
            <a:off x="7570214" y="273688"/>
            <a:ext cx="1236385" cy="17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ownloads\pngwing.com - 2022-10-18T173752.3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878">
            <a:off x="282816" y="-18784"/>
            <a:ext cx="907891" cy="12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pngwing.com - 2022-10-18T172938.19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8998"/>
            <a:ext cx="7344816" cy="41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03" y="754347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«Шкала оценки уровня социальной адаптации» (</a:t>
            </a:r>
            <a:r>
              <a:rPr lang="ru-RU" sz="1300" dirty="0" err="1">
                <a:latin typeface="Bookman Old Style" pitchFamily="18" charset="0"/>
              </a:rPr>
              <a:t>Кибирёв</a:t>
            </a:r>
            <a:r>
              <a:rPr lang="ru-RU" sz="1300" dirty="0">
                <a:latin typeface="Bookman Old Style" pitchFamily="18" charset="0"/>
              </a:rPr>
              <a:t> А.А.);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Акцентуация характера Тест - опросник </a:t>
            </a:r>
            <a:r>
              <a:rPr lang="ru-RU" sz="1300" dirty="0" err="1">
                <a:latin typeface="Bookman Old Style" pitchFamily="18" charset="0"/>
              </a:rPr>
              <a:t>Шмишека</a:t>
            </a:r>
            <a:r>
              <a:rPr lang="ru-RU" sz="1300" dirty="0">
                <a:latin typeface="Bookman Old Style" pitchFamily="18" charset="0"/>
              </a:rPr>
              <a:t>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Диагностика агрессивности детей (опросник </a:t>
            </a:r>
            <a:r>
              <a:rPr lang="ru-RU" sz="1300" dirty="0" err="1">
                <a:latin typeface="Bookman Old Style" pitchFamily="18" charset="0"/>
              </a:rPr>
              <a:t>Басса-Дарки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Диагностика предрасположенности к конфликтному поведению (К.Н. Томас);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Изучение </a:t>
            </a:r>
            <a:r>
              <a:rPr lang="ru-RU" sz="1300" dirty="0" err="1">
                <a:latin typeface="Bookman Old Style" pitchFamily="18" charset="0"/>
              </a:rPr>
              <a:t>социализированности</a:t>
            </a:r>
            <a:r>
              <a:rPr lang="ru-RU" sz="1300" dirty="0">
                <a:latin typeface="Bookman Old Style" pitchFamily="18" charset="0"/>
              </a:rPr>
              <a:t> личности учащегося (методика М.И. Рожкова);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Карта наблюдений Д. </a:t>
            </a:r>
            <a:r>
              <a:rPr lang="ru-RU" sz="1300" dirty="0" err="1">
                <a:latin typeface="Bookman Old Style" pitchFamily="18" charset="0"/>
              </a:rPr>
              <a:t>Стотта</a:t>
            </a:r>
            <a:r>
              <a:rPr lang="ru-RU" sz="1300" dirty="0">
                <a:latin typeface="Bookman Old Style" pitchFamily="18" charset="0"/>
              </a:rPr>
              <a:t>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диагностики представлений ребенка о насилии «Незаконченные предложения»      (Е.Н. Волкова);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«Волевой самоконтроль» (ВСК) (А.Г. </a:t>
            </a:r>
            <a:r>
              <a:rPr lang="ru-RU" sz="1300" dirty="0" err="1">
                <a:latin typeface="Bookman Old Style" pitchFamily="18" charset="0"/>
              </a:rPr>
              <a:t>Зверковым</a:t>
            </a:r>
            <a:r>
              <a:rPr lang="ru-RU" sz="1300" dirty="0">
                <a:latin typeface="Bookman Old Style" pitchFamily="18" charset="0"/>
              </a:rPr>
              <a:t> и Е.В. </a:t>
            </a:r>
            <a:r>
              <a:rPr lang="ru-RU" sz="1300" dirty="0" err="1">
                <a:latin typeface="Bookman Old Style" pitchFamily="18" charset="0"/>
              </a:rPr>
              <a:t>Эйдманом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«Карта риска суицида» (модификация для подростков                      Л.Б. Шнейдер);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«Личностная агрессивность и конфликтность» (</a:t>
            </a:r>
            <a:r>
              <a:rPr lang="ru-RU" sz="1300" dirty="0" err="1">
                <a:latin typeface="Bookman Old Style" pitchFamily="18" charset="0"/>
              </a:rPr>
              <a:t>Е.П.Ильин</a:t>
            </a:r>
            <a:r>
              <a:rPr lang="ru-RU" sz="1300" dirty="0">
                <a:latin typeface="Bookman Old Style" pitchFamily="18" charset="0"/>
              </a:rPr>
              <a:t> и </a:t>
            </a:r>
            <a:r>
              <a:rPr lang="ru-RU" sz="1300" dirty="0" err="1">
                <a:latin typeface="Bookman Old Style" pitchFamily="18" charset="0"/>
              </a:rPr>
              <a:t>П.А.Ковалев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диагностики девиантного поведения несовершеннолетних (тест СДП – склонности к девиантному поведению Э.В. </a:t>
            </a:r>
            <a:r>
              <a:rPr lang="ru-RU" sz="1300" dirty="0" err="1">
                <a:latin typeface="Bookman Old Style" pitchFamily="18" charset="0"/>
              </a:rPr>
              <a:t>Леус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Методика первичной диагностики и выявления детей «группы риска» (М.И. Рожков,               М.А. Ковальчук);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Определение склонности к отклоняющемуся поведению (</a:t>
            </a:r>
            <a:r>
              <a:rPr lang="ru-RU" sz="1300" dirty="0" err="1">
                <a:latin typeface="Bookman Old Style" pitchFamily="18" charset="0"/>
              </a:rPr>
              <a:t>А.Н.Орел</a:t>
            </a:r>
            <a:r>
              <a:rPr lang="ru-RU" sz="1300" dirty="0">
                <a:latin typeface="Bookman Old Style" pitchFamily="18" charset="0"/>
              </a:rPr>
              <a:t>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Проективная методика «Письмо другу»;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Опросник суицидального риска (Т.Н. Разуваева);</a:t>
            </a:r>
          </a:p>
          <a:p>
            <a:pPr indent="360000" algn="just"/>
            <a:r>
              <a:rPr lang="ru-RU" sz="1300" dirty="0">
                <a:latin typeface="Bookman Old Style" pitchFamily="18" charset="0"/>
                <a:sym typeface="Symbol"/>
              </a:rPr>
              <a:t> </a:t>
            </a:r>
            <a:r>
              <a:rPr lang="ru-RU" sz="1300" dirty="0">
                <a:latin typeface="Bookman Old Style" pitchFamily="18" charset="0"/>
              </a:rPr>
              <a:t>Метод комплексной экспресс-диагностики социально-педагогической запущенности детей (</a:t>
            </a:r>
            <a:r>
              <a:rPr lang="ru-RU" sz="1300" dirty="0" err="1">
                <a:latin typeface="Bookman Old Style" pitchFamily="18" charset="0"/>
              </a:rPr>
              <a:t>Р.В.Овчарова</a:t>
            </a:r>
            <a:r>
              <a:rPr lang="ru-RU" sz="1300" dirty="0">
                <a:latin typeface="Bookman Old Styl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50478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97010618aea7f9c197ea7c6c989bb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882" y="-3026617"/>
            <a:ext cx="5143500" cy="1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35949"/>
            <a:ext cx="8352928" cy="10240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753" y="24433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Из опыта работы педагогов 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ГУО «Гомельский городской социально-педагогический центр» рекомендуется изучать: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737" y="1804728"/>
            <a:ext cx="8640960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564" y="2079693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>
                <a:latin typeface="Bookman Old Style" pitchFamily="18" charset="0"/>
                <a:sym typeface="Symbol"/>
              </a:rPr>
              <a:t> </a:t>
            </a:r>
            <a:r>
              <a:rPr lang="ru-RU" dirty="0">
                <a:latin typeface="Bookman Old Style" pitchFamily="18" charset="0"/>
              </a:rPr>
              <a:t>Детско-родительские отношения;</a:t>
            </a:r>
          </a:p>
          <a:p>
            <a:pPr indent="360000" algn="just"/>
            <a:r>
              <a:rPr lang="ru-RU" dirty="0">
                <a:latin typeface="Bookman Old Style" pitchFamily="18" charset="0"/>
                <a:sym typeface="Symbol"/>
              </a:rPr>
              <a:t> </a:t>
            </a:r>
            <a:r>
              <a:rPr lang="ru-RU" dirty="0">
                <a:latin typeface="Bookman Old Style" pitchFamily="18" charset="0"/>
              </a:rPr>
              <a:t>Отношения в классе учащегося;</a:t>
            </a:r>
          </a:p>
          <a:p>
            <a:pPr indent="360000" algn="just"/>
            <a:r>
              <a:rPr lang="ru-RU" dirty="0">
                <a:latin typeface="Bookman Old Style" pitchFamily="18" charset="0"/>
                <a:sym typeface="Symbol"/>
              </a:rPr>
              <a:t> </a:t>
            </a:r>
            <a:r>
              <a:rPr lang="ru-RU" dirty="0">
                <a:latin typeface="Bookman Old Style" pitchFamily="18" charset="0"/>
              </a:rPr>
              <a:t>Индивидуальные особенности ребенка (агрессивность, враждебность, тревожность, депрессии и </a:t>
            </a:r>
            <a:r>
              <a:rPr lang="ru-RU" dirty="0" err="1">
                <a:latin typeface="Bookman Old Style" pitchFamily="18" charset="0"/>
              </a:rPr>
              <a:t>субдепрессии</a:t>
            </a:r>
            <a:r>
              <a:rPr lang="ru-RU" dirty="0">
                <a:latin typeface="Bookman Old Style" pitchFamily="18" charset="0"/>
              </a:rPr>
              <a:t>, акцентуации, преимущественные эмоциональные состояния, интересы и склонности)</a:t>
            </a:r>
          </a:p>
        </p:txBody>
      </p:sp>
    </p:spTree>
    <p:extLst>
      <p:ext uri="{BB962C8B-B14F-4D97-AF65-F5344CB8AC3E}">
        <p14:creationId xmlns:p14="http://schemas.microsoft.com/office/powerpoint/2010/main" val="409553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2"/>
            <a:ext cx="9143999" cy="5166303"/>
          </a:xfrm>
          <a:prstGeom prst="rect">
            <a:avLst/>
          </a:prstGeom>
        </p:spPr>
      </p:pic>
      <p:pic>
        <p:nvPicPr>
          <p:cNvPr id="7" name="Picture 2" descr="C:\Users\Admin\Desktop\0acc6266ae4fa1d2bfea209c704364a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267" b="791"/>
          <a:stretch/>
        </p:blipFill>
        <p:spPr bwMode="auto">
          <a:xfrm>
            <a:off x="71501" y="915566"/>
            <a:ext cx="45004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0acc6266ae4fa1d2bfea209c704364a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9" b="50457"/>
          <a:stretch/>
        </p:blipFill>
        <p:spPr bwMode="auto">
          <a:xfrm>
            <a:off x="4644008" y="1285702"/>
            <a:ext cx="4409933" cy="37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26749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После завершения диагностики: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63688" y="729159"/>
            <a:ext cx="5328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28570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</a:t>
            </a:r>
            <a:r>
              <a:rPr lang="ru-RU" sz="1600" dirty="0">
                <a:latin typeface="Bookman Old Style" pitchFamily="18" charset="0"/>
              </a:rPr>
              <a:t>Осуществляется психологическая коррекция выявленных нарушений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300379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Разрабатываются индивидуальные рекомендации для законных представителей ребенка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6" y="1434138"/>
            <a:ext cx="260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Рекомендации должны иметь дату составления, подпись педагога-психолога и подпись родителя об ознакомлении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3665517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Второй экземпляр рекомендаций должен быть вручен родителю!</a:t>
            </a:r>
            <a:r>
              <a:rPr lang="ru-RU" dirty="0">
                <a:latin typeface="Bookman Old Style" pitchFamily="18" charset="0"/>
                <a:sym typeface="Symbol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3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459e3e731878da0db8c378f75f5ec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099"/>
          <a:stretch/>
        </p:blipFill>
        <p:spPr bwMode="auto">
          <a:xfrm>
            <a:off x="-108520" y="1275606"/>
            <a:ext cx="1214171" cy="29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32813324"/>
              </p:ext>
            </p:extLst>
          </p:nvPr>
        </p:nvGraphicFramePr>
        <p:xfrm>
          <a:off x="251520" y="539750"/>
          <a:ext cx="889248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209" y="35093"/>
            <a:ext cx="871296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Психологические аспекты коррекции девиантного поведения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2127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e04a7ea5d70fd509e3fa481ba70d8e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7"/>
            <a:ext cx="4644007" cy="51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2133" y="1275606"/>
            <a:ext cx="2880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ookman Old Style" pitchFamily="18" charset="0"/>
              </a:rPr>
              <a:t>При оказании психологической помощи решающее значение имеет установление контакта с семьей и налаживание доверительных отношений с ребенком</a:t>
            </a:r>
          </a:p>
        </p:txBody>
      </p:sp>
      <p:pic>
        <p:nvPicPr>
          <p:cNvPr id="7171" name="Picture 3" descr="C:\Users\Admin\Desktop\f8fe5b9ee8f459b9577c25e9a7461c9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b="25276"/>
          <a:stretch/>
        </p:blipFill>
        <p:spPr bwMode="auto">
          <a:xfrm>
            <a:off x="4644007" y="486405"/>
            <a:ext cx="4392489" cy="45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4907" y="1529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Этапы установления доверия с подросткам: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6111" y="843558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b="1" dirty="0">
                <a:latin typeface="Bookman Old Style" pitchFamily="18" charset="0"/>
              </a:rPr>
              <a:t>1 этап </a:t>
            </a:r>
            <a:r>
              <a:rPr lang="ru-RU" sz="1600" dirty="0">
                <a:latin typeface="Bookman Old Style" pitchFamily="18" charset="0"/>
              </a:rPr>
              <a:t>– принятие подростка без осуждения за уже совершенные поступки;</a:t>
            </a:r>
          </a:p>
          <a:p>
            <a:pPr indent="360000" algn="just"/>
            <a:r>
              <a:rPr lang="ru-RU" sz="1600" b="1" dirty="0">
                <a:latin typeface="Bookman Old Style" pitchFamily="18" charset="0"/>
              </a:rPr>
              <a:t>2 этап </a:t>
            </a:r>
            <a:r>
              <a:rPr lang="ru-RU" sz="1600" dirty="0">
                <a:latin typeface="Bookman Old Style" pitchFamily="18" charset="0"/>
              </a:rPr>
              <a:t>– сбор информации о характере поведения подростка, которую можно почерпнуть из бесед с родителями, педагогами, сверстниками;</a:t>
            </a:r>
          </a:p>
          <a:p>
            <a:pPr indent="360000" algn="just"/>
            <a:r>
              <a:rPr lang="ru-RU" sz="1600" b="1" dirty="0">
                <a:latin typeface="Bookman Old Style" pitchFamily="18" charset="0"/>
              </a:rPr>
              <a:t>3 этап </a:t>
            </a:r>
            <a:r>
              <a:rPr lang="ru-RU" sz="1600" dirty="0">
                <a:latin typeface="Bookman Old Style" pitchFamily="18" charset="0"/>
              </a:rPr>
              <a:t>– проявление искренней заинтересованности в личности подростка;</a:t>
            </a:r>
          </a:p>
          <a:p>
            <a:pPr indent="360000" algn="just"/>
            <a:r>
              <a:rPr lang="ru-RU" sz="1600" b="1" dirty="0">
                <a:latin typeface="Bookman Old Style" pitchFamily="18" charset="0"/>
              </a:rPr>
              <a:t>4 этап </a:t>
            </a:r>
            <a:r>
              <a:rPr lang="ru-RU" sz="1600" dirty="0">
                <a:latin typeface="Bookman Old Style" pitchFamily="18" charset="0"/>
              </a:rPr>
              <a:t>– помощь в расширении возможностей и способностей подростка;</a:t>
            </a:r>
          </a:p>
          <a:p>
            <a:pPr indent="360000" algn="just"/>
            <a:r>
              <a:rPr lang="ru-RU" sz="1600" b="1" dirty="0">
                <a:latin typeface="Bookman Old Style" pitchFamily="18" charset="0"/>
              </a:rPr>
              <a:t>5 этап </a:t>
            </a:r>
            <a:r>
              <a:rPr lang="ru-RU" sz="1600" dirty="0">
                <a:latin typeface="Bookman Old Style" pitchFamily="18" charset="0"/>
              </a:rPr>
              <a:t>– осуществление грамотного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397649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6fec9539942730d3047e0460b1d8a6b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54"/>
            <a:ext cx="9144000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0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15616" y="611693"/>
            <a:ext cx="7342964" cy="2282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Admin\Desktop\51a5e9c8697137a77bd33a0f2bbf8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0250" y="-2000251"/>
            <a:ext cx="5143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606" y="252695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</a:rPr>
              <a:t>      </a:t>
            </a:r>
            <a:r>
              <a:rPr lang="ru-RU" sz="1600" b="1" dirty="0">
                <a:latin typeface="Bookman Old Style" pitchFamily="18" charset="0"/>
              </a:rPr>
              <a:t>В соответствии с Законом Республики Беларусь 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«Об основах системы профилактики безнадзорности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и правонарушений несовершеннолетних» ИПР проводится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учреждением образования в отношении несовершеннолетних: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347949"/>
            <a:ext cx="87849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Bookman Old Style" pitchFamily="18" charset="0"/>
              </a:rPr>
              <a:t>       - указанных в абзацах 2-6 (за исключением несовершеннолетних, содержащихся в приемниках-распределителях для несовершеннолетних);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       - абзацах 10-12, а также несовершеннолетних, указанных в абзацах 7-9 ч. первой ст. 5, </a:t>
            </a:r>
            <a:r>
              <a:rPr lang="ru-RU" sz="1500" b="1" i="1" dirty="0">
                <a:latin typeface="Bookman Old Style" pitchFamily="18" charset="0"/>
              </a:rPr>
              <a:t>привлеченных к административной ответственности за совершение административных правонарушений, предусмотренных статьями 10.1, 10.2, 11.1, 11.3, 11.4, 18.14, 18.15, 19.1–19.3, 19.5–19.12, 20.3, 20.7, 24.3, 24.23 или 24.29 Кодекса Республики Беларусь об административных правонарушениях</a:t>
            </a:r>
            <a:r>
              <a:rPr lang="ru-RU" sz="1500" dirty="0">
                <a:latin typeface="Bookman Old Style" pitchFamily="18" charset="0"/>
              </a:rPr>
              <a:t>; 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       - совершивших деяния, содержащие признаки указанных административных правонарушений, но не достигших на день совершения таких деяний возраста, с которого наступает административная ответственность;</a:t>
            </a:r>
          </a:p>
          <a:p>
            <a:pPr algn="just">
              <a:tabLst>
                <a:tab pos="450850" algn="l"/>
                <a:tab pos="722313" algn="l"/>
              </a:tabLst>
            </a:pPr>
            <a:r>
              <a:rPr lang="ru-RU" sz="1500" dirty="0">
                <a:latin typeface="Bookman Old Style" pitchFamily="18" charset="0"/>
              </a:rPr>
              <a:t>       - в отношении которых за совершение указанных административных правонарушений применены профилактические меры воздействия в виде предупреждения и (или) мер воспитательного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2229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48ad64bdc58482c0fc97b6dbf2a54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236562"/>
            <a:ext cx="5328592" cy="56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e04a7ea5d70fd509e3fa481ba70d8e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424847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551044"/>
            <a:ext cx="29523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Bookman Old Style" pitchFamily="18" charset="0"/>
              </a:rPr>
              <a:t>ИПР с несовершеннолетним</a:t>
            </a:r>
            <a:r>
              <a:rPr lang="ru-RU" sz="1600" dirty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в учреждении образования 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организуется </a:t>
            </a:r>
            <a:r>
              <a:rPr lang="ru-RU" sz="1600" b="1" i="1" dirty="0">
                <a:latin typeface="Bookman Old Style" pitchFamily="18" charset="0"/>
              </a:rPr>
              <a:t>на основании следующих документов: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31974" y="426841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</a:t>
            </a:r>
            <a:r>
              <a:rPr lang="ru-RU" sz="1600" dirty="0">
                <a:latin typeface="Bookman Old Style" pitchFamily="18" charset="0"/>
              </a:rPr>
              <a:t>Заявления несовершеннолетнего либо его родителей, усыновителей (</a:t>
            </a:r>
            <a:r>
              <a:rPr lang="ru-RU" sz="1600" dirty="0" err="1">
                <a:latin typeface="Bookman Old Style" pitchFamily="18" charset="0"/>
              </a:rPr>
              <a:t>удочерителей</a:t>
            </a:r>
            <a:r>
              <a:rPr lang="ru-RU" sz="1600" dirty="0">
                <a:latin typeface="Bookman Old Style" pitchFamily="18" charset="0"/>
              </a:rPr>
              <a:t>), опекунов или попечителей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61450" y="203314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Приговора, решения, постановления или определения суда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397491" y="3579862"/>
            <a:ext cx="3044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  <a:sym typeface="Symbol"/>
              </a:rPr>
              <a:t> </a:t>
            </a:r>
            <a:r>
              <a:rPr lang="ru-RU" sz="1600" dirty="0">
                <a:latin typeface="Bookman Old Style" pitchFamily="18" charset="0"/>
                <a:cs typeface="Times New Roman" pitchFamily="18" charset="0"/>
                <a:sym typeface="Symbol"/>
              </a:rPr>
              <a:t>П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остановления КДН, прокурора, следователя, органа дознания или начальника ОВД</a:t>
            </a:r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459e3e731878da0db8c378f75f5ec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099"/>
          <a:stretch/>
        </p:blipFill>
        <p:spPr bwMode="auto">
          <a:xfrm>
            <a:off x="-108520" y="1275606"/>
            <a:ext cx="1214171" cy="29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9180755"/>
              </p:ext>
            </p:extLst>
          </p:nvPr>
        </p:nvGraphicFramePr>
        <p:xfrm>
          <a:off x="251520" y="539750"/>
          <a:ext cx="889248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154836"/>
            <a:ext cx="7344816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Примерный алгоритм организации ИПР</a:t>
            </a:r>
          </a:p>
        </p:txBody>
      </p:sp>
    </p:spTree>
    <p:extLst>
      <p:ext uri="{BB962C8B-B14F-4D97-AF65-F5344CB8AC3E}">
        <p14:creationId xmlns:p14="http://schemas.microsoft.com/office/powerpoint/2010/main" val="6026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5257f6a6f8ea3104701df50d4baffb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42" y="0"/>
            <a:ext cx="92207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входящий кдн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0293"/>
            <a:ext cx="3333117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pngwing.com - 2023-04-19T095424.81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9907" r="23106" b="25856"/>
          <a:stretch/>
        </p:blipFill>
        <p:spPr bwMode="auto">
          <a:xfrm>
            <a:off x="1587827" y="-65821"/>
            <a:ext cx="3602902" cy="2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2871" y="347965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Документ, </a:t>
            </a:r>
          </a:p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являющийся основанием </a:t>
            </a:r>
          </a:p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для проведения ИПР, регистрируется в журнале входящей корреспонденции, </a:t>
            </a:r>
          </a:p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с проставлением </a:t>
            </a:r>
          </a:p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соответствующей отметки </a:t>
            </a:r>
          </a:p>
          <a:p>
            <a:pPr algn="ctr"/>
            <a:r>
              <a:rPr lang="ru-RU" sz="1400" b="1" dirty="0">
                <a:latin typeface="Bookman Old Style" pitchFamily="18" charset="0"/>
                <a:cs typeface="Times New Roman" pitchFamily="18" charset="0"/>
              </a:rPr>
              <a:t>на документе</a:t>
            </a:r>
          </a:p>
        </p:txBody>
      </p:sp>
      <p:pic>
        <p:nvPicPr>
          <p:cNvPr id="9" name="Picture 2" descr="C:\Users\Admin\Desktop\приказ прав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7965"/>
            <a:ext cx="3810426" cy="46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7053" y="54050"/>
            <a:ext cx="374441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ОБРАЗЕЦ</a:t>
            </a:r>
            <a:r>
              <a:rPr lang="ru-RU" sz="2400" b="1" dirty="0">
                <a:solidFill>
                  <a:srgbClr val="FF33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ПРИКАЗА</a:t>
            </a:r>
          </a:p>
        </p:txBody>
      </p:sp>
      <p:pic>
        <p:nvPicPr>
          <p:cNvPr id="6148" name="Picture 4" descr="C:\Users\Admin\Downloads\pngwing.com - 2023-04-19T095746.88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78" y="1779662"/>
            <a:ext cx="2005311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acc6266ae4fa1d2bfea209c704364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9"/>
          <a:stretch/>
        </p:blipFill>
        <p:spPr bwMode="auto">
          <a:xfrm>
            <a:off x="185124" y="843558"/>
            <a:ext cx="4355976" cy="60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0acc6266ae4fa1d2bfea209c704364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" t="26275" r="-480"/>
          <a:stretch/>
        </p:blipFill>
        <p:spPr bwMode="auto">
          <a:xfrm>
            <a:off x="4603643" y="843558"/>
            <a:ext cx="43559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9548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Для сбора информации предлагается использовать: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595596"/>
            <a:ext cx="7200800" cy="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955591"/>
            <a:ext cx="2736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500" dirty="0">
                <a:latin typeface="Bookman Old Style" pitchFamily="18" charset="0"/>
              </a:rPr>
              <a:t>Проведение психологической и социально-педагогической диагностики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535708"/>
            <a:ext cx="23762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</a:t>
            </a:r>
            <a:r>
              <a:rPr lang="ru-RU" sz="1500" dirty="0">
                <a:latin typeface="Bookman Old Style" pitchFamily="18" charset="0"/>
              </a:rPr>
              <a:t>Наблюдение за несовершеннолетним с использованием примерных схем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03" y="3840928"/>
            <a:ext cx="28861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500" dirty="0">
                <a:latin typeface="Bookman Old Style" pitchFamily="18" charset="0"/>
              </a:rPr>
              <a:t>Изучение особенностей проживания и воспитания несовершеннолетнего в ходе посещения его по месту жительства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949225"/>
            <a:ext cx="3096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sym typeface="Symbol"/>
              </a:rPr>
              <a:t> </a:t>
            </a:r>
            <a:r>
              <a:rPr lang="ru-RU" sz="1500" dirty="0">
                <a:latin typeface="Bookman Old Style" pitchFamily="18" charset="0"/>
              </a:rPr>
              <a:t>Собеседование с несовершеннолетним и его законными представителями, педагогами, другими обучающимися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2527998"/>
            <a:ext cx="2412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  <a:sym typeface="Symbol"/>
              </a:rPr>
              <a:t> </a:t>
            </a:r>
            <a:r>
              <a:rPr lang="ru-RU" sz="1500" dirty="0">
                <a:latin typeface="Bookman Old Style" pitchFamily="18" charset="0"/>
              </a:rPr>
              <a:t>Анализ документов и материалов, характеризующих несовершеннолетнего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3857051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Bookman Old Style" pitchFamily="18" charset="0"/>
              </a:rPr>
              <a:t>Оценку рисков совершения подростком повторных противоправных действий с заполнением формы оценки рисков</a:t>
            </a:r>
          </a:p>
        </p:txBody>
      </p:sp>
    </p:spTree>
    <p:extLst>
      <p:ext uri="{BB962C8B-B14F-4D97-AF65-F5344CB8AC3E}">
        <p14:creationId xmlns:p14="http://schemas.microsoft.com/office/powerpoint/2010/main" val="643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51a5e9c8697137a77bd33a0f2bbf8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0199" y="-2010301"/>
            <a:ext cx="5157040" cy="91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7171" y="25789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Примерный протокол наблюдения за несовершеннолетним в учреждении образования</a:t>
            </a:r>
            <a:r>
              <a:rPr lang="ru-RU" dirty="0"/>
              <a:t> </a:t>
            </a:r>
          </a:p>
        </p:txBody>
      </p:sp>
      <p:pic>
        <p:nvPicPr>
          <p:cNvPr id="9220" name="Picture 4" descr="C:\Users\Admin\Desktop\2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3"/>
          <a:stretch/>
        </p:blipFill>
        <p:spPr bwMode="auto">
          <a:xfrm>
            <a:off x="937896" y="873475"/>
            <a:ext cx="3636775" cy="42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333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8" t="6163"/>
          <a:stretch/>
        </p:blipFill>
        <p:spPr bwMode="auto">
          <a:xfrm>
            <a:off x="4427984" y="871192"/>
            <a:ext cx="3168352" cy="3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598" y="10429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Примерный протокол наблюдения в семье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87218" y="410539"/>
            <a:ext cx="7200800" cy="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45" name="Picture 5" descr="C:\Users\Admin\Desktop\Безымянный111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3648107" cy="4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esktop\2222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3518"/>
            <a:ext cx="3686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pngwing.com (6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891">
            <a:off x="7658374" y="1766184"/>
            <a:ext cx="1465410" cy="35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Admin\Downloads\pngwing.com (9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69" y="2721971"/>
            <a:ext cx="4601779" cy="2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ownloads\pngwing.com (6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310" flipH="1">
            <a:off x="8449597" y="481057"/>
            <a:ext cx="928125" cy="22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1902</Words>
  <Application>Microsoft Office PowerPoint</Application>
  <PresentationFormat>Экран (16:9)</PresentationFormat>
  <Paragraphs>174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аддиктивного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116</cp:revision>
  <dcterms:created xsi:type="dcterms:W3CDTF">2022-03-14T08:58:00Z</dcterms:created>
  <dcterms:modified xsi:type="dcterms:W3CDTF">2023-04-26T11:45:02Z</dcterms:modified>
</cp:coreProperties>
</file>