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0080625" cy="7559675"/>
  <p:notesSz cx="7559675" cy="10691813"/>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858" y="72"/>
      </p:cViewPr>
      <p:guideLst>
        <p:guide orient="horz" pos="2381"/>
        <p:guide pos="3175"/>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24"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25" name="PlaceHolder 2"/>
          <p:cNvSpPr>
            <a:spLocks noGrp="1"/>
          </p:cNvSpPr>
          <p:nvPr>
            <p:ph type="body"/>
          </p:nvPr>
        </p:nvSpPr>
        <p:spPr>
          <a:xfrm>
            <a:off x="504000" y="1768680"/>
            <a:ext cx="9072000" cy="2090880"/>
          </a:xfrm>
          <a:prstGeom prst="rect">
            <a:avLst/>
          </a:prstGeom>
        </p:spPr>
        <p:txBody>
          <a:bodyPr lIns="0" tIns="0" rIns="0" bIns="0">
            <a:normAutofit/>
          </a:bodyPr>
          <a:lstStyle/>
          <a:p>
            <a:endParaRPr lang="ru-RU" sz="3200" b="0" strike="noStrike" spc="-1">
              <a:latin typeface="Arial"/>
            </a:endParaRPr>
          </a:p>
        </p:txBody>
      </p:sp>
      <p:sp>
        <p:nvSpPr>
          <p:cNvPr id="26" name="PlaceHolder 3"/>
          <p:cNvSpPr>
            <a:spLocks noGrp="1"/>
          </p:cNvSpPr>
          <p:nvPr>
            <p:ph type="body"/>
          </p:nvPr>
        </p:nvSpPr>
        <p:spPr>
          <a:xfrm>
            <a:off x="504000" y="4058640"/>
            <a:ext cx="907200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27"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28"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29"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30" name="PlaceHolder 4"/>
          <p:cNvSpPr>
            <a:spLocks noGrp="1"/>
          </p:cNvSpPr>
          <p:nvPr>
            <p:ph type="body"/>
          </p:nvPr>
        </p:nvSpPr>
        <p:spPr>
          <a:xfrm>
            <a:off x="504000" y="4058640"/>
            <a:ext cx="4426920" cy="2090880"/>
          </a:xfrm>
          <a:prstGeom prst="rect">
            <a:avLst/>
          </a:prstGeom>
        </p:spPr>
        <p:txBody>
          <a:bodyPr lIns="0" tIns="0" rIns="0" bIns="0">
            <a:normAutofit/>
          </a:bodyPr>
          <a:lstStyle/>
          <a:p>
            <a:endParaRPr lang="ru-RU" sz="3200" b="0" strike="noStrike" spc="-1">
              <a:latin typeface="Arial"/>
            </a:endParaRPr>
          </a:p>
        </p:txBody>
      </p:sp>
      <p:sp>
        <p:nvSpPr>
          <p:cNvPr id="31" name="PlaceHolder 5"/>
          <p:cNvSpPr>
            <a:spLocks noGrp="1"/>
          </p:cNvSpPr>
          <p:nvPr>
            <p:ph type="body"/>
          </p:nvPr>
        </p:nvSpPr>
        <p:spPr>
          <a:xfrm>
            <a:off x="515268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32"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33" name="PlaceHolder 2"/>
          <p:cNvSpPr>
            <a:spLocks noGrp="1"/>
          </p:cNvSpPr>
          <p:nvPr>
            <p:ph type="body"/>
          </p:nvPr>
        </p:nvSpPr>
        <p:spPr>
          <a:xfrm>
            <a:off x="50400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34" name="PlaceHolder 3"/>
          <p:cNvSpPr>
            <a:spLocks noGrp="1"/>
          </p:cNvSpPr>
          <p:nvPr>
            <p:ph type="body"/>
          </p:nvPr>
        </p:nvSpPr>
        <p:spPr>
          <a:xfrm>
            <a:off x="357156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35" name="PlaceHolder 4"/>
          <p:cNvSpPr>
            <a:spLocks noGrp="1"/>
          </p:cNvSpPr>
          <p:nvPr>
            <p:ph type="body"/>
          </p:nvPr>
        </p:nvSpPr>
        <p:spPr>
          <a:xfrm>
            <a:off x="663912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36" name="PlaceHolder 5"/>
          <p:cNvSpPr>
            <a:spLocks noGrp="1"/>
          </p:cNvSpPr>
          <p:nvPr>
            <p:ph type="body"/>
          </p:nvPr>
        </p:nvSpPr>
        <p:spPr>
          <a:xfrm>
            <a:off x="504000" y="405864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37" name="PlaceHolder 6"/>
          <p:cNvSpPr>
            <a:spLocks noGrp="1"/>
          </p:cNvSpPr>
          <p:nvPr>
            <p:ph type="body"/>
          </p:nvPr>
        </p:nvSpPr>
        <p:spPr>
          <a:xfrm>
            <a:off x="3571560" y="405864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38" name="PlaceHolder 7"/>
          <p:cNvSpPr>
            <a:spLocks noGrp="1"/>
          </p:cNvSpPr>
          <p:nvPr>
            <p:ph type="body"/>
          </p:nvPr>
        </p:nvSpPr>
        <p:spPr>
          <a:xfrm>
            <a:off x="6639120" y="4058640"/>
            <a:ext cx="2921040" cy="2090880"/>
          </a:xfrm>
          <a:prstGeom prst="rect">
            <a:avLst/>
          </a:prstGeom>
        </p:spPr>
        <p:txBody>
          <a:bodyPr lIns="0" tIns="0" rIns="0" bIns="0">
            <a:normAutofit fontScale="88000"/>
          </a:bodyPr>
          <a:lstStyle/>
          <a:p>
            <a:endParaRPr lang="ru-RU" sz="3200" b="0" strike="noStrike" spc="-1">
              <a:latin typeface="Aria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Slide">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43"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44" name="PlaceHolder 2"/>
          <p:cNvSpPr>
            <a:spLocks noGrp="1"/>
          </p:cNvSpPr>
          <p:nvPr>
            <p:ph type="subTitle"/>
          </p:nvPr>
        </p:nvSpPr>
        <p:spPr>
          <a:xfrm>
            <a:off x="504000" y="1768680"/>
            <a:ext cx="9072000" cy="4384080"/>
          </a:xfrm>
          <a:prstGeom prst="rect">
            <a:avLst/>
          </a:prstGeom>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45"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46" name="PlaceHolder 2"/>
          <p:cNvSpPr>
            <a:spLocks noGrp="1"/>
          </p:cNvSpPr>
          <p:nvPr>
            <p:ph type="body"/>
          </p:nvPr>
        </p:nvSpPr>
        <p:spPr>
          <a:xfrm>
            <a:off x="504000" y="1768680"/>
            <a:ext cx="9072000" cy="43840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48" name="PlaceHolder 2"/>
          <p:cNvSpPr>
            <a:spLocks noGrp="1"/>
          </p:cNvSpPr>
          <p:nvPr>
            <p:ph type="body"/>
          </p:nvPr>
        </p:nvSpPr>
        <p:spPr>
          <a:xfrm>
            <a:off x="504000" y="1768680"/>
            <a:ext cx="4426920" cy="4384080"/>
          </a:xfrm>
          <a:prstGeom prst="rect">
            <a:avLst/>
          </a:prstGeom>
        </p:spPr>
        <p:txBody>
          <a:bodyPr lIns="0" tIns="0" rIns="0" bIns="0">
            <a:normAutofit/>
          </a:bodyPr>
          <a:lstStyle/>
          <a:p>
            <a:endParaRPr lang="ru-RU" sz="3200" b="0" strike="noStrike" spc="-1">
              <a:latin typeface="Arial"/>
            </a:endParaRPr>
          </a:p>
        </p:txBody>
      </p:sp>
      <p:sp>
        <p:nvSpPr>
          <p:cNvPr id="49" name="PlaceHolder 3"/>
          <p:cNvSpPr>
            <a:spLocks noGrp="1"/>
          </p:cNvSpPr>
          <p:nvPr>
            <p:ph type="body"/>
          </p:nvPr>
        </p:nvSpPr>
        <p:spPr>
          <a:xfrm>
            <a:off x="5152680" y="1768680"/>
            <a:ext cx="4426920" cy="43840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50"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51" name="PlaceHolder 1"/>
          <p:cNvSpPr>
            <a:spLocks noGrp="1"/>
          </p:cNvSpPr>
          <p:nvPr>
            <p:ph type="subTitle"/>
          </p:nvPr>
        </p:nvSpPr>
        <p:spPr>
          <a:xfrm>
            <a:off x="504000" y="301320"/>
            <a:ext cx="9072000" cy="5850360"/>
          </a:xfrm>
          <a:prstGeom prst="rect">
            <a:avLst/>
          </a:prstGeom>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52"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53"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54" name="PlaceHolder 3"/>
          <p:cNvSpPr>
            <a:spLocks noGrp="1"/>
          </p:cNvSpPr>
          <p:nvPr>
            <p:ph type="body"/>
          </p:nvPr>
        </p:nvSpPr>
        <p:spPr>
          <a:xfrm>
            <a:off x="5152680" y="1768680"/>
            <a:ext cx="4426920" cy="4384080"/>
          </a:xfrm>
          <a:prstGeom prst="rect">
            <a:avLst/>
          </a:prstGeom>
        </p:spPr>
        <p:txBody>
          <a:bodyPr lIns="0" tIns="0" rIns="0" bIns="0">
            <a:normAutofit/>
          </a:bodyPr>
          <a:lstStyle/>
          <a:p>
            <a:endParaRPr lang="ru-RU" sz="3200" b="0" strike="noStrike" spc="-1">
              <a:latin typeface="Arial"/>
            </a:endParaRPr>
          </a:p>
        </p:txBody>
      </p:sp>
      <p:sp>
        <p:nvSpPr>
          <p:cNvPr id="55" name="PlaceHolder 4"/>
          <p:cNvSpPr>
            <a:spLocks noGrp="1"/>
          </p:cNvSpPr>
          <p:nvPr>
            <p:ph type="body"/>
          </p:nvPr>
        </p:nvSpPr>
        <p:spPr>
          <a:xfrm>
            <a:off x="50400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reserve="1">
  <p:cSld name="Title Slide">
    <p:spTree>
      <p:nvGrpSpPr>
        <p:cNvPr id="1" name=""/>
        <p:cNvGrpSpPr/>
        <p:nvPr/>
      </p:nvGrpSpPr>
      <p:grpSpPr>
        <a:xfrm>
          <a:off x="0" y="0"/>
          <a:ext cx="0" cy="0"/>
          <a:chOff x="0" y="0"/>
          <a:chExt cx="0" cy="0"/>
        </a:xfrm>
      </p:grpSpPr>
      <p:sp>
        <p:nvSpPr>
          <p:cNvPr id="3"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4" name="PlaceHolder 2"/>
          <p:cNvSpPr>
            <a:spLocks noGrp="1"/>
          </p:cNvSpPr>
          <p:nvPr>
            <p:ph type="subTitle"/>
          </p:nvPr>
        </p:nvSpPr>
        <p:spPr>
          <a:xfrm>
            <a:off x="504000" y="1768680"/>
            <a:ext cx="9072000" cy="4384080"/>
          </a:xfrm>
          <a:prstGeom prst="rect">
            <a:avLst/>
          </a:prstGeom>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56"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57" name="PlaceHolder 2"/>
          <p:cNvSpPr>
            <a:spLocks noGrp="1"/>
          </p:cNvSpPr>
          <p:nvPr>
            <p:ph type="body"/>
          </p:nvPr>
        </p:nvSpPr>
        <p:spPr>
          <a:xfrm>
            <a:off x="504000" y="1768680"/>
            <a:ext cx="4426920" cy="4384080"/>
          </a:xfrm>
          <a:prstGeom prst="rect">
            <a:avLst/>
          </a:prstGeom>
        </p:spPr>
        <p:txBody>
          <a:bodyPr lIns="0" tIns="0" rIns="0" bIns="0">
            <a:normAutofit/>
          </a:bodyPr>
          <a:lstStyle/>
          <a:p>
            <a:endParaRPr lang="ru-RU" sz="3200" b="0" strike="noStrike" spc="-1">
              <a:latin typeface="Arial"/>
            </a:endParaRPr>
          </a:p>
        </p:txBody>
      </p:sp>
      <p:sp>
        <p:nvSpPr>
          <p:cNvPr id="58"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59" name="PlaceHolder 4"/>
          <p:cNvSpPr>
            <a:spLocks noGrp="1"/>
          </p:cNvSpPr>
          <p:nvPr>
            <p:ph type="body"/>
          </p:nvPr>
        </p:nvSpPr>
        <p:spPr>
          <a:xfrm>
            <a:off x="515268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60"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61"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62"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63" name="PlaceHolder 4"/>
          <p:cNvSpPr>
            <a:spLocks noGrp="1"/>
          </p:cNvSpPr>
          <p:nvPr>
            <p:ph type="body"/>
          </p:nvPr>
        </p:nvSpPr>
        <p:spPr>
          <a:xfrm>
            <a:off x="504000" y="4058640"/>
            <a:ext cx="907200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verTx" preserve="1">
  <p:cSld name="Title, Content over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65" name="PlaceHolder 2"/>
          <p:cNvSpPr>
            <a:spLocks noGrp="1"/>
          </p:cNvSpPr>
          <p:nvPr>
            <p:ph type="body"/>
          </p:nvPr>
        </p:nvSpPr>
        <p:spPr>
          <a:xfrm>
            <a:off x="504000" y="1768680"/>
            <a:ext cx="9072000" cy="2090880"/>
          </a:xfrm>
          <a:prstGeom prst="rect">
            <a:avLst/>
          </a:prstGeom>
        </p:spPr>
        <p:txBody>
          <a:bodyPr lIns="0" tIns="0" rIns="0" bIns="0">
            <a:normAutofit/>
          </a:bodyPr>
          <a:lstStyle/>
          <a:p>
            <a:endParaRPr lang="ru-RU" sz="3200" b="0" strike="noStrike" spc="-1">
              <a:latin typeface="Arial"/>
            </a:endParaRPr>
          </a:p>
        </p:txBody>
      </p:sp>
      <p:sp>
        <p:nvSpPr>
          <p:cNvPr id="66" name="PlaceHolder 3"/>
          <p:cNvSpPr>
            <a:spLocks noGrp="1"/>
          </p:cNvSpPr>
          <p:nvPr>
            <p:ph type="body"/>
          </p:nvPr>
        </p:nvSpPr>
        <p:spPr>
          <a:xfrm>
            <a:off x="504000" y="4058640"/>
            <a:ext cx="907200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fourObj" preserve="1">
  <p:cSld name="Title, 4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68"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69"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70" name="PlaceHolder 4"/>
          <p:cNvSpPr>
            <a:spLocks noGrp="1"/>
          </p:cNvSpPr>
          <p:nvPr>
            <p:ph type="body"/>
          </p:nvPr>
        </p:nvSpPr>
        <p:spPr>
          <a:xfrm>
            <a:off x="504000" y="4058640"/>
            <a:ext cx="4426920" cy="2090880"/>
          </a:xfrm>
          <a:prstGeom prst="rect">
            <a:avLst/>
          </a:prstGeom>
        </p:spPr>
        <p:txBody>
          <a:bodyPr lIns="0" tIns="0" rIns="0" bIns="0">
            <a:normAutofit/>
          </a:bodyPr>
          <a:lstStyle/>
          <a:p>
            <a:endParaRPr lang="ru-RU" sz="3200" b="0" strike="noStrike" spc="-1">
              <a:latin typeface="Arial"/>
            </a:endParaRPr>
          </a:p>
        </p:txBody>
      </p:sp>
      <p:sp>
        <p:nvSpPr>
          <p:cNvPr id="71" name="PlaceHolder 5"/>
          <p:cNvSpPr>
            <a:spLocks noGrp="1"/>
          </p:cNvSpPr>
          <p:nvPr>
            <p:ph type="body"/>
          </p:nvPr>
        </p:nvSpPr>
        <p:spPr>
          <a:xfrm>
            <a:off x="515268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Title, 6 Content">
    <p:spTree>
      <p:nvGrpSpPr>
        <p:cNvPr id="1" name=""/>
        <p:cNvGrpSpPr/>
        <p:nvPr/>
      </p:nvGrpSpPr>
      <p:grpSpPr>
        <a:xfrm>
          <a:off x="0" y="0"/>
          <a:ext cx="0" cy="0"/>
          <a:chOff x="0" y="0"/>
          <a:chExt cx="0" cy="0"/>
        </a:xfrm>
      </p:grpSpPr>
      <p:sp>
        <p:nvSpPr>
          <p:cNvPr id="72"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73" name="PlaceHolder 2"/>
          <p:cNvSpPr>
            <a:spLocks noGrp="1"/>
          </p:cNvSpPr>
          <p:nvPr>
            <p:ph type="body"/>
          </p:nvPr>
        </p:nvSpPr>
        <p:spPr>
          <a:xfrm>
            <a:off x="50400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74" name="PlaceHolder 3"/>
          <p:cNvSpPr>
            <a:spLocks noGrp="1"/>
          </p:cNvSpPr>
          <p:nvPr>
            <p:ph type="body"/>
          </p:nvPr>
        </p:nvSpPr>
        <p:spPr>
          <a:xfrm>
            <a:off x="357156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75" name="PlaceHolder 4"/>
          <p:cNvSpPr>
            <a:spLocks noGrp="1"/>
          </p:cNvSpPr>
          <p:nvPr>
            <p:ph type="body"/>
          </p:nvPr>
        </p:nvSpPr>
        <p:spPr>
          <a:xfrm>
            <a:off x="6639120" y="176868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76" name="PlaceHolder 5"/>
          <p:cNvSpPr>
            <a:spLocks noGrp="1"/>
          </p:cNvSpPr>
          <p:nvPr>
            <p:ph type="body"/>
          </p:nvPr>
        </p:nvSpPr>
        <p:spPr>
          <a:xfrm>
            <a:off x="504000" y="405864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77" name="PlaceHolder 6"/>
          <p:cNvSpPr>
            <a:spLocks noGrp="1"/>
          </p:cNvSpPr>
          <p:nvPr>
            <p:ph type="body"/>
          </p:nvPr>
        </p:nvSpPr>
        <p:spPr>
          <a:xfrm>
            <a:off x="3571560" y="4058640"/>
            <a:ext cx="2921040" cy="2090880"/>
          </a:xfrm>
          <a:prstGeom prst="rect">
            <a:avLst/>
          </a:prstGeom>
        </p:spPr>
        <p:txBody>
          <a:bodyPr lIns="0" tIns="0" rIns="0" bIns="0">
            <a:normAutofit fontScale="88000"/>
          </a:bodyPr>
          <a:lstStyle/>
          <a:p>
            <a:endParaRPr lang="ru-RU" sz="3200" b="0" strike="noStrike" spc="-1">
              <a:latin typeface="Arial"/>
            </a:endParaRPr>
          </a:p>
        </p:txBody>
      </p:sp>
      <p:sp>
        <p:nvSpPr>
          <p:cNvPr id="78" name="PlaceHolder 7"/>
          <p:cNvSpPr>
            <a:spLocks noGrp="1"/>
          </p:cNvSpPr>
          <p:nvPr>
            <p:ph type="body"/>
          </p:nvPr>
        </p:nvSpPr>
        <p:spPr>
          <a:xfrm>
            <a:off x="6639120" y="4058640"/>
            <a:ext cx="2921040" cy="2090880"/>
          </a:xfrm>
          <a:prstGeom prst="rect">
            <a:avLst/>
          </a:prstGeom>
        </p:spPr>
        <p:txBody>
          <a:bodyPr lIns="0" tIns="0" rIns="0" bIns="0">
            <a:normAutofit fontScale="88000"/>
          </a:bodyPr>
          <a:lstStyle/>
          <a:p>
            <a:endParaRPr lang="ru-RU" sz="3200" b="0" strike="noStrike" spc="-1">
              <a:latin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Content">
    <p:spTree>
      <p:nvGrpSpPr>
        <p:cNvPr id="1" name=""/>
        <p:cNvGrpSpPr/>
        <p:nvPr/>
      </p:nvGrpSpPr>
      <p:grpSpPr>
        <a:xfrm>
          <a:off x="0" y="0"/>
          <a:ext cx="0" cy="0"/>
          <a:chOff x="0" y="0"/>
          <a:chExt cx="0" cy="0"/>
        </a:xfrm>
      </p:grpSpPr>
      <p:sp>
        <p:nvSpPr>
          <p:cNvPr id="5"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6" name="PlaceHolder 2"/>
          <p:cNvSpPr>
            <a:spLocks noGrp="1"/>
          </p:cNvSpPr>
          <p:nvPr>
            <p:ph type="body"/>
          </p:nvPr>
        </p:nvSpPr>
        <p:spPr>
          <a:xfrm>
            <a:off x="504000" y="1768680"/>
            <a:ext cx="9072000" cy="43840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itle, 2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8" name="PlaceHolder 2"/>
          <p:cNvSpPr>
            <a:spLocks noGrp="1"/>
          </p:cNvSpPr>
          <p:nvPr>
            <p:ph type="body"/>
          </p:nvPr>
        </p:nvSpPr>
        <p:spPr>
          <a:xfrm>
            <a:off x="504000" y="1768680"/>
            <a:ext cx="4426920" cy="4384080"/>
          </a:xfrm>
          <a:prstGeom prst="rect">
            <a:avLst/>
          </a:prstGeom>
        </p:spPr>
        <p:txBody>
          <a:bodyPr lIns="0" tIns="0" rIns="0" bIns="0">
            <a:normAutofit/>
          </a:bodyPr>
          <a:lstStyle/>
          <a:p>
            <a:endParaRPr lang="ru-RU" sz="3200" b="0" strike="noStrike" spc="-1">
              <a:latin typeface="Arial"/>
            </a:endParaRPr>
          </a:p>
        </p:txBody>
      </p:sp>
      <p:sp>
        <p:nvSpPr>
          <p:cNvPr id="9" name="PlaceHolder 3"/>
          <p:cNvSpPr>
            <a:spLocks noGrp="1"/>
          </p:cNvSpPr>
          <p:nvPr>
            <p:ph type="body"/>
          </p:nvPr>
        </p:nvSpPr>
        <p:spPr>
          <a:xfrm>
            <a:off x="5152680" y="1768680"/>
            <a:ext cx="4426920" cy="43840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0"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Centered Text">
    <p:spTree>
      <p:nvGrpSpPr>
        <p:cNvPr id="1" name=""/>
        <p:cNvGrpSpPr/>
        <p:nvPr/>
      </p:nvGrpSpPr>
      <p:grpSpPr>
        <a:xfrm>
          <a:off x="0" y="0"/>
          <a:ext cx="0" cy="0"/>
          <a:chOff x="0" y="0"/>
          <a:chExt cx="0" cy="0"/>
        </a:xfrm>
      </p:grpSpPr>
      <p:sp>
        <p:nvSpPr>
          <p:cNvPr id="11" name="PlaceHolder 1"/>
          <p:cNvSpPr>
            <a:spLocks noGrp="1"/>
          </p:cNvSpPr>
          <p:nvPr>
            <p:ph type="subTitle"/>
          </p:nvPr>
        </p:nvSpPr>
        <p:spPr>
          <a:xfrm>
            <a:off x="504000" y="301320"/>
            <a:ext cx="9072000" cy="5850360"/>
          </a:xfrm>
          <a:prstGeom prst="rect">
            <a:avLst/>
          </a:prstGeom>
        </p:spPr>
        <p:txBody>
          <a:bodyPr lIns="0" tIns="0" rIns="0" bIns="0" anchor="ctr">
            <a:noAutofit/>
          </a:bodyPr>
          <a:lstStyle/>
          <a:p>
            <a:pPr algn="ctr"/>
            <a:endParaRPr lang="ru-RU" sz="3200" b="0" strike="noStrike" spc="-1">
              <a:latin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AndObj" preserve="1">
  <p:cSld name="Title, 2 Content and Content">
    <p:spTree>
      <p:nvGrpSpPr>
        <p:cNvPr id="1" name=""/>
        <p:cNvGrpSpPr/>
        <p:nvPr/>
      </p:nvGrpSpPr>
      <p:grpSpPr>
        <a:xfrm>
          <a:off x="0" y="0"/>
          <a:ext cx="0" cy="0"/>
          <a:chOff x="0" y="0"/>
          <a:chExt cx="0" cy="0"/>
        </a:xfrm>
      </p:grpSpPr>
      <p:sp>
        <p:nvSpPr>
          <p:cNvPr id="12"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13"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14" name="PlaceHolder 3"/>
          <p:cNvSpPr>
            <a:spLocks noGrp="1"/>
          </p:cNvSpPr>
          <p:nvPr>
            <p:ph type="body"/>
          </p:nvPr>
        </p:nvSpPr>
        <p:spPr>
          <a:xfrm>
            <a:off x="5152680" y="1768680"/>
            <a:ext cx="4426920" cy="4384080"/>
          </a:xfrm>
          <a:prstGeom prst="rect">
            <a:avLst/>
          </a:prstGeom>
        </p:spPr>
        <p:txBody>
          <a:bodyPr lIns="0" tIns="0" rIns="0" bIns="0">
            <a:normAutofit/>
          </a:bodyPr>
          <a:lstStyle/>
          <a:p>
            <a:endParaRPr lang="ru-RU" sz="3200" b="0" strike="noStrike" spc="-1">
              <a:latin typeface="Arial"/>
            </a:endParaRPr>
          </a:p>
        </p:txBody>
      </p:sp>
      <p:sp>
        <p:nvSpPr>
          <p:cNvPr id="15" name="PlaceHolder 4"/>
          <p:cNvSpPr>
            <a:spLocks noGrp="1"/>
          </p:cNvSpPr>
          <p:nvPr>
            <p:ph type="body"/>
          </p:nvPr>
        </p:nvSpPr>
        <p:spPr>
          <a:xfrm>
            <a:off x="50400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16"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17" name="PlaceHolder 2"/>
          <p:cNvSpPr>
            <a:spLocks noGrp="1"/>
          </p:cNvSpPr>
          <p:nvPr>
            <p:ph type="body"/>
          </p:nvPr>
        </p:nvSpPr>
        <p:spPr>
          <a:xfrm>
            <a:off x="504000" y="1768680"/>
            <a:ext cx="4426920" cy="4384080"/>
          </a:xfrm>
          <a:prstGeom prst="rect">
            <a:avLst/>
          </a:prstGeom>
        </p:spPr>
        <p:txBody>
          <a:bodyPr lIns="0" tIns="0" rIns="0" bIns="0">
            <a:normAutofit/>
          </a:bodyPr>
          <a:lstStyle/>
          <a:p>
            <a:endParaRPr lang="ru-RU" sz="3200" b="0" strike="noStrike" spc="-1">
              <a:latin typeface="Arial"/>
            </a:endParaRPr>
          </a:p>
        </p:txBody>
      </p:sp>
      <p:sp>
        <p:nvSpPr>
          <p:cNvPr id="18"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19" name="PlaceHolder 4"/>
          <p:cNvSpPr>
            <a:spLocks noGrp="1"/>
          </p:cNvSpPr>
          <p:nvPr>
            <p:ph type="body"/>
          </p:nvPr>
        </p:nvSpPr>
        <p:spPr>
          <a:xfrm>
            <a:off x="5152680" y="4058640"/>
            <a:ext cx="442692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OverTx" preserve="1">
  <p:cSld name="Title, 2 Content over Content">
    <p:spTree>
      <p:nvGrpSpPr>
        <p:cNvPr id="1" name=""/>
        <p:cNvGrpSpPr/>
        <p:nvPr/>
      </p:nvGrpSpPr>
      <p:grpSpPr>
        <a:xfrm>
          <a:off x="0" y="0"/>
          <a:ext cx="0" cy="0"/>
          <a:chOff x="0" y="0"/>
          <a:chExt cx="0" cy="0"/>
        </a:xfrm>
      </p:grpSpPr>
      <p:sp>
        <p:nvSpPr>
          <p:cNvPr id="20"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endParaRPr lang="ru-RU" sz="4400" b="0" strike="noStrike" spc="-1">
              <a:latin typeface="Arial"/>
            </a:endParaRPr>
          </a:p>
        </p:txBody>
      </p:sp>
      <p:sp>
        <p:nvSpPr>
          <p:cNvPr id="21" name="PlaceHolder 2"/>
          <p:cNvSpPr>
            <a:spLocks noGrp="1"/>
          </p:cNvSpPr>
          <p:nvPr>
            <p:ph type="body"/>
          </p:nvPr>
        </p:nvSpPr>
        <p:spPr>
          <a:xfrm>
            <a:off x="504000" y="1768680"/>
            <a:ext cx="4426920" cy="2090880"/>
          </a:xfrm>
          <a:prstGeom prst="rect">
            <a:avLst/>
          </a:prstGeom>
        </p:spPr>
        <p:txBody>
          <a:bodyPr lIns="0" tIns="0" rIns="0" bIns="0">
            <a:normAutofit/>
          </a:bodyPr>
          <a:lstStyle/>
          <a:p>
            <a:endParaRPr lang="ru-RU" sz="3200" b="0" strike="noStrike" spc="-1">
              <a:latin typeface="Arial"/>
            </a:endParaRPr>
          </a:p>
        </p:txBody>
      </p:sp>
      <p:sp>
        <p:nvSpPr>
          <p:cNvPr id="22" name="PlaceHolder 3"/>
          <p:cNvSpPr>
            <a:spLocks noGrp="1"/>
          </p:cNvSpPr>
          <p:nvPr>
            <p:ph type="body"/>
          </p:nvPr>
        </p:nvSpPr>
        <p:spPr>
          <a:xfrm>
            <a:off x="5152680" y="1768680"/>
            <a:ext cx="4426920" cy="2090880"/>
          </a:xfrm>
          <a:prstGeom prst="rect">
            <a:avLst/>
          </a:prstGeom>
        </p:spPr>
        <p:txBody>
          <a:bodyPr lIns="0" tIns="0" rIns="0" bIns="0">
            <a:normAutofit/>
          </a:bodyPr>
          <a:lstStyle/>
          <a:p>
            <a:endParaRPr lang="ru-RU" sz="3200" b="0" strike="noStrike" spc="-1">
              <a:latin typeface="Arial"/>
            </a:endParaRPr>
          </a:p>
        </p:txBody>
      </p:sp>
      <p:sp>
        <p:nvSpPr>
          <p:cNvPr id="23" name="PlaceHolder 4"/>
          <p:cNvSpPr>
            <a:spLocks noGrp="1"/>
          </p:cNvSpPr>
          <p:nvPr>
            <p:ph type="body"/>
          </p:nvPr>
        </p:nvSpPr>
        <p:spPr>
          <a:xfrm>
            <a:off x="504000" y="4058640"/>
            <a:ext cx="9072000" cy="2090880"/>
          </a:xfrm>
          <a:prstGeom prst="rect">
            <a:avLst/>
          </a:prstGeom>
        </p:spPr>
        <p:txBody>
          <a:bodyPr lIns="0" tIns="0" rIns="0" bIns="0">
            <a:normAutofit/>
          </a:bodyPr>
          <a:lstStyle/>
          <a:p>
            <a:endParaRPr lang="ru-RU" sz="3200" b="0" strike="noStrike" spc="-1">
              <a:latin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3" name="Рисунок 2"/>
          <p:cNvPicPr/>
          <p:nvPr/>
        </p:nvPicPr>
        <p:blipFill>
          <a:blip r:embed="rId14"/>
          <a:stretch/>
        </p:blipFill>
        <p:spPr>
          <a:xfrm>
            <a:off x="0" y="5807160"/>
            <a:ext cx="10077480" cy="1752840"/>
          </a:xfrm>
          <a:prstGeom prst="rect">
            <a:avLst/>
          </a:prstGeom>
          <a:ln w="0">
            <a:noFill/>
          </a:ln>
        </p:spPr>
      </p:pic>
      <p:sp>
        <p:nvSpPr>
          <p:cNvPr id="4" name="PlaceHolder 1"/>
          <p:cNvSpPr>
            <a:spLocks noGrp="1"/>
          </p:cNvSpPr>
          <p:nvPr>
            <p:ph type="title"/>
          </p:nvPr>
        </p:nvSpPr>
        <p:spPr>
          <a:xfrm>
            <a:off x="504000" y="301320"/>
            <a:ext cx="9071640" cy="1261440"/>
          </a:xfrm>
          <a:prstGeom prst="rect">
            <a:avLst/>
          </a:prstGeom>
        </p:spPr>
        <p:txBody>
          <a:bodyPr lIns="0" tIns="0" rIns="0" bIns="0" anchor="ctr">
            <a:noAutofit/>
          </a:bodyPr>
          <a:lstStyle/>
          <a:p>
            <a:r>
              <a:rPr lang="ru-RU" sz="1800" b="0" strike="noStrike" spc="-1">
                <a:latin typeface="Arial"/>
              </a:rPr>
              <a:t>Для правки текста заглавия щёлкните мышью</a:t>
            </a:r>
          </a:p>
        </p:txBody>
      </p:sp>
      <p:sp>
        <p:nvSpPr>
          <p:cNvPr id="2" name="PlaceHolder 2"/>
          <p:cNvSpPr>
            <a:spLocks noGrp="1"/>
          </p:cNvSpPr>
          <p:nvPr>
            <p:ph type="body"/>
          </p:nvPr>
        </p:nvSpPr>
        <p:spPr>
          <a:xfrm>
            <a:off x="504000" y="1768680"/>
            <a:ext cx="9072000" cy="43840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p:bodyStyle/>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9" name="CustomShape 1"/>
          <p:cNvSpPr/>
          <p:nvPr/>
        </p:nvSpPr>
        <p:spPr>
          <a:xfrm>
            <a:off x="0" y="0"/>
            <a:ext cx="10076040" cy="939960"/>
          </a:xfrm>
          <a:prstGeom prst="rect">
            <a:avLst/>
          </a:prstGeom>
          <a:gradFill rotWithShape="0">
            <a:gsLst>
              <a:gs pos="0">
                <a:srgbClr val="DFF2FC"/>
              </a:gs>
              <a:gs pos="100000">
                <a:srgbClr val="009BDD"/>
              </a:gs>
            </a:gsLst>
            <a:lin ang="10800000"/>
          </a:gradFill>
          <a:ln w="0">
            <a:noFill/>
          </a:ln>
        </p:spPr>
        <p:style>
          <a:lnRef idx="0">
            <a:scrgbClr r="0" g="0" b="0"/>
          </a:lnRef>
          <a:fillRef idx="0">
            <a:scrgbClr r="0" g="0" b="0"/>
          </a:fillRef>
          <a:effectRef idx="0">
            <a:scrgbClr r="0" g="0" b="0"/>
          </a:effectRef>
          <a:fontRef idx="minor"/>
        </p:style>
      </p:sp>
      <p:sp>
        <p:nvSpPr>
          <p:cNvPr id="40" name="CustomShape 2"/>
          <p:cNvSpPr/>
          <p:nvPr/>
        </p:nvSpPr>
        <p:spPr>
          <a:xfrm>
            <a:off x="0" y="6620040"/>
            <a:ext cx="10076040" cy="939960"/>
          </a:xfrm>
          <a:prstGeom prst="rect">
            <a:avLst/>
          </a:prstGeom>
          <a:gradFill rotWithShape="0">
            <a:gsLst>
              <a:gs pos="0">
                <a:srgbClr val="DFF2FC"/>
              </a:gs>
              <a:gs pos="100000">
                <a:srgbClr val="009BDD"/>
              </a:gs>
            </a:gsLst>
            <a:lin ang="10800000"/>
          </a:gradFill>
          <a:ln w="0">
            <a:noFill/>
          </a:ln>
        </p:spPr>
        <p:style>
          <a:lnRef idx="0">
            <a:scrgbClr r="0" g="0" b="0"/>
          </a:lnRef>
          <a:fillRef idx="0">
            <a:scrgbClr r="0" g="0" b="0"/>
          </a:fillRef>
          <a:effectRef idx="0">
            <a:scrgbClr r="0" g="0" b="0"/>
          </a:effectRef>
          <a:fontRef idx="minor"/>
        </p:style>
      </p:sp>
      <p:sp>
        <p:nvSpPr>
          <p:cNvPr id="41" name="PlaceHolder 1"/>
          <p:cNvSpPr>
            <a:spLocks noGrp="1"/>
          </p:cNvSpPr>
          <p:nvPr>
            <p:ph type="title"/>
          </p:nvPr>
        </p:nvSpPr>
        <p:spPr>
          <a:xfrm>
            <a:off x="504000" y="301320"/>
            <a:ext cx="9072000" cy="1261800"/>
          </a:xfrm>
          <a:prstGeom prst="rect">
            <a:avLst/>
          </a:prstGeom>
        </p:spPr>
        <p:txBody>
          <a:bodyPr lIns="0" tIns="0" rIns="0" bIns="0" anchor="ctr">
            <a:noAutofit/>
          </a:bodyPr>
          <a:lstStyle/>
          <a:p>
            <a:pPr algn="ctr"/>
            <a:r>
              <a:rPr lang="ru-RU" sz="4400" b="0" strike="noStrike" spc="-1">
                <a:latin typeface="Arial"/>
              </a:rPr>
              <a:t>Для правки текста заглавия щёлкните мышью</a:t>
            </a:r>
          </a:p>
        </p:txBody>
      </p:sp>
      <p:sp>
        <p:nvSpPr>
          <p:cNvPr id="42" name="PlaceHolder 2"/>
          <p:cNvSpPr>
            <a:spLocks noGrp="1"/>
          </p:cNvSpPr>
          <p:nvPr>
            <p:ph type="body"/>
          </p:nvPr>
        </p:nvSpPr>
        <p:spPr>
          <a:xfrm>
            <a:off x="504000" y="1768680"/>
            <a:ext cx="9072000" cy="4384080"/>
          </a:xfrm>
          <a:prstGeom prst="rect">
            <a:avLst/>
          </a:prstGeom>
        </p:spPr>
        <p:txBody>
          <a:bodyPr lIns="0" tIns="0" rIns="0" bIns="0">
            <a:normAutofit/>
          </a:bodyPr>
          <a:lstStyle/>
          <a:p>
            <a:pPr marL="432000" indent="-324000">
              <a:spcBef>
                <a:spcPts val="1417"/>
              </a:spcBef>
              <a:buClr>
                <a:srgbClr val="000000"/>
              </a:buClr>
              <a:buSzPct val="45000"/>
              <a:buFont typeface="Wingdings" charset="2"/>
              <a:buChar char=""/>
            </a:pPr>
            <a:r>
              <a:rPr lang="ru-RU" sz="3200" b="0" strike="noStrike" spc="-1">
                <a:latin typeface="Arial"/>
              </a:rPr>
              <a:t>Для правки структуры щёлкните мышью</a:t>
            </a:r>
          </a:p>
          <a:p>
            <a:pPr marL="864000" lvl="1" indent="-324000">
              <a:spcBef>
                <a:spcPts val="1134"/>
              </a:spcBef>
              <a:buClr>
                <a:srgbClr val="000000"/>
              </a:buClr>
              <a:buSzPct val="75000"/>
              <a:buFont typeface="Symbol" charset="2"/>
              <a:buChar char=""/>
            </a:pPr>
            <a:r>
              <a:rPr lang="ru-RU" sz="2800" b="0" strike="noStrike" spc="-1">
                <a:latin typeface="Arial"/>
              </a:rPr>
              <a:t>Второй уровень структуры</a:t>
            </a:r>
          </a:p>
          <a:p>
            <a:pPr marL="1296000" lvl="2" indent="-288000">
              <a:spcBef>
                <a:spcPts val="850"/>
              </a:spcBef>
              <a:buClr>
                <a:srgbClr val="000000"/>
              </a:buClr>
              <a:buSzPct val="45000"/>
              <a:buFont typeface="Wingdings" charset="2"/>
              <a:buChar char=""/>
            </a:pPr>
            <a:r>
              <a:rPr lang="ru-RU" sz="2400" b="0" strike="noStrike" spc="-1">
                <a:latin typeface="Arial"/>
              </a:rPr>
              <a:t>Третий уровень структуры</a:t>
            </a:r>
          </a:p>
          <a:p>
            <a:pPr marL="1728000" lvl="3" indent="-216000">
              <a:spcBef>
                <a:spcPts val="567"/>
              </a:spcBef>
              <a:buClr>
                <a:srgbClr val="000000"/>
              </a:buClr>
              <a:buSzPct val="75000"/>
              <a:buFont typeface="Symbol" charset="2"/>
              <a:buChar char=""/>
            </a:pPr>
            <a:r>
              <a:rPr lang="ru-RU" sz="2000" b="0" strike="noStrike" spc="-1">
                <a:latin typeface="Arial"/>
              </a:rPr>
              <a:t>Четвёртый уровень структуры</a:t>
            </a:r>
          </a:p>
          <a:p>
            <a:pPr marL="2160000" lvl="4" indent="-216000">
              <a:spcBef>
                <a:spcPts val="283"/>
              </a:spcBef>
              <a:buClr>
                <a:srgbClr val="000000"/>
              </a:buClr>
              <a:buSzPct val="45000"/>
              <a:buFont typeface="Wingdings" charset="2"/>
              <a:buChar char=""/>
            </a:pPr>
            <a:r>
              <a:rPr lang="ru-RU" sz="2000" b="0" strike="noStrike" spc="-1">
                <a:latin typeface="Arial"/>
              </a:rPr>
              <a:t>Пятый уровень структуры</a:t>
            </a:r>
          </a:p>
          <a:p>
            <a:pPr marL="2592000" lvl="5" indent="-216000">
              <a:spcBef>
                <a:spcPts val="283"/>
              </a:spcBef>
              <a:buClr>
                <a:srgbClr val="000000"/>
              </a:buClr>
              <a:buSzPct val="45000"/>
              <a:buFont typeface="Wingdings" charset="2"/>
              <a:buChar char=""/>
            </a:pPr>
            <a:r>
              <a:rPr lang="ru-RU" sz="2000" b="0" strike="noStrike" spc="-1">
                <a:latin typeface="Arial"/>
              </a:rPr>
              <a:t>Шестой уровень структуры</a:t>
            </a:r>
          </a:p>
          <a:p>
            <a:pPr marL="3024000" lvl="6" indent="-216000">
              <a:spcBef>
                <a:spcPts val="283"/>
              </a:spcBef>
              <a:buClr>
                <a:srgbClr val="000000"/>
              </a:buClr>
              <a:buSzPct val="45000"/>
              <a:buFont typeface="Wingdings" charset="2"/>
              <a:buChar char=""/>
            </a:pPr>
            <a:r>
              <a:rPr lang="ru-RU" sz="2000" b="0" strike="noStrike" spc="-1">
                <a:latin typeface="Arial"/>
              </a:rPr>
              <a:t>Седьмой уровень структуры</a:t>
            </a: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p:bodyStyle/>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9" name="CustomShape 1"/>
          <p:cNvSpPr/>
          <p:nvPr/>
        </p:nvSpPr>
        <p:spPr>
          <a:xfrm>
            <a:off x="720000" y="1226160"/>
            <a:ext cx="8820000" cy="574560"/>
          </a:xfrm>
          <a:prstGeom prst="rect">
            <a:avLst/>
          </a:prstGeom>
          <a:noFill/>
          <a:ln w="0">
            <a:noFill/>
          </a:ln>
        </p:spPr>
        <p:style>
          <a:lnRef idx="0">
            <a:scrgbClr r="0" g="0" b="0"/>
          </a:lnRef>
          <a:fillRef idx="0">
            <a:scrgbClr r="0" g="0" b="0"/>
          </a:fillRef>
          <a:effectRef idx="0">
            <a:scrgbClr r="0" g="0" b="0"/>
          </a:effectRef>
          <a:fontRef idx="minor"/>
        </p:style>
        <p:txBody>
          <a:bodyPr lIns="0" tIns="23040" rIns="0" bIns="0">
            <a:noAutofit/>
          </a:bodyPr>
          <a:lstStyle/>
          <a:p>
            <a:pPr algn="ctr">
              <a:lnSpc>
                <a:spcPct val="100000"/>
              </a:lnSpc>
            </a:pPr>
            <a:r>
              <a:rPr lang="ru-RU" sz="3200" b="1" strike="noStrike" spc="-1">
                <a:solidFill>
                  <a:srgbClr val="000000"/>
                </a:solidFill>
                <a:latin typeface="Times New Roman"/>
                <a:ea typeface="FreeSans"/>
              </a:rPr>
              <a:t>Выявление жестокого обращения</a:t>
            </a:r>
            <a:endParaRPr lang="de-DE" sz="3200" b="1" strike="noStrike" spc="-1">
              <a:solidFill>
                <a:srgbClr val="000000"/>
              </a:solidFill>
              <a:latin typeface="Arial"/>
              <a:ea typeface="Calibri"/>
            </a:endParaRPr>
          </a:p>
          <a:p>
            <a:pPr algn="ctr">
              <a:lnSpc>
                <a:spcPct val="100000"/>
              </a:lnSpc>
            </a:pPr>
            <a:r>
              <a:rPr lang="ru-RU" sz="3200" b="1" strike="noStrike" spc="-1">
                <a:solidFill>
                  <a:srgbClr val="000000"/>
                </a:solidFill>
                <a:latin typeface="Times New Roman"/>
                <a:ea typeface="FreeSans"/>
              </a:rPr>
              <a:t>с детьми и подростками</a:t>
            </a:r>
            <a:endParaRPr lang="de-DE" sz="3200" b="1" strike="noStrike" spc="-1">
              <a:solidFill>
                <a:srgbClr val="000000"/>
              </a:solidFill>
              <a:latin typeface="Arial"/>
              <a:ea typeface="Calibri"/>
            </a:endParaRPr>
          </a:p>
        </p:txBody>
      </p:sp>
      <p:sp>
        <p:nvSpPr>
          <p:cNvPr id="80" name="CustomShape 2"/>
          <p:cNvSpPr/>
          <p:nvPr/>
        </p:nvSpPr>
        <p:spPr>
          <a:xfrm>
            <a:off x="3240720" y="3168000"/>
            <a:ext cx="3166560" cy="1438560"/>
          </a:xfrm>
          <a:prstGeom prst="rect">
            <a:avLst/>
          </a:prstGeom>
          <a:noFill/>
          <a:ln w="0">
            <a:noFill/>
          </a:ln>
        </p:spPr>
        <p:style>
          <a:lnRef idx="0">
            <a:scrgbClr r="0" g="0" b="0"/>
          </a:lnRef>
          <a:fillRef idx="0">
            <a:scrgbClr r="0" g="0" b="0"/>
          </a:fillRef>
          <a:effectRef idx="0">
            <a:scrgbClr r="0" g="0" b="0"/>
          </a:effectRef>
          <a:fontRef idx="minor"/>
        </p:style>
      </p:sp>
      <p:sp>
        <p:nvSpPr>
          <p:cNvPr id="81" name="CustomShape 3"/>
          <p:cNvSpPr/>
          <p:nvPr/>
        </p:nvSpPr>
        <p:spPr>
          <a:xfrm>
            <a:off x="576000" y="4677120"/>
            <a:ext cx="9143280" cy="1820520"/>
          </a:xfrm>
          <a:prstGeom prst="rect">
            <a:avLst/>
          </a:prstGeom>
          <a:noFill/>
          <a:ln w="0">
            <a:noFill/>
          </a:ln>
        </p:spPr>
        <p:style>
          <a:lnRef idx="0">
            <a:scrgbClr r="0" g="0" b="0"/>
          </a:lnRef>
          <a:fillRef idx="0">
            <a:scrgbClr r="0" g="0" b="0"/>
          </a:fillRef>
          <a:effectRef idx="0">
            <a:scrgbClr r="0" g="0" b="0"/>
          </a:effectRef>
          <a:fontRef idx="minor"/>
        </p:style>
        <p:txBody>
          <a:bodyPr lIns="90000" tIns="45000" rIns="90000" bIns="45000">
            <a:noAutofit/>
          </a:bodyPr>
          <a:lstStyle/>
          <a:p>
            <a:pPr>
              <a:lnSpc>
                <a:spcPct val="100000"/>
              </a:lnSpc>
            </a:pPr>
            <a:r>
              <a:rPr lang="be-BY" sz="2400" b="0" strike="noStrike" spc="-1">
                <a:solidFill>
                  <a:srgbClr val="000000"/>
                </a:solidFill>
                <a:latin typeface="Times New Roman"/>
                <a:ea typeface="DejaVu Sans"/>
              </a:rPr>
              <a:t>Подготовил:</a:t>
            </a:r>
            <a:endParaRPr lang="ru-RU" sz="2400" b="0" strike="noStrike" spc="-1">
              <a:latin typeface="Arial"/>
            </a:endParaRPr>
          </a:p>
          <a:p>
            <a:pPr>
              <a:lnSpc>
                <a:spcPct val="100000"/>
              </a:lnSpc>
            </a:pPr>
            <a:r>
              <a:rPr lang="be-BY" sz="2400" b="0" strike="noStrike" spc="-1">
                <a:solidFill>
                  <a:srgbClr val="000000"/>
                </a:solidFill>
                <a:latin typeface="Times New Roman"/>
                <a:ea typeface="DejaVu Sans"/>
              </a:rPr>
              <a:t>Педагог-психолог ГУО «Ясли-сад-средняя школа №73г.Гомеля»</a:t>
            </a:r>
            <a:endParaRPr lang="ru-RU" sz="2400" b="0" strike="noStrike" spc="-1">
              <a:latin typeface="Arial"/>
            </a:endParaRPr>
          </a:p>
          <a:p>
            <a:pPr>
              <a:lnSpc>
                <a:spcPct val="100000"/>
              </a:lnSpc>
            </a:pPr>
            <a:r>
              <a:rPr lang="be-BY" sz="2400" b="0" strike="noStrike" spc="-1">
                <a:solidFill>
                  <a:srgbClr val="000000"/>
                </a:solidFill>
                <a:latin typeface="Times New Roman"/>
                <a:ea typeface="DejaVu Sans"/>
              </a:rPr>
              <a:t>Лукашев А.И.</a:t>
            </a:r>
            <a:endParaRPr lang="ru-RU" sz="2400" b="0" strike="noStrike" spc="-1">
              <a:latin typeface="Arial"/>
            </a:endParaRPr>
          </a:p>
          <a:p>
            <a:pPr>
              <a:lnSpc>
                <a:spcPct val="100000"/>
              </a:lnSpc>
            </a:pPr>
            <a:endParaRPr lang="ru-RU"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4" name="CustomShape 1"/>
          <p:cNvSpPr/>
          <p:nvPr/>
        </p:nvSpPr>
        <p:spPr>
          <a:xfrm>
            <a:off x="431640" y="180000"/>
            <a:ext cx="9069840" cy="702000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fontScale="73500" lnSpcReduction="10000"/>
          </a:bodyPr>
          <a:lstStyle/>
          <a:p>
            <a:pPr algn="just"/>
            <a:r>
              <a:rPr lang="be-BY" sz="4000" b="0" strike="noStrike" spc="-1">
                <a:solidFill>
                  <a:srgbClr val="000000"/>
                </a:solidFill>
                <a:latin typeface="Times New Roman"/>
                <a:ea typeface="Times New Roman"/>
              </a:rPr>
              <a:t>4</a:t>
            </a:r>
            <a:r>
              <a:rPr lang="be-BY" sz="4000" b="1" strike="noStrike" spc="-1">
                <a:solidFill>
                  <a:srgbClr val="000000"/>
                </a:solidFill>
                <a:latin typeface="Times New Roman"/>
                <a:ea typeface="Times New Roman"/>
              </a:rPr>
              <a:t>. Особенности взаимоотношений в семье, если наблюдаются:</a:t>
            </a:r>
            <a:endParaRPr lang="ru-RU" sz="4000" b="0" strike="noStrike" spc="-1">
              <a:latin typeface="Arial"/>
            </a:endParaRPr>
          </a:p>
          <a:p>
            <a:pPr algn="just"/>
            <a:r>
              <a:rPr lang="be-BY" sz="4000" b="0" strike="noStrike" spc="-1">
                <a:solidFill>
                  <a:srgbClr val="000000"/>
                </a:solidFill>
                <a:latin typeface="Times New Roman"/>
                <a:ea typeface="Times New Roman"/>
              </a:rPr>
              <a:t>неоднократное обращение за медицинской помощью в связи с повреждениями;</a:t>
            </a:r>
            <a:endParaRPr lang="ru-RU" sz="4000" b="0" strike="noStrike" spc="-1">
              <a:latin typeface="Arial"/>
            </a:endParaRPr>
          </a:p>
          <a:p>
            <a:pPr algn="just"/>
            <a:r>
              <a:rPr lang="be-BY" sz="4000" b="0" strike="noStrike" spc="-1">
                <a:solidFill>
                  <a:srgbClr val="000000"/>
                </a:solidFill>
                <a:latin typeface="Times New Roman"/>
                <a:ea typeface="Times New Roman"/>
              </a:rPr>
              <a:t>несоответствие характера повреждения обстоятельствам случившегося по рассказам законных представителей или очевидцев;</a:t>
            </a:r>
            <a:endParaRPr lang="ru-RU" sz="4000" b="0" strike="noStrike" spc="-1">
              <a:latin typeface="Arial"/>
            </a:endParaRPr>
          </a:p>
          <a:p>
            <a:pPr algn="just"/>
            <a:r>
              <a:rPr lang="be-BY" sz="4000" b="0" strike="noStrike" spc="-1">
                <a:solidFill>
                  <a:srgbClr val="000000"/>
                </a:solidFill>
                <a:latin typeface="Times New Roman"/>
                <a:ea typeface="Times New Roman"/>
              </a:rPr>
              <a:t>противоречивые, путаные объяснения законных представителей о причинах возникновения травмы у ребенка; </a:t>
            </a:r>
            <a:endParaRPr lang="ru-RU" sz="4000" b="0" strike="noStrike" spc="-1">
              <a:latin typeface="Arial"/>
            </a:endParaRPr>
          </a:p>
          <a:p>
            <a:pPr algn="just"/>
            <a:r>
              <a:rPr lang="be-BY" sz="4000" b="0" strike="noStrike" spc="-1">
                <a:solidFill>
                  <a:srgbClr val="000000"/>
                </a:solidFill>
                <a:latin typeface="Times New Roman"/>
                <a:ea typeface="Times New Roman"/>
              </a:rPr>
              <a:t>обвинение в случившемся самого несовершеннолетнего;</a:t>
            </a:r>
            <a:endParaRPr lang="ru-RU" sz="4000" b="0" strike="noStrike" spc="-1">
              <a:latin typeface="Arial"/>
            </a:endParaRPr>
          </a:p>
          <a:p>
            <a:pPr algn="just"/>
            <a:r>
              <a:rPr lang="be-BY" sz="4000" b="0" strike="noStrike" spc="-1">
                <a:solidFill>
                  <a:srgbClr val="000000"/>
                </a:solidFill>
                <a:latin typeface="Times New Roman"/>
                <a:ea typeface="Times New Roman"/>
              </a:rPr>
              <a:t>отсутствие обеспокоенности за судьбу и здоровье ребенка, бездействие или позднее обращение за медицинской помощью;</a:t>
            </a:r>
            <a:endParaRPr lang="ru-RU" sz="4000" b="0" strike="noStrike" spc="-1">
              <a:latin typeface="Arial"/>
            </a:endParaRPr>
          </a:p>
          <a:p>
            <a:pPr algn="just"/>
            <a:r>
              <a:rPr lang="be-BY" sz="4000" b="0" strike="noStrike" spc="-1">
                <a:solidFill>
                  <a:srgbClr val="000000"/>
                </a:solidFill>
                <a:latin typeface="Times New Roman"/>
                <a:ea typeface="Times New Roman"/>
              </a:rPr>
              <a:t>неадекватная оценка тяжести травмы, стремление ее преувеличить или приуменьшить;</a:t>
            </a:r>
            <a:endParaRPr lang="ru-RU" sz="4000" b="0" strike="noStrike" spc="-1">
              <a:latin typeface="Arial"/>
            </a:endParaRPr>
          </a:p>
          <a:p>
            <a:pPr algn="just"/>
            <a:r>
              <a:rPr lang="be-BY" sz="4000" b="0" strike="noStrike" spc="-1">
                <a:solidFill>
                  <a:srgbClr val="000000"/>
                </a:solidFill>
                <a:latin typeface="Times New Roman"/>
                <a:ea typeface="Times New Roman"/>
              </a:rPr>
              <a:t>обеспокоенность собственными проблемами, рассказы о том, как их наказывали в детстве.</a:t>
            </a:r>
            <a:endParaRPr lang="ru-RU" sz="40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5" name="CustomShape 1"/>
          <p:cNvSpPr/>
          <p:nvPr/>
        </p:nvSpPr>
        <p:spPr>
          <a:xfrm>
            <a:off x="360000" y="18000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600" b="0" strike="noStrike" spc="-1">
                <a:solidFill>
                  <a:srgbClr val="111111"/>
                </a:solidFill>
                <a:latin typeface="Times New Roman"/>
                <a:ea typeface="Times New Roman"/>
              </a:rPr>
              <a:t>Перечисленные признаки еще не свидетельствуют о том, что в отношении ребенка имело место насилие, они могут быть обусловлены другими причинами. Тем не менее, такие «знаки» должны привлечь внимание педагогического работника. </a:t>
            </a:r>
            <a:endParaRPr lang="ru-RU" sz="2600" b="0" strike="noStrike" spc="-1">
              <a:latin typeface="Arial"/>
            </a:endParaRPr>
          </a:p>
        </p:txBody>
      </p:sp>
      <p:pic>
        <p:nvPicPr>
          <p:cNvPr id="96" name="Рисунок 95"/>
          <p:cNvPicPr/>
          <p:nvPr/>
        </p:nvPicPr>
        <p:blipFill>
          <a:blip r:embed="rId2"/>
          <a:stretch/>
        </p:blipFill>
        <p:spPr>
          <a:xfrm>
            <a:off x="1495080" y="2701440"/>
            <a:ext cx="6784920" cy="48582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7" name="CustomShape 1"/>
          <p:cNvSpPr/>
          <p:nvPr/>
        </p:nvSpPr>
        <p:spPr>
          <a:xfrm>
            <a:off x="360000" y="18000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200" b="0" strike="noStrike" spc="-1">
                <a:solidFill>
                  <a:srgbClr val="111111"/>
                </a:solidFill>
                <a:latin typeface="Times New Roman"/>
                <a:ea typeface="Times New Roman"/>
              </a:rPr>
              <a:t>Пути получения сведений о признаках жестокого обращения:</a:t>
            </a:r>
            <a:endParaRPr lang="ru-RU" sz="2200" b="0" strike="noStrike" spc="-1">
              <a:latin typeface="Arial"/>
            </a:endParaRPr>
          </a:p>
          <a:p>
            <a:pPr algn="just"/>
            <a:r>
              <a:rPr lang="be-BY" sz="2200" b="0" strike="noStrike" spc="-1">
                <a:solidFill>
                  <a:srgbClr val="111111"/>
                </a:solidFill>
                <a:latin typeface="Times New Roman"/>
                <a:ea typeface="Times New Roman"/>
              </a:rPr>
              <a:t>информация, поступившая от ребенка;</a:t>
            </a:r>
            <a:endParaRPr lang="ru-RU" sz="2200" b="0" strike="noStrike" spc="-1">
              <a:latin typeface="Arial"/>
            </a:endParaRPr>
          </a:p>
          <a:p>
            <a:pPr algn="just"/>
            <a:r>
              <a:rPr lang="be-BY" sz="2200" b="0" strike="noStrike" spc="-1">
                <a:solidFill>
                  <a:srgbClr val="111111"/>
                </a:solidFill>
                <a:latin typeface="Times New Roman"/>
                <a:ea typeface="Times New Roman"/>
              </a:rPr>
              <a:t>информация, поступившая от членов семьи несовершеннолетнего;</a:t>
            </a:r>
            <a:endParaRPr lang="ru-RU" sz="2200" b="0" strike="noStrike" spc="-1">
              <a:latin typeface="Arial"/>
            </a:endParaRPr>
          </a:p>
          <a:p>
            <a:pPr algn="just"/>
            <a:r>
              <a:rPr lang="be-BY" sz="2200" b="0" strike="noStrike" spc="-1">
                <a:solidFill>
                  <a:srgbClr val="111111"/>
                </a:solidFill>
                <a:latin typeface="Times New Roman"/>
                <a:ea typeface="Times New Roman"/>
              </a:rPr>
              <a:t>информация, поступившая от работников учреждений образования;</a:t>
            </a:r>
            <a:endParaRPr lang="ru-RU" sz="2200" b="0" strike="noStrike" spc="-1">
              <a:latin typeface="Arial"/>
            </a:endParaRPr>
          </a:p>
          <a:p>
            <a:pPr algn="just"/>
            <a:r>
              <a:rPr lang="be-BY" sz="2200" b="0" strike="noStrike" spc="-1">
                <a:solidFill>
                  <a:srgbClr val="111111"/>
                </a:solidFill>
                <a:latin typeface="Times New Roman"/>
                <a:ea typeface="Times New Roman"/>
              </a:rPr>
              <a:t>информация, поступившая от сверстников и друзей, соседей, иных граждан;</a:t>
            </a:r>
            <a:endParaRPr lang="ru-RU" sz="2200" b="0" strike="noStrike" spc="-1">
              <a:latin typeface="Arial"/>
            </a:endParaRPr>
          </a:p>
          <a:p>
            <a:pPr algn="just"/>
            <a:r>
              <a:rPr lang="be-BY" sz="2200" b="0" strike="noStrike" spc="-1">
                <a:solidFill>
                  <a:srgbClr val="111111"/>
                </a:solidFill>
                <a:latin typeface="Times New Roman"/>
                <a:ea typeface="Times New Roman"/>
              </a:rPr>
              <a:t>информация, собранная в ходе психологической диагностики, наблюдений за ребенком;</a:t>
            </a:r>
            <a:endParaRPr lang="ru-RU" sz="2200" b="0" strike="noStrike" spc="-1">
              <a:latin typeface="Arial"/>
            </a:endParaRPr>
          </a:p>
          <a:p>
            <a:pPr algn="just">
              <a:lnSpc>
                <a:spcPct val="100000"/>
              </a:lnSpc>
            </a:pPr>
            <a:r>
              <a:rPr lang="be-BY" sz="2200" b="0" strike="noStrike" spc="-1">
                <a:solidFill>
                  <a:srgbClr val="111111"/>
                </a:solidFill>
                <a:latin typeface="Times New Roman"/>
                <a:ea typeface="Times New Roman"/>
              </a:rPr>
              <a:t>информация, поступившая от медицинского работника учреждения образования.</a:t>
            </a:r>
            <a:endParaRPr lang="ru-RU" sz="2200" b="0" strike="noStrike" spc="-1">
              <a:solidFill>
                <a:srgbClr val="000000"/>
              </a:solidFill>
              <a:latin typeface="Arial"/>
              <a:ea typeface="Calibri"/>
            </a:endParaRPr>
          </a:p>
        </p:txBody>
      </p:sp>
      <p:pic>
        <p:nvPicPr>
          <p:cNvPr id="98" name="Рисунок 97"/>
          <p:cNvPicPr/>
          <p:nvPr/>
        </p:nvPicPr>
        <p:blipFill>
          <a:blip r:embed="rId2"/>
          <a:stretch/>
        </p:blipFill>
        <p:spPr>
          <a:xfrm>
            <a:off x="2215080" y="3530520"/>
            <a:ext cx="5344920" cy="402912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9" name="CustomShape 1"/>
          <p:cNvSpPr/>
          <p:nvPr/>
        </p:nvSpPr>
        <p:spPr>
          <a:xfrm>
            <a:off x="431640" y="180000"/>
            <a:ext cx="9069840" cy="702000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200" b="0" strike="noStrike" spc="-1">
                <a:solidFill>
                  <a:srgbClr val="111111"/>
                </a:solidFill>
                <a:latin typeface="Times New Roman"/>
                <a:ea typeface="Times New Roman"/>
              </a:rPr>
              <a:t>Психодиагностические методики рекомендуемые Министерством образования:</a:t>
            </a:r>
            <a:endParaRPr lang="ru-RU" sz="2200" b="0" strike="noStrike" spc="-1">
              <a:latin typeface="Arial"/>
            </a:endParaRPr>
          </a:p>
          <a:p>
            <a:pPr algn="just"/>
            <a:r>
              <a:rPr lang="be-BY" sz="2200" b="0" strike="noStrike" spc="-1">
                <a:solidFill>
                  <a:srgbClr val="111111"/>
                </a:solidFill>
                <a:latin typeface="Times New Roman"/>
                <a:ea typeface="Times New Roman"/>
              </a:rPr>
              <a:t>1</a:t>
            </a:r>
            <a:r>
              <a:rPr lang="be-BY" sz="2200" b="1" strike="noStrike" spc="-1">
                <a:solidFill>
                  <a:srgbClr val="111111"/>
                </a:solidFill>
                <a:latin typeface="Times New Roman"/>
                <a:ea typeface="Times New Roman"/>
              </a:rPr>
              <a:t>. Выявление тревожности</a:t>
            </a:r>
            <a:r>
              <a:rPr lang="be-BY" sz="2200" b="0" strike="noStrike" spc="-1">
                <a:solidFill>
                  <a:srgbClr val="111111"/>
                </a:solidFill>
                <a:latin typeface="Times New Roman"/>
                <a:ea typeface="Times New Roman"/>
              </a:rPr>
              <a:t> (методика самооценки школьных ситуаций О.Кондаша, шкала тревоги Ч.Д.Спилбергера, шкала тревожности Р.Сирса, уровень тревожности Дж.Тейлора, шкала личностной тревожности А.М.Прихожан и др.)</a:t>
            </a:r>
            <a:endParaRPr lang="ru-RU" sz="2200" b="0" strike="noStrike" spc="-1">
              <a:latin typeface="Arial"/>
            </a:endParaRPr>
          </a:p>
          <a:p>
            <a:pPr algn="just"/>
            <a:r>
              <a:rPr lang="be-BY" sz="2200" b="1" strike="noStrike" spc="-1">
                <a:solidFill>
                  <a:srgbClr val="111111"/>
                </a:solidFill>
                <a:latin typeface="Times New Roman"/>
                <a:ea typeface="Times New Roman"/>
              </a:rPr>
              <a:t>2. Выявление депрессии, безнадежности, изучение самооценки</a:t>
            </a:r>
            <a:r>
              <a:rPr lang="be-BY" sz="2200" b="0" strike="noStrike" spc="-1">
                <a:solidFill>
                  <a:srgbClr val="111111"/>
                </a:solidFill>
                <a:latin typeface="Times New Roman"/>
                <a:ea typeface="Times New Roman"/>
              </a:rPr>
              <a:t> (шкала безнадежности (депрессии) А.Бека, методика определения уровня депрессии В.А.Жмурова, шкала определения уровня депрессии В.Зунга, вариант методики изучения уровня самооценки школьника Дембо-Рубенштейна и др.)</a:t>
            </a:r>
            <a:endParaRPr lang="ru-RU" sz="2200" b="0" strike="noStrike" spc="-1">
              <a:latin typeface="Arial"/>
            </a:endParaRPr>
          </a:p>
          <a:p>
            <a:pPr algn="just"/>
            <a:r>
              <a:rPr lang="be-BY" sz="2200" b="1" strike="noStrike" spc="-1">
                <a:solidFill>
                  <a:srgbClr val="111111"/>
                </a:solidFill>
                <a:latin typeface="Times New Roman"/>
                <a:ea typeface="Times New Roman"/>
              </a:rPr>
              <a:t>3. Изучение межличностных отношений</a:t>
            </a:r>
            <a:r>
              <a:rPr lang="be-BY" sz="2200" b="0" strike="noStrike" spc="-1">
                <a:solidFill>
                  <a:srgbClr val="111111"/>
                </a:solidFill>
                <a:latin typeface="Times New Roman"/>
                <a:ea typeface="Times New Roman"/>
              </a:rPr>
              <a:t> (кинетический рисунок семьи Р.Бернса и С.Кауфмана, шкала привязанности ребёнка к членам семьи А.Баркана, Методика диагностики межличностных отношений Т.Лири, методика неоконченных предложений «Мой ребенок» С.В.Кондратьевой, анализ семейного воспитания Э.Г.Эйдемиллер и В.Юстицкис др.)</a:t>
            </a:r>
            <a:endParaRPr lang="ru-RU" sz="2200" b="0" strike="noStrike" spc="-1">
              <a:latin typeface="Arial"/>
            </a:endParaRPr>
          </a:p>
          <a:p>
            <a:pPr algn="just"/>
            <a:r>
              <a:rPr lang="be-BY" sz="2200" b="1" strike="noStrike" spc="-1">
                <a:solidFill>
                  <a:srgbClr val="111111"/>
                </a:solidFill>
                <a:latin typeface="Times New Roman"/>
                <a:ea typeface="Times New Roman"/>
              </a:rPr>
              <a:t>4. Другие</a:t>
            </a:r>
            <a:r>
              <a:rPr lang="be-BY" sz="2200" b="0" strike="noStrike" spc="-1">
                <a:solidFill>
                  <a:srgbClr val="111111"/>
                </a:solidFill>
                <a:latin typeface="Times New Roman"/>
                <a:ea typeface="Times New Roman"/>
              </a:rPr>
              <a:t> (методика диагностики самооценки психических состояний Г.Айзенка, методика для изучения социализированности личности М.И.Рожкова, несуществующее животное Е.С.Романовой и С.Ф.Потемкина)</a:t>
            </a:r>
            <a:endParaRPr lang="ru-RU" sz="2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0" name="CustomShape 1"/>
          <p:cNvSpPr/>
          <p:nvPr/>
        </p:nvSpPr>
        <p:spPr>
          <a:xfrm>
            <a:off x="431640" y="107928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3200" b="0" strike="noStrike" spc="-1">
                <a:solidFill>
                  <a:srgbClr val="000000"/>
                </a:solidFill>
                <a:latin typeface="Times New Roman"/>
                <a:ea typeface="Times New Roman"/>
              </a:rPr>
              <a:t>Методики, направленные на выявление признаков насилия:</a:t>
            </a:r>
            <a:endParaRPr lang="ru-RU" sz="3200" b="0" strike="noStrike" spc="-1">
              <a:latin typeface="Arial"/>
            </a:endParaRPr>
          </a:p>
          <a:p>
            <a:pPr algn="just"/>
            <a:r>
              <a:rPr lang="be-BY" sz="3200" b="0" strike="noStrike" spc="-1">
                <a:solidFill>
                  <a:srgbClr val="000000"/>
                </a:solidFill>
                <a:latin typeface="Times New Roman"/>
                <a:ea typeface="Times New Roman"/>
              </a:rPr>
              <a:t>1. Методика диагностики представлений ребенка о насилии «Незаконченные предложения» (Волкова Е.Н.)</a:t>
            </a:r>
            <a:endParaRPr lang="ru-RU" sz="3200" b="0" strike="noStrike" spc="-1">
              <a:latin typeface="Arial"/>
            </a:endParaRPr>
          </a:p>
          <a:p>
            <a:pPr algn="just"/>
            <a:r>
              <a:rPr lang="be-BY" sz="3200" b="0" strike="noStrike" spc="-1">
                <a:solidFill>
                  <a:srgbClr val="000000"/>
                </a:solidFill>
                <a:latin typeface="Times New Roman"/>
                <a:ea typeface="Times New Roman"/>
              </a:rPr>
              <a:t>2. Интервью для диагностики насилия (Волкова Е.Н.)</a:t>
            </a:r>
            <a:endParaRPr lang="ru-RU" sz="3200" b="0" strike="noStrike" spc="-1">
              <a:latin typeface="Arial"/>
            </a:endParaRPr>
          </a:p>
          <a:p>
            <a:pPr algn="just"/>
            <a:r>
              <a:rPr lang="be-BY" sz="3200" b="0" strike="noStrike" spc="-1">
                <a:solidFill>
                  <a:srgbClr val="000000"/>
                </a:solidFill>
                <a:latin typeface="Times New Roman"/>
                <a:ea typeface="Times New Roman"/>
              </a:rPr>
              <a:t>3. Карта наблюдений для выявления внешних физических и поведенческих проявлений, характерных для ребенка, пережившего ситуацию насилия (Волкова Е.Н.)</a:t>
            </a:r>
            <a:endParaRPr lang="ru-RU"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1" name="Рисунок 100"/>
          <p:cNvPicPr/>
          <p:nvPr/>
        </p:nvPicPr>
        <p:blipFill>
          <a:blip r:embed="rId2"/>
          <a:stretch/>
        </p:blipFill>
        <p:spPr>
          <a:xfrm>
            <a:off x="2365920" y="39600"/>
            <a:ext cx="5407920" cy="755928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2" name="Рисунок 101"/>
          <p:cNvPicPr/>
          <p:nvPr/>
        </p:nvPicPr>
        <p:blipFill>
          <a:blip r:embed="rId2"/>
          <a:stretch/>
        </p:blipFill>
        <p:spPr>
          <a:xfrm>
            <a:off x="1800000" y="1080000"/>
            <a:ext cx="6527160" cy="53316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3" name="Рисунок 102"/>
          <p:cNvPicPr/>
          <p:nvPr/>
        </p:nvPicPr>
        <p:blipFill>
          <a:blip r:embed="rId2"/>
          <a:stretch/>
        </p:blipFill>
        <p:spPr>
          <a:xfrm>
            <a:off x="1711440" y="39600"/>
            <a:ext cx="6716880" cy="755928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104" name="Рисунок 103"/>
          <p:cNvPicPr/>
          <p:nvPr/>
        </p:nvPicPr>
        <p:blipFill>
          <a:blip r:embed="rId2"/>
          <a:stretch/>
        </p:blipFill>
        <p:spPr>
          <a:xfrm>
            <a:off x="2364120" y="39600"/>
            <a:ext cx="5411520" cy="755928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5" name="CustomShape 1"/>
          <p:cNvSpPr/>
          <p:nvPr/>
        </p:nvSpPr>
        <p:spPr>
          <a:xfrm>
            <a:off x="431640" y="180000"/>
            <a:ext cx="9069840" cy="644256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200" b="0" strike="noStrike" spc="-1">
                <a:solidFill>
                  <a:srgbClr val="000000"/>
                </a:solidFill>
                <a:latin typeface="Times New Roman"/>
                <a:ea typeface="Times New Roman"/>
              </a:rPr>
              <a:t>Руководитель учреждения образования после того, как ему стало известно о признаках (факте) насилия:</a:t>
            </a:r>
            <a:endParaRPr lang="ru-RU" sz="2200" b="0" strike="noStrike" spc="-1">
              <a:latin typeface="Arial"/>
            </a:endParaRPr>
          </a:p>
          <a:p>
            <a:pPr algn="just"/>
            <a:r>
              <a:rPr lang="be-BY" sz="2200" b="0" strike="noStrike" spc="-1">
                <a:solidFill>
                  <a:srgbClr val="000000"/>
                </a:solidFill>
                <a:latin typeface="Times New Roman"/>
                <a:ea typeface="Times New Roman"/>
              </a:rPr>
              <a:t>незамедлительно сообщает по телефону в управление (отдел) образования, спорта и туризма рай(гор)исполкома и ОВД для принятия мер реагирования, в тот же рабочий день либо не позднее следующего рабочего дня направляет письменную информацию в указанные государственные органы;</a:t>
            </a:r>
            <a:endParaRPr lang="ru-RU" sz="2200" b="0" strike="noStrike" spc="-1">
              <a:latin typeface="Arial"/>
            </a:endParaRPr>
          </a:p>
          <a:p>
            <a:pPr algn="just"/>
            <a:r>
              <a:rPr lang="be-BY" sz="2200" b="0" strike="noStrike" spc="-1">
                <a:solidFill>
                  <a:srgbClr val="000000"/>
                </a:solidFill>
                <a:latin typeface="Times New Roman"/>
                <a:ea typeface="Times New Roman"/>
              </a:rPr>
              <a:t>поручает педагогу-психологу учреждения образования провести консультацию (беседу) с несовершеннолетним, ставшим жертвой насилия, в целях устанавливания причин травм у ребенка и оказания ему психологической помощи;</a:t>
            </a:r>
            <a:endParaRPr lang="ru-RU" sz="2200" b="0" strike="noStrike" spc="-1">
              <a:latin typeface="Arial"/>
            </a:endParaRPr>
          </a:p>
          <a:p>
            <a:pPr algn="just"/>
            <a:r>
              <a:rPr lang="be-BY" sz="2200" b="0" strike="noStrike" spc="-1">
                <a:solidFill>
                  <a:srgbClr val="000000"/>
                </a:solidFill>
                <a:latin typeface="Times New Roman"/>
                <a:ea typeface="Times New Roman"/>
              </a:rPr>
              <a:t>незамедлительно информирует родителей, опекунов, попечителей о признаках (факте) насилия в отношении несовершеннолетнего, в случае если насилие в отношении ребенка совершено со стороны третьих лиц. </a:t>
            </a:r>
            <a:endParaRPr lang="ru-RU" sz="2200" b="0" strike="noStrike" spc="-1">
              <a:latin typeface="Arial"/>
            </a:endParaRPr>
          </a:p>
          <a:p>
            <a:pPr algn="just">
              <a:lnSpc>
                <a:spcPct val="100000"/>
              </a:lnSpc>
            </a:pPr>
            <a:r>
              <a:rPr lang="be-BY" sz="2200" b="0" strike="noStrike" spc="-1">
                <a:solidFill>
                  <a:srgbClr val="000000"/>
                </a:solidFill>
                <a:latin typeface="Times New Roman"/>
                <a:ea typeface="Times New Roman"/>
              </a:rPr>
              <a:t>При подтверждении фактов жестокого обращения, физического, психического, сексуального насилия в отношении несовершеннолетнего педагог-психолог оказывает ему психологическую помощь и социально-педагогическую поддержку в учреждении образования.</a:t>
            </a:r>
            <a:endParaRPr lang="ru-RU" sz="2200" b="0" strike="noStrike" spc="-1">
              <a:solidFill>
                <a:srgbClr val="000000"/>
              </a:solidFill>
              <a:latin typeface="Arial"/>
              <a:ea typeface="Calibri"/>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2" name="CustomShape 1"/>
          <p:cNvSpPr/>
          <p:nvPr/>
        </p:nvSpPr>
        <p:spPr>
          <a:xfrm>
            <a:off x="360000" y="111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lnSpc>
                <a:spcPct val="100000"/>
              </a:lnSpc>
              <a:tabLst>
                <a:tab pos="484560" algn="l"/>
              </a:tabLst>
            </a:pPr>
            <a:r>
              <a:rPr lang="be-BY" sz="2400" b="0" strike="noStrike" spc="-1">
                <a:solidFill>
                  <a:srgbClr val="000000"/>
                </a:solidFill>
                <a:latin typeface="Times New Roman"/>
                <a:ea typeface="Times New Roman"/>
              </a:rPr>
              <a:t>Выявление жестокого обращения с детьми и подростками осуществляется на основании следующих нормативно-правовых актов:</a:t>
            </a:r>
            <a:endParaRPr lang="ru-RU" sz="2400" b="0" strike="noStrike" spc="-1">
              <a:solidFill>
                <a:srgbClr val="000000"/>
              </a:solidFill>
              <a:latin typeface="Arial"/>
              <a:ea typeface="Calibri"/>
            </a:endParaRPr>
          </a:p>
          <a:p>
            <a:pPr algn="just">
              <a:lnSpc>
                <a:spcPct val="100000"/>
              </a:lnSpc>
              <a:tabLst>
                <a:tab pos="484560" algn="l"/>
              </a:tabLst>
            </a:pPr>
            <a:r>
              <a:rPr lang="be-BY" sz="2400" b="0" strike="noStrike" spc="-1">
                <a:solidFill>
                  <a:srgbClr val="000000"/>
                </a:solidFill>
                <a:latin typeface="Times New Roman"/>
                <a:ea typeface="Calibri"/>
              </a:rPr>
              <a:t>1. </a:t>
            </a:r>
            <a:r>
              <a:rPr lang="be-BY" sz="2400" b="0" strike="noStrike" spc="-1">
                <a:solidFill>
                  <a:srgbClr val="000000"/>
                </a:solidFill>
                <a:latin typeface="Times New Roman"/>
                <a:ea typeface="Times New Roman"/>
              </a:rPr>
              <a:t>Постановление Совета министров Республики Беларусь от 15 января 2019 г. № 22 «О</a:t>
            </a:r>
            <a:r>
              <a:rPr lang="be-BY" sz="2400" b="0" strike="noStrike" spc="-1">
                <a:solidFill>
                  <a:srgbClr val="000000"/>
                </a:solidFill>
                <a:latin typeface="Times New Roman"/>
                <a:ea typeface="Calibri"/>
              </a:rPr>
              <a:t> признании детей находящимися в социально опасном положении»</a:t>
            </a:r>
            <a:endParaRPr lang="ru-RU" sz="2400" b="0" strike="noStrike" spc="-1">
              <a:latin typeface="Arial"/>
            </a:endParaRPr>
          </a:p>
          <a:p>
            <a:pPr algn="just">
              <a:lnSpc>
                <a:spcPct val="100000"/>
              </a:lnSpc>
              <a:tabLst>
                <a:tab pos="484560" algn="l"/>
              </a:tabLst>
            </a:pPr>
            <a:r>
              <a:rPr lang="be-BY" sz="2400" b="0" strike="noStrike" spc="-1">
                <a:solidFill>
                  <a:srgbClr val="000000"/>
                </a:solidFill>
                <a:latin typeface="Times New Roman"/>
                <a:ea typeface="Calibri"/>
              </a:rPr>
              <a:t>2. Методические рекомендации</a:t>
            </a:r>
            <a:r>
              <a:rPr lang="be-BY" sz="2400" b="0" strike="noStrike" spc="-1">
                <a:solidFill>
                  <a:srgbClr val="000000"/>
                </a:solidFill>
                <a:latin typeface="Times New Roman"/>
                <a:ea typeface="Times New Roman"/>
              </a:rPr>
              <a:t> по межведомственному взаимодействию государственных органов, государственных и иных организаций при выявлении неблагоприятной для детей обстановки, проведении социального расследования, организации работы с семьями, где дети признаны находящимися</a:t>
            </a:r>
            <a:r>
              <a:rPr lang="be-BY" sz="2400" b="0" strike="noStrike" spc="-1">
                <a:solidFill>
                  <a:srgbClr val="000000"/>
                </a:solidFill>
                <a:latin typeface="Times New Roman"/>
                <a:ea typeface="Calibri"/>
              </a:rPr>
              <a:t> в социально опасном положении </a:t>
            </a:r>
            <a:endParaRPr lang="ru-RU" sz="2400" b="0" strike="noStrike" spc="-1">
              <a:latin typeface="Arial"/>
            </a:endParaRPr>
          </a:p>
          <a:p>
            <a:pPr algn="just">
              <a:lnSpc>
                <a:spcPct val="100000"/>
              </a:lnSpc>
              <a:tabLst>
                <a:tab pos="484560" algn="l"/>
              </a:tabLst>
            </a:pPr>
            <a:r>
              <a:rPr lang="be-BY" sz="2400" b="0" strike="noStrike" spc="-1">
                <a:solidFill>
                  <a:srgbClr val="000000"/>
                </a:solidFill>
                <a:latin typeface="Times New Roman"/>
                <a:ea typeface="Times New Roman"/>
              </a:rPr>
              <a:t>3. Алгоритм информирования педагогическими работниками родителей, опекунов, попечителей обучающихся и (или) сотрудников органов внутренних дел о наличии признаков насилия в отношении несовершеннолетних</a:t>
            </a:r>
            <a:endParaRPr lang="ru-RU" sz="2400" b="0" strike="noStrike" spc="-1">
              <a:solidFill>
                <a:srgbClr val="000000"/>
              </a:solidFill>
              <a:latin typeface="Arial"/>
              <a:ea typeface="Calibri"/>
            </a:endParaRPr>
          </a:p>
          <a:p>
            <a:pPr>
              <a:lnSpc>
                <a:spcPct val="100000"/>
              </a:lnSpc>
            </a:pPr>
            <a:endParaRPr lang="ru-RU" sz="24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6" name="CustomShape 1"/>
          <p:cNvSpPr/>
          <p:nvPr/>
        </p:nvSpPr>
        <p:spPr>
          <a:xfrm>
            <a:off x="360000" y="3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400" b="0" strike="noStrike" spc="-1">
                <a:solidFill>
                  <a:srgbClr val="000000"/>
                </a:solidFill>
                <a:latin typeface="Times New Roman"/>
              </a:rPr>
              <a:t>Критерий №3 социально опасного положения: . Родители, иные лица, участвующие в воспитании и содержании детей, ведут аморальный образ жизни, что оказывает вредное воздействие на ребенка (детей), злоупотребляют своими правами и (или) жестоко обращаются с ним (ними), в связи с чем имеет место опасность для жизни и (или) здоровья ребенка (детей).</a:t>
            </a:r>
            <a:endParaRPr lang="ru-RU" sz="2400" b="0" strike="noStrike" spc="-1">
              <a:latin typeface="Arial"/>
            </a:endParaRPr>
          </a:p>
          <a:p>
            <a:pPr algn="just"/>
            <a:r>
              <a:rPr lang="be-BY" sz="2400" b="0" strike="noStrike" spc="-1">
                <a:solidFill>
                  <a:srgbClr val="000000"/>
                </a:solidFill>
                <a:latin typeface="Times New Roman"/>
              </a:rPr>
              <a:t>Показатель социально опасного положения: установлены факты жестокого обращения родителей, иных лиц, участвующих в воспитании и содержании детей, с ребенком, физического и (или) психологического насилия по отношению к нему.</a:t>
            </a:r>
            <a:endParaRPr lang="ru-RU" sz="2400" b="0" strike="noStrike" spc="-1">
              <a:latin typeface="Arial"/>
            </a:endParaRPr>
          </a:p>
        </p:txBody>
      </p:sp>
      <p:pic>
        <p:nvPicPr>
          <p:cNvPr id="107" name="Рисунок 106"/>
          <p:cNvPicPr/>
          <p:nvPr/>
        </p:nvPicPr>
        <p:blipFill>
          <a:blip r:embed="rId2"/>
          <a:stretch/>
        </p:blipFill>
        <p:spPr>
          <a:xfrm>
            <a:off x="2215080" y="3742200"/>
            <a:ext cx="5344920" cy="39978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8" name="CustomShape 1"/>
          <p:cNvSpPr/>
          <p:nvPr/>
        </p:nvSpPr>
        <p:spPr>
          <a:xfrm>
            <a:off x="431640" y="37440"/>
            <a:ext cx="9069840" cy="644256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000" b="0" strike="noStrike" spc="-1">
                <a:solidFill>
                  <a:srgbClr val="000000"/>
                </a:solidFill>
                <a:latin typeface="Times New Roman"/>
              </a:rPr>
              <a:t>Наличие факта насилия в семье, где воспитываются несовершеннолетние дети (ребенок), в случае, когда лицо, в отношении которого осуществлялось ведение административного процесса, не привлечено к административной ответственности, не является единственным основанием для признания детей находящимися в социально опасном положении (далее – СОП), а служит поводом к изучению ситуации в семье. </a:t>
            </a:r>
            <a:endParaRPr lang="ru-RU" sz="2000" b="0" strike="noStrike" spc="-1">
              <a:latin typeface="Arial"/>
            </a:endParaRPr>
          </a:p>
          <a:p>
            <a:pPr algn="just">
              <a:lnSpc>
                <a:spcPct val="100000"/>
              </a:lnSpc>
            </a:pPr>
            <a:r>
              <a:rPr lang="be-BY" sz="2000" b="0" strike="noStrike" spc="-1">
                <a:solidFill>
                  <a:srgbClr val="000000"/>
                </a:solidFill>
                <a:latin typeface="Times New Roman"/>
              </a:rPr>
              <a:t>При работе с такой семьей необходимо максимально корректно учитывать интересы всех ее членов, при возможности вовлекая в решение проблем виновника семейного насилия.</a:t>
            </a:r>
            <a:endParaRPr lang="ru-RU" sz="2000" b="0" strike="noStrike" spc="-1">
              <a:solidFill>
                <a:srgbClr val="000000"/>
              </a:solidFill>
              <a:latin typeface="Arial"/>
              <a:ea typeface="Calibri"/>
            </a:endParaRPr>
          </a:p>
        </p:txBody>
      </p:sp>
      <p:pic>
        <p:nvPicPr>
          <p:cNvPr id="109" name="Рисунок 108"/>
          <p:cNvPicPr/>
          <p:nvPr/>
        </p:nvPicPr>
        <p:blipFill>
          <a:blip r:embed="rId2"/>
          <a:stretch/>
        </p:blipFill>
        <p:spPr>
          <a:xfrm>
            <a:off x="1602360" y="2880000"/>
            <a:ext cx="6467760" cy="46796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0" name="CustomShape 1"/>
          <p:cNvSpPr/>
          <p:nvPr/>
        </p:nvSpPr>
        <p:spPr>
          <a:xfrm>
            <a:off x="2737800" y="2952000"/>
            <a:ext cx="5037480" cy="115200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fontScale="45000"/>
          </a:bodyPr>
          <a:lstStyle/>
          <a:p>
            <a:pPr algn="just">
              <a:lnSpc>
                <a:spcPct val="100000"/>
              </a:lnSpc>
            </a:pPr>
            <a:r>
              <a:rPr lang="be-BY" sz="6600" b="1" strike="noStrike" spc="-1">
                <a:solidFill>
                  <a:srgbClr val="000000"/>
                </a:solidFill>
                <a:latin typeface="Times New Roman"/>
                <a:ea typeface="Times New Roman"/>
              </a:rPr>
              <a:t>Спасибо за внимание!</a:t>
            </a:r>
            <a:endParaRPr lang="ru-RU" sz="66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3" name="CustomShape 1"/>
          <p:cNvSpPr/>
          <p:nvPr/>
        </p:nvSpPr>
        <p:spPr>
          <a:xfrm>
            <a:off x="431640" y="3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tabLst>
                <a:tab pos="484560" algn="l"/>
              </a:tabLst>
            </a:pPr>
            <a:r>
              <a:rPr lang="be-BY" sz="2400" b="1" strike="noStrike" spc="-1">
                <a:solidFill>
                  <a:srgbClr val="000000"/>
                </a:solidFill>
                <a:latin typeface="Liberation Serif;Times New Roman"/>
                <a:ea typeface="DejaVu Sans"/>
              </a:rPr>
              <a:t>Насилие</a:t>
            </a:r>
            <a:r>
              <a:rPr lang="be-BY" sz="2400" b="0" strike="noStrike" spc="-1">
                <a:solidFill>
                  <a:srgbClr val="000000"/>
                </a:solidFill>
                <a:latin typeface="Liberation Serif;Times New Roman"/>
                <a:ea typeface="DejaVu Sans"/>
              </a:rPr>
              <a:t> – любая форма взаимоотношений, направленная на установление или удержание контроля над другим человеком.</a:t>
            </a:r>
            <a:endParaRPr lang="ru-RU" sz="2400" b="0" strike="noStrike" spc="-1">
              <a:latin typeface="Arial"/>
            </a:endParaRPr>
          </a:p>
          <a:p>
            <a:pPr algn="just"/>
            <a:r>
              <a:rPr lang="be-BY" sz="2400" b="0" strike="noStrike" spc="-1">
                <a:solidFill>
                  <a:srgbClr val="000000"/>
                </a:solidFill>
                <a:latin typeface="Liberation Serif;Times New Roman"/>
                <a:ea typeface="DejaVu Sans"/>
              </a:rPr>
              <a:t>Выделяют несколько основных форм насилия: физическое, сексуальное, психическое.</a:t>
            </a:r>
            <a:endParaRPr lang="ru-RU" sz="2400" b="0" strike="noStrike" spc="-1">
              <a:latin typeface="Arial"/>
            </a:endParaRPr>
          </a:p>
        </p:txBody>
      </p:sp>
      <p:pic>
        <p:nvPicPr>
          <p:cNvPr id="84" name="Рисунок 83"/>
          <p:cNvPicPr/>
          <p:nvPr/>
        </p:nvPicPr>
        <p:blipFill>
          <a:blip r:embed="rId2"/>
          <a:stretch/>
        </p:blipFill>
        <p:spPr>
          <a:xfrm>
            <a:off x="1058760" y="1620000"/>
            <a:ext cx="7941240" cy="59396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5" name="CustomShape 1"/>
          <p:cNvSpPr/>
          <p:nvPr/>
        </p:nvSpPr>
        <p:spPr>
          <a:xfrm>
            <a:off x="470160" y="3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200" b="1" strike="noStrike" spc="-1">
                <a:solidFill>
                  <a:srgbClr val="000000"/>
                </a:solidFill>
                <a:latin typeface="Liberation Serif;Times New Roman"/>
                <a:ea typeface="DejaVu Sans"/>
              </a:rPr>
              <a:t>Физическое насилие</a:t>
            </a:r>
            <a:r>
              <a:rPr lang="be-BY" sz="2200" b="0" strike="noStrike" spc="-1">
                <a:solidFill>
                  <a:srgbClr val="000000"/>
                </a:solidFill>
                <a:latin typeface="Liberation Serif;Times New Roman"/>
                <a:ea typeface="DejaVu Sans"/>
              </a:rPr>
              <a:t> – преднамеренное нанесение ребенку физических повреждений, которые могут привести к смерти, или вызывают серьезные, требующие медицинской помощи нарушения физического или психического здоровья, или ведут к отставанию в развитии; телесные наказания, наносящие ущерб физическому или психическому здоровью ребенка.</a:t>
            </a:r>
            <a:endParaRPr lang="ru-RU" sz="2200" b="0" strike="noStrike" spc="-1">
              <a:latin typeface="Arial"/>
            </a:endParaRPr>
          </a:p>
        </p:txBody>
      </p:sp>
      <p:pic>
        <p:nvPicPr>
          <p:cNvPr id="86" name="Рисунок 85"/>
          <p:cNvPicPr/>
          <p:nvPr/>
        </p:nvPicPr>
        <p:blipFill>
          <a:blip r:embed="rId2"/>
          <a:stretch/>
        </p:blipFill>
        <p:spPr>
          <a:xfrm>
            <a:off x="1440000" y="2072520"/>
            <a:ext cx="7380000" cy="545580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7" name="CustomShape 1"/>
          <p:cNvSpPr/>
          <p:nvPr/>
        </p:nvSpPr>
        <p:spPr>
          <a:xfrm>
            <a:off x="415080" y="3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2800" b="1" strike="noStrike" spc="-1">
                <a:solidFill>
                  <a:srgbClr val="000000"/>
                </a:solidFill>
                <a:latin typeface="Times New Roman"/>
                <a:ea typeface="Times New Roman"/>
              </a:rPr>
              <a:t>Психическое (эмоциональное) насилие</a:t>
            </a:r>
            <a:r>
              <a:rPr lang="be-BY" sz="2800" b="0" strike="noStrike" spc="-1">
                <a:solidFill>
                  <a:srgbClr val="000000"/>
                </a:solidFill>
                <a:latin typeface="Times New Roman"/>
                <a:ea typeface="Times New Roman"/>
              </a:rPr>
              <a:t> – длительное, постоянное или периодическое психологическое воздействие, приводящее к формированию у ребенка патологических черт характера или нарушающее развитие его личности. </a:t>
            </a:r>
            <a:endParaRPr lang="ru-RU" sz="2800" b="0" strike="noStrike" spc="-1">
              <a:latin typeface="Arial"/>
            </a:endParaRPr>
          </a:p>
        </p:txBody>
      </p:sp>
      <p:pic>
        <p:nvPicPr>
          <p:cNvPr id="88" name="Рисунок 87"/>
          <p:cNvPicPr/>
          <p:nvPr/>
        </p:nvPicPr>
        <p:blipFill>
          <a:blip r:embed="rId2"/>
          <a:stretch/>
        </p:blipFill>
        <p:spPr>
          <a:xfrm>
            <a:off x="1440000" y="2248920"/>
            <a:ext cx="6964920" cy="531072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89" name="CustomShape 1"/>
          <p:cNvSpPr/>
          <p:nvPr/>
        </p:nvSpPr>
        <p:spPr>
          <a:xfrm>
            <a:off x="290160" y="3672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lnSpc>
                <a:spcPct val="100000"/>
              </a:lnSpc>
            </a:pPr>
            <a:r>
              <a:rPr lang="be-BY" sz="2800" b="1" strike="noStrike" spc="-1">
                <a:solidFill>
                  <a:srgbClr val="000000"/>
                </a:solidFill>
                <a:latin typeface="Times New Roman"/>
                <a:ea typeface="Times New Roman"/>
              </a:rPr>
              <a:t>Сексуальное насилие</a:t>
            </a:r>
            <a:r>
              <a:rPr lang="be-BY" sz="2800" b="0" strike="noStrike" spc="-1">
                <a:solidFill>
                  <a:srgbClr val="000000"/>
                </a:solidFill>
                <a:latin typeface="Times New Roman"/>
                <a:ea typeface="Times New Roman"/>
              </a:rPr>
              <a:t> – вовлечение ребенка с его согласия или без такового в прямые или непрямые действия сексуального характера со взрослым с целью получения последним сексуального удовлетворения или выгоды.</a:t>
            </a:r>
            <a:endParaRPr lang="ru-RU" sz="2800" b="0" strike="noStrike" spc="-1">
              <a:solidFill>
                <a:srgbClr val="000000"/>
              </a:solidFill>
              <a:latin typeface="Arial"/>
              <a:ea typeface="Calibri"/>
            </a:endParaRPr>
          </a:p>
        </p:txBody>
      </p:sp>
      <p:pic>
        <p:nvPicPr>
          <p:cNvPr id="90" name="Рисунок 89"/>
          <p:cNvPicPr/>
          <p:nvPr/>
        </p:nvPicPr>
        <p:blipFill>
          <a:blip r:embed="rId2"/>
          <a:stretch/>
        </p:blipFill>
        <p:spPr>
          <a:xfrm>
            <a:off x="1260000" y="2302200"/>
            <a:ext cx="7504920" cy="5257440"/>
          </a:xfrm>
          <a:prstGeom prst="rect">
            <a:avLst/>
          </a:prstGeom>
          <a:ln w="0">
            <a:noFill/>
          </a:ln>
        </p:spPr>
      </p:pic>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1" name="CustomShape 1"/>
          <p:cNvSpPr/>
          <p:nvPr/>
        </p:nvSpPr>
        <p:spPr>
          <a:xfrm>
            <a:off x="470057" y="395461"/>
            <a:ext cx="9069840" cy="702000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Autofit/>
          </a:bodyPr>
          <a:lstStyle/>
          <a:p>
            <a:pPr algn="just"/>
            <a:r>
              <a:rPr lang="be-BY" sz="3000" b="1" strike="noStrike" spc="-1" dirty="0">
                <a:solidFill>
                  <a:srgbClr val="000000"/>
                </a:solidFill>
                <a:latin typeface="Times New Roman"/>
                <a:ea typeface="Times New Roman"/>
              </a:rPr>
              <a:t>1. Признаки физического насилия:</a:t>
            </a:r>
            <a:r>
              <a:rPr lang="be-BY" sz="3000" b="0" strike="noStrike" spc="-1" dirty="0">
                <a:solidFill>
                  <a:srgbClr val="000000"/>
                </a:solidFill>
                <a:latin typeface="Times New Roman"/>
                <a:ea typeface="Times New Roman"/>
              </a:rPr>
              <a:t> множественные синяки, </a:t>
            </a:r>
            <a:r>
              <a:rPr lang="be-BY" sz="3000" b="0" strike="noStrike" spc="-1" dirty="0" smtClean="0">
                <a:solidFill>
                  <a:srgbClr val="000000"/>
                </a:solidFill>
                <a:latin typeface="Times New Roman"/>
                <a:ea typeface="Times New Roman"/>
              </a:rPr>
              <a:t>царапины </a:t>
            </a:r>
            <a:r>
              <a:rPr lang="be-BY" sz="3000" b="0" strike="noStrike" spc="-1" dirty="0">
                <a:solidFill>
                  <a:srgbClr val="000000"/>
                </a:solidFill>
                <a:latin typeface="Times New Roman"/>
                <a:ea typeface="Times New Roman"/>
              </a:rPr>
              <a:t>и рубцы, ожоги, ссадины, различного рода травмы. Наиболее распространенным свидетельством физического насилия являются синяки. О неслучайном характере любых повреждений на теле ребенка свидетельствует: </a:t>
            </a:r>
            <a:endParaRPr lang="ru-RU" sz="3000" b="0" strike="noStrike" spc="-1" dirty="0">
              <a:latin typeface="Arial"/>
            </a:endParaRPr>
          </a:p>
          <a:p>
            <a:pPr algn="just"/>
            <a:r>
              <a:rPr lang="be-BY" sz="3000" b="0" strike="noStrike" spc="-1" dirty="0">
                <a:solidFill>
                  <a:srgbClr val="000000"/>
                </a:solidFill>
                <a:latin typeface="Times New Roman"/>
                <a:ea typeface="Times New Roman"/>
              </a:rPr>
              <a:t>их расположение (на плечах, груди, ягодицах, внутренней поверхности бедер, на щеках и т.д.);</a:t>
            </a:r>
            <a:endParaRPr lang="ru-RU" sz="3000" b="0" strike="noStrike" spc="-1" dirty="0">
              <a:latin typeface="Arial"/>
            </a:endParaRPr>
          </a:p>
          <a:p>
            <a:pPr algn="just"/>
            <a:r>
              <a:rPr lang="be-BY" sz="3000" b="0" strike="noStrike" spc="-1" dirty="0">
                <a:solidFill>
                  <a:srgbClr val="000000"/>
                </a:solidFill>
                <a:latin typeface="Times New Roman"/>
                <a:ea typeface="Times New Roman"/>
              </a:rPr>
              <a:t>очертания повреждений на коже напоминают те предметы, которыми они были нанесены (пряжка ремня, шнур, палка, следы пальцев). Могут быть множественные следы избиения, при этом наряду со свежими повреждениями могут визуализироваться старые рубцы и шрамы.</a:t>
            </a:r>
            <a:endParaRPr lang="ru-RU" sz="3000" b="0" strike="noStrike" spc="-1" dirty="0">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2" name="CustomShape 1"/>
          <p:cNvSpPr/>
          <p:nvPr/>
        </p:nvSpPr>
        <p:spPr>
          <a:xfrm>
            <a:off x="360000" y="90000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fontScale="97000" lnSpcReduction="10000"/>
          </a:bodyPr>
          <a:lstStyle/>
          <a:p>
            <a:pPr algn="just"/>
            <a:r>
              <a:rPr lang="be-BY" sz="3600" b="1" strike="noStrike" spc="-1">
                <a:solidFill>
                  <a:srgbClr val="000000"/>
                </a:solidFill>
                <a:latin typeface="Times New Roman"/>
                <a:ea typeface="Times New Roman"/>
              </a:rPr>
              <a:t>2. Формы психического насилия:</a:t>
            </a:r>
            <a:r>
              <a:rPr lang="be-BY" sz="3600" b="0" strike="noStrike" spc="-1">
                <a:solidFill>
                  <a:srgbClr val="000000"/>
                </a:solidFill>
                <a:latin typeface="Times New Roman"/>
                <a:ea typeface="Times New Roman"/>
              </a:rPr>
              <a:t> открытое неприятие и критика ребенка, оскорбление и унижение его достоинства, угрозы, проявляющиеся в словесной форме без физического насилия, преднамеренная физическая или социальная изоляция, предъявление ребенку чрезмерных требований, не соответствующих его возрасту и возможностям; однократное грубое психическое воздействие, вызвавшее у ребенка психическую травму.</a:t>
            </a:r>
            <a:endParaRPr lang="ru-RU" sz="36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3" name="CustomShape 1"/>
          <p:cNvSpPr/>
          <p:nvPr/>
        </p:nvSpPr>
        <p:spPr>
          <a:xfrm>
            <a:off x="431640" y="1079280"/>
            <a:ext cx="9069840" cy="5543280"/>
          </a:xfrm>
          <a:prstGeom prst="rect">
            <a:avLst/>
          </a:prstGeom>
          <a:noFill/>
          <a:ln w="0">
            <a:noFill/>
          </a:ln>
        </p:spPr>
        <p:style>
          <a:lnRef idx="0">
            <a:scrgbClr r="0" g="0" b="0"/>
          </a:lnRef>
          <a:fillRef idx="0">
            <a:scrgbClr r="0" g="0" b="0"/>
          </a:fillRef>
          <a:effectRef idx="0">
            <a:scrgbClr r="0" g="0" b="0"/>
          </a:effectRef>
          <a:fontRef idx="minor"/>
        </p:style>
        <p:txBody>
          <a:bodyPr lIns="0" tIns="39240" rIns="0" bIns="0">
            <a:normAutofit/>
          </a:bodyPr>
          <a:lstStyle/>
          <a:p>
            <a:pPr algn="just"/>
            <a:r>
              <a:rPr lang="be-BY" sz="3200" b="1" strike="noStrike" spc="-1">
                <a:solidFill>
                  <a:srgbClr val="000000"/>
                </a:solidFill>
                <a:latin typeface="Times New Roman"/>
                <a:ea typeface="Times New Roman"/>
              </a:rPr>
              <a:t>3. Особенности физического состояния и поведения ребенка:</a:t>
            </a:r>
            <a:r>
              <a:rPr lang="be-BY" sz="3200" b="0" strike="noStrike" spc="-1">
                <a:solidFill>
                  <a:srgbClr val="000000"/>
                </a:solidFill>
                <a:latin typeface="Times New Roman"/>
                <a:ea typeface="Times New Roman"/>
              </a:rPr>
              <a:t> сексуализированное поведение (например, интерес у ребенка к фильмам эротического и порнографического характера, имитация полового акта с помощью кукол, склонность к сексуальным действиям с другими детьми), заниженная самооценка, отвращение, стыд, вина, недоверие, чувство собственной испорченности, несвойственные ранее ребенку непристойные выражения, суицидальные разговоры и попытки и др.</a:t>
            </a:r>
            <a:endParaRPr lang="ru-RU" sz="3200" b="0" strike="noStrike" spc="-1">
              <a:latin typeface="Aria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p15="http://schemas.microsoft.com/office/powerpoint/2012/main" xmlns="">
      <p:transition spd="slow"/>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miter/>
        </a:ln>
        <a:ln w="25400" cap="flat" cmpd="sng" algn="ctr">
          <a:solidFill>
            <a:schemeClr val="phClr"/>
          </a:solidFill>
          <a:prstDash val="solid"/>
          <a:miter/>
        </a:ln>
        <a:ln w="38100" cap="flat" cmpd="sng" algn="ctr">
          <a:solidFill>
            <a:schemeClr val="phClr"/>
          </a:solidFill>
          <a:prstDash val="solid"/>
          <a:miter/>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TotalTime>
  <Words>1185</Words>
  <Application>Microsoft Office PowerPoint</Application>
  <PresentationFormat>Произвольный</PresentationFormat>
  <Paragraphs>54</Paragraphs>
  <Slides>22</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22</vt:i4>
      </vt:variant>
    </vt:vector>
  </HeadingPairs>
  <TitlesOfParts>
    <vt:vector size="24" baseType="lpstr">
      <vt:lpstr>Office Theme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Curve</dc:title>
  <dc:subject/>
  <dc:creator/>
  <dc:description/>
  <cp:lastModifiedBy>Юлька))))</cp:lastModifiedBy>
  <cp:revision>20</cp:revision>
  <dcterms:created xsi:type="dcterms:W3CDTF">2018-04-25T19:23:30Z</dcterms:created>
  <dcterms:modified xsi:type="dcterms:W3CDTF">2021-10-27T11:34:30Z</dcterms:modified>
  <dc:language>ru-RU</dc:language>
</cp:coreProperties>
</file>