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300" r:id="rId2"/>
    <p:sldId id="257" r:id="rId3"/>
    <p:sldId id="301" r:id="rId4"/>
    <p:sldId id="302" r:id="rId5"/>
    <p:sldId id="288" r:id="rId6"/>
    <p:sldId id="304" r:id="rId7"/>
    <p:sldId id="305" r:id="rId8"/>
    <p:sldId id="306" r:id="rId9"/>
    <p:sldId id="307" r:id="rId10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7B89A"/>
    <a:srgbClr val="536446"/>
    <a:srgbClr val="FDD1A1"/>
    <a:srgbClr val="D0D9C9"/>
    <a:srgbClr val="748C62"/>
    <a:srgbClr val="FF33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36" autoAdjust="0"/>
    <p:restoredTop sz="94660"/>
  </p:normalViewPr>
  <p:slideViewPr>
    <p:cSldViewPr>
      <p:cViewPr>
        <p:scale>
          <a:sx n="90" d="100"/>
          <a:sy n="90" d="100"/>
        </p:scale>
        <p:origin x="-720" y="-7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7E5BE4-6865-4958-98AB-B04E8F41855A}" type="datetimeFigureOut">
              <a:rPr lang="ru-RU" smtClean="0"/>
              <a:t>24.08.2023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01921D-9A8C-4619-AC19-4AAB3CEE53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87368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6.jpe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изображение_viber_2023-08-17_14-30-04-3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изображение_viber_2023-08-17_14-30-00-35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5068"/>
            <a:ext cx="3096344" cy="4107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659290" y="1131590"/>
            <a:ext cx="4913379" cy="2778988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48064" y="4194634"/>
            <a:ext cx="45654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ru-RU" sz="1200" i="1" dirty="0">
                <a:latin typeface="Cambria" pitchFamily="18" charset="0"/>
              </a:rPr>
              <a:t>Плех Е.В., заведующий отделом профилактики и комплексной реабилитации ГУО «Гомельский городской социально-педагогический центр</a:t>
            </a:r>
            <a:r>
              <a:rPr lang="ru-RU" sz="1200" i="1" dirty="0" smtClean="0">
                <a:latin typeface="Cambria" pitchFamily="18" charset="0"/>
              </a:rPr>
              <a:t>»</a:t>
            </a:r>
          </a:p>
          <a:p>
            <a:pPr indent="457200"/>
            <a:r>
              <a:rPr lang="ru-RU" sz="1200" i="1" dirty="0" smtClean="0">
                <a:latin typeface="Cambria" pitchFamily="18" charset="0"/>
              </a:rPr>
              <a:t>тел.: 32-70-40, +375 44 788 54 59</a:t>
            </a:r>
            <a:endParaRPr lang="ru-RU" sz="1200" i="1" dirty="0"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59290" y="1182256"/>
            <a:ext cx="491337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Cambria" pitchFamily="18" charset="0"/>
              </a:rPr>
              <a:t>Проблемные моменты организации работы по профилактике противоправного поведения несовершеннолетних</a:t>
            </a:r>
            <a:endParaRPr lang="ru-RU" sz="2800" b="1" dirty="0">
              <a:latin typeface="Cambr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8577" y="48737"/>
            <a:ext cx="7344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Cambria" pitchFamily="18" charset="0"/>
                <a:cs typeface="Times New Roman" pitchFamily="18" charset="0"/>
              </a:rPr>
              <a:t>Управление образования Гомельского городского исполнительного комитета</a:t>
            </a:r>
          </a:p>
          <a:p>
            <a:pPr algn="ctr"/>
            <a:r>
              <a:rPr lang="ru-RU" sz="1200" dirty="0">
                <a:latin typeface="Cambria" pitchFamily="18" charset="0"/>
                <a:cs typeface="Times New Roman" pitchFamily="18" charset="0"/>
              </a:rPr>
              <a:t>Государственное учреждение образования</a:t>
            </a:r>
          </a:p>
          <a:p>
            <a:pPr algn="ctr"/>
            <a:r>
              <a:rPr lang="ru-RU" sz="1200" dirty="0">
                <a:latin typeface="Cambria" pitchFamily="18" charset="0"/>
                <a:cs typeface="Times New Roman" pitchFamily="18" charset="0"/>
              </a:rPr>
              <a:t>«Гомельский городской социально-педагогический центр</a:t>
            </a:r>
            <a:endParaRPr lang="ru-RU" sz="12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0976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Admin\Downloads\pngwing.com - 2022-10-18T172938.198.pn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FDD1A1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862" y="3169941"/>
            <a:ext cx="9252520" cy="183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Admin\Downloads\pngwing.com - 2022-10-18T172938.198.pn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FDD1A1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45" y="1635647"/>
            <a:ext cx="9252520" cy="183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Admin\Downloads\pngwing.com - 2022-10-18T172938.198.png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-308570"/>
            <a:ext cx="5929411" cy="2491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Admin\Downloads\pngwing.com - 2022-10-18T172938.198.png"/>
          <p:cNvPicPr>
            <a:picLocks noChangeAspect="1" noChangeArrowheads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10" y="3153623"/>
            <a:ext cx="8559554" cy="1722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Admin\Downloads\pngwing.com - 2022-10-18T172938.198.png"/>
          <p:cNvPicPr>
            <a:picLocks noChangeAspect="1" noChangeArrowheads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0567" y="1495230"/>
            <a:ext cx="9793088" cy="2491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07504" y="252695"/>
            <a:ext cx="87129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Cambria" pitchFamily="18" charset="0"/>
              </a:rPr>
              <a:t>      </a:t>
            </a:r>
            <a:r>
              <a:rPr lang="ru-RU" sz="1600" b="1" dirty="0">
                <a:latin typeface="Cambria" pitchFamily="18" charset="0"/>
              </a:rPr>
              <a:t>В соответствии с </a:t>
            </a:r>
            <a:r>
              <a:rPr lang="ru-RU" sz="1600" b="1" dirty="0" smtClean="0">
                <a:latin typeface="Cambria" pitchFamily="18" charset="0"/>
              </a:rPr>
              <a:t>изменениями Закона </a:t>
            </a:r>
            <a:r>
              <a:rPr lang="ru-RU" sz="1600" b="1" dirty="0">
                <a:latin typeface="Cambria" pitchFamily="18" charset="0"/>
              </a:rPr>
              <a:t>Республики Беларусь </a:t>
            </a:r>
          </a:p>
          <a:p>
            <a:pPr algn="ctr"/>
            <a:r>
              <a:rPr lang="ru-RU" sz="1600" b="1" dirty="0">
                <a:latin typeface="Cambria" pitchFamily="18" charset="0"/>
              </a:rPr>
              <a:t>«Об основах системы профилактики безнадзорности</a:t>
            </a:r>
          </a:p>
          <a:p>
            <a:pPr algn="ctr"/>
            <a:r>
              <a:rPr lang="ru-RU" sz="1600" b="1" dirty="0">
                <a:latin typeface="Cambria" pitchFamily="18" charset="0"/>
              </a:rPr>
              <a:t>и правонарушений несовершеннолетних» </a:t>
            </a:r>
            <a:r>
              <a:rPr lang="ru-RU" sz="1600" b="1" dirty="0" smtClean="0">
                <a:latin typeface="Cambria" pitchFamily="18" charset="0"/>
              </a:rPr>
              <a:t>от 18.05.2022 №169-З</a:t>
            </a:r>
          </a:p>
          <a:p>
            <a:pPr algn="ctr"/>
            <a:r>
              <a:rPr lang="ru-RU" sz="1600" b="1" dirty="0" smtClean="0">
                <a:latin typeface="Cambria" pitchFamily="18" charset="0"/>
              </a:rPr>
              <a:t>ИПР проводится учреждением </a:t>
            </a:r>
            <a:r>
              <a:rPr lang="ru-RU" sz="1600" b="1" dirty="0">
                <a:latin typeface="Cambria" pitchFamily="18" charset="0"/>
              </a:rPr>
              <a:t>образования в отношении несовершеннолетних: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88910" y="1491630"/>
            <a:ext cx="878497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500" dirty="0">
                <a:latin typeface="Cambria" pitchFamily="18" charset="0"/>
              </a:rPr>
              <a:t>       - указанных в абзацах 2-6 (за исключением несовершеннолетних, содержащихся в приемниках-распределителях для несовершеннолетних);</a:t>
            </a:r>
          </a:p>
          <a:p>
            <a:pPr algn="just"/>
            <a:r>
              <a:rPr lang="ru-RU" sz="1500" dirty="0">
                <a:latin typeface="Cambria" pitchFamily="18" charset="0"/>
              </a:rPr>
              <a:t>    </a:t>
            </a:r>
            <a:endParaRPr lang="ru-RU" sz="1500" dirty="0" smtClean="0">
              <a:latin typeface="Cambria" pitchFamily="18" charset="0"/>
            </a:endParaRPr>
          </a:p>
          <a:p>
            <a:pPr algn="just"/>
            <a:r>
              <a:rPr lang="ru-RU" sz="1500" dirty="0" smtClean="0">
                <a:latin typeface="Cambria" pitchFamily="18" charset="0"/>
              </a:rPr>
              <a:t>   </a:t>
            </a:r>
            <a:r>
              <a:rPr lang="ru-RU" sz="1500" dirty="0">
                <a:latin typeface="Cambria" pitchFamily="18" charset="0"/>
              </a:rPr>
              <a:t>- абзацах 10-12, а также несовершеннолетних, указанных в абзацах 7-9 ч. первой ст. 5, </a:t>
            </a:r>
            <a:r>
              <a:rPr lang="ru-RU" sz="1500" b="1" i="1" dirty="0">
                <a:latin typeface="Cambria" pitchFamily="18" charset="0"/>
              </a:rPr>
              <a:t>привлеченных к административной ответственности за совершение административных правонарушений, предусмотренных статьями 10.1, 10.2, 11.1, 11.3, 11.4, 18.14, 18.15, 19.1–19.3, 19.5–19.12, 20.3, 20.7, 24.3, 24.23 или 24.29 </a:t>
            </a:r>
            <a:r>
              <a:rPr lang="ru-RU" sz="1500" b="1" i="1" dirty="0" smtClean="0">
                <a:latin typeface="Cambria" pitchFamily="18" charset="0"/>
              </a:rPr>
              <a:t>КоАП РБ</a:t>
            </a:r>
            <a:r>
              <a:rPr lang="ru-RU" sz="1500" dirty="0" smtClean="0">
                <a:latin typeface="Cambria" pitchFamily="18" charset="0"/>
              </a:rPr>
              <a:t>; </a:t>
            </a:r>
            <a:endParaRPr lang="ru-RU" sz="1500" dirty="0">
              <a:latin typeface="Cambria" pitchFamily="18" charset="0"/>
            </a:endParaRPr>
          </a:p>
          <a:p>
            <a:pPr algn="just"/>
            <a:r>
              <a:rPr lang="ru-RU" sz="1500" dirty="0">
                <a:latin typeface="Cambria" pitchFamily="18" charset="0"/>
              </a:rPr>
              <a:t>      </a:t>
            </a:r>
            <a:endParaRPr lang="ru-RU" sz="1500" dirty="0" smtClean="0">
              <a:latin typeface="Cambria" pitchFamily="18" charset="0"/>
            </a:endParaRPr>
          </a:p>
          <a:p>
            <a:pPr algn="just"/>
            <a:r>
              <a:rPr lang="ru-RU" sz="1500" dirty="0" smtClean="0">
                <a:latin typeface="Cambria" pitchFamily="18" charset="0"/>
              </a:rPr>
              <a:t> </a:t>
            </a:r>
            <a:r>
              <a:rPr lang="ru-RU" sz="1500" dirty="0">
                <a:latin typeface="Cambria" pitchFamily="18" charset="0"/>
              </a:rPr>
              <a:t>- совершивших деяния, содержащие признаки указанных административных правонарушений, но не достигших на день совершения таких деяний возраста, с которого наступает административная ответственность;</a:t>
            </a:r>
          </a:p>
          <a:p>
            <a:pPr algn="just">
              <a:tabLst>
                <a:tab pos="450850" algn="l"/>
                <a:tab pos="722313" algn="l"/>
              </a:tabLst>
            </a:pPr>
            <a:r>
              <a:rPr lang="ru-RU" sz="1500" dirty="0">
                <a:latin typeface="Cambria" pitchFamily="18" charset="0"/>
              </a:rPr>
              <a:t>       - в отношении которых за совершение указанных административных правонарушений применены профилактические меры воздействия в виде предупреждения и (или) мер воспитательного воздействия</a:t>
            </a:r>
          </a:p>
        </p:txBody>
      </p:sp>
    </p:spTree>
    <p:extLst>
      <p:ext uri="{BB962C8B-B14F-4D97-AF65-F5344CB8AC3E}">
        <p14:creationId xmlns:p14="http://schemas.microsoft.com/office/powerpoint/2010/main" val="3222903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\Desktop\изображение_viber_2023-08-17_14-30-04-3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Admin\Desktop\изображение_viber_2023-08-17_14-30-01-8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15566"/>
            <a:ext cx="2088232" cy="3958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изображение_viber_2023-08-17_14-30-04-57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62531"/>
            <a:ext cx="1599907" cy="2481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285098" y="162531"/>
            <a:ext cx="795637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b="1" dirty="0" smtClean="0">
                <a:latin typeface="Cambria" pitchFamily="18" charset="0"/>
              </a:rPr>
              <a:t>Проблемные моменты в организации ИПР с несовершеннолетним</a:t>
            </a:r>
            <a:endParaRPr lang="ru-RU" sz="1700" b="1" dirty="0">
              <a:latin typeface="Cambria" pitchFamily="18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H="1">
            <a:off x="596746" y="656965"/>
            <a:ext cx="61926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2339752" y="915566"/>
            <a:ext cx="447777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Cambria" pitchFamily="18" charset="0"/>
              </a:rPr>
              <a:t>Описание случая:</a:t>
            </a:r>
          </a:p>
          <a:p>
            <a:pPr algn="ctr"/>
            <a:r>
              <a:rPr lang="ru-RU" sz="1400" dirty="0">
                <a:latin typeface="Cambria" pitchFamily="18" charset="0"/>
              </a:rPr>
              <a:t>Несовершеннолетний Иванов, 2008 года рождения, причинил имущественный вред магазину «Мода Макс» на сумму 37,80 белорусских рублей. В действиях несовершеннолетнего усматривается административное правонарушение, предусмотренное ст. 11.3 КоАП Республики Беларусь. Однако, в соответствии с п. 8 ч.1 ст.4.4 КоАП Республики Беларусь  данное деяние влечет административную ответственность лишь при наличии выраженного в ст. 9.4 </a:t>
            </a:r>
            <a:r>
              <a:rPr lang="ru-RU" sz="1400" dirty="0" err="1">
                <a:latin typeface="Cambria" pitchFamily="18" charset="0"/>
              </a:rPr>
              <a:t>ПИКоАП</a:t>
            </a:r>
            <a:r>
              <a:rPr lang="ru-RU" sz="1400" dirty="0">
                <a:latin typeface="Cambria" pitchFamily="18" charset="0"/>
              </a:rPr>
              <a:t> Республики Беларусь порядке требования потерпевшего либо его законного представителя привлечь лицо, совершившее административное правонарушение, к административной ответственности. Также, причиненный магазину ущерб возмещен в полном объеме, администрация магазина претензий не имеет.</a:t>
            </a:r>
          </a:p>
        </p:txBody>
      </p:sp>
      <p:sp>
        <p:nvSpPr>
          <p:cNvPr id="13" name="Овал 12"/>
          <p:cNvSpPr/>
          <p:nvPr/>
        </p:nvSpPr>
        <p:spPr>
          <a:xfrm>
            <a:off x="6817526" y="2787774"/>
            <a:ext cx="2162693" cy="20162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7020272" y="3147814"/>
            <a:ext cx="1800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latin typeface="Cambria" pitchFamily="18" charset="0"/>
              </a:rPr>
              <a:t>Не является основанием для проведения ИПР!</a:t>
            </a:r>
            <a:endParaRPr lang="ru-RU" b="1" i="1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0014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Desktop\изображение_viber_2023-08-17_14-30-04-1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83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Admin\Desktop\изображение_viber_2023-08-17_14-30-03-5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11510"/>
            <a:ext cx="3024336" cy="4031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71186" y="51470"/>
            <a:ext cx="5040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Cambria" pitchFamily="18" charset="0"/>
              </a:rPr>
              <a:t>Сбор информации о несовершеннолетнем, разработка программы ИПР с последующим ее рассмотрением на заседании совета по профилактике</a:t>
            </a:r>
            <a:endParaRPr lang="ru-RU" sz="1600" b="1" dirty="0">
              <a:latin typeface="Cambria" pitchFamily="18" charset="0"/>
            </a:endParaRPr>
          </a:p>
        </p:txBody>
      </p:sp>
      <p:pic>
        <p:nvPicPr>
          <p:cNvPr id="1026" name="Picture 2" descr="C:\Users\Admin\Desktop\Безымянный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0146" y="1214981"/>
            <a:ext cx="5726736" cy="3842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Admin\Desktop\изображение_viber_2023-08-17_14-30-02-22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6972" y="3030147"/>
            <a:ext cx="1304553" cy="2083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13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Admin\Desktop\изображение_viber_2023-08-17_14-30-04-3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03918" y="70371"/>
            <a:ext cx="48881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ru-RU" sz="2000" b="1" dirty="0">
                <a:latin typeface="Cambria" panose="02040503050406030204" pitchFamily="18" charset="0"/>
                <a:cs typeface="Times New Roman" pitchFamily="18" charset="0"/>
              </a:rPr>
              <a:t>Оценка рисков совершения подростком повторных противоправных действий </a:t>
            </a:r>
          </a:p>
          <a:p>
            <a:pPr algn="ctr">
              <a:lnSpc>
                <a:spcPts val="2400"/>
              </a:lnSpc>
            </a:pPr>
            <a:r>
              <a:rPr lang="ru-RU" sz="2000" b="1" dirty="0">
                <a:latin typeface="Cambria" panose="02040503050406030204" pitchFamily="18" charset="0"/>
                <a:cs typeface="Times New Roman" pitchFamily="18" charset="0"/>
              </a:rPr>
              <a:t>с заполнением формы оценки рисков</a:t>
            </a:r>
            <a:endParaRPr lang="ru-RU" sz="2000" dirty="0">
              <a:latin typeface="Cambria" panose="020405030504060302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19872" y="1583077"/>
            <a:ext cx="540060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1600" dirty="0" smtClean="0">
                <a:latin typeface="Cambria" panose="02040503050406030204" pitchFamily="18" charset="0"/>
                <a:sym typeface="Symbol"/>
              </a:rPr>
              <a:t> </a:t>
            </a:r>
            <a:r>
              <a:rPr lang="ru-RU" sz="1600" b="1" dirty="0" smtClean="0">
                <a:latin typeface="Cambria" panose="02040503050406030204" pitchFamily="18" charset="0"/>
              </a:rPr>
              <a:t>Бланк </a:t>
            </a:r>
            <a:r>
              <a:rPr lang="ru-RU" sz="1600" b="1" dirty="0">
                <a:latin typeface="Cambria" panose="02040503050406030204" pitchFamily="18" charset="0"/>
              </a:rPr>
              <a:t>заполняется ответственным специалистом </a:t>
            </a:r>
            <a:r>
              <a:rPr lang="ru-RU" sz="1600" dirty="0">
                <a:latin typeface="Cambria" panose="02040503050406030204" pitchFamily="18" charset="0"/>
              </a:rPr>
              <a:t>на несовершеннолетнего по итогам получения и анализа информации от самого подростка, его законных представителей и иных участников образовательного процесса. </a:t>
            </a:r>
            <a:endParaRPr lang="ru-RU" sz="1600" dirty="0" smtClean="0">
              <a:latin typeface="Cambria" panose="02040503050406030204" pitchFamily="18" charset="0"/>
            </a:endParaRPr>
          </a:p>
          <a:p>
            <a:pPr indent="457200" algn="just"/>
            <a:endParaRPr lang="ru-RU" sz="1600" dirty="0">
              <a:latin typeface="Cambria" panose="02040503050406030204" pitchFamily="18" charset="0"/>
            </a:endParaRPr>
          </a:p>
          <a:p>
            <a:pPr indent="457200" algn="just"/>
            <a:r>
              <a:rPr lang="ru-RU" sz="1600" dirty="0" smtClean="0">
                <a:latin typeface="Cambria" panose="02040503050406030204" pitchFamily="18" charset="0"/>
                <a:sym typeface="Symbol"/>
              </a:rPr>
              <a:t> </a:t>
            </a:r>
            <a:r>
              <a:rPr lang="ru-RU" sz="1600" b="1" dirty="0" smtClean="0">
                <a:latin typeface="Cambria" panose="02040503050406030204" pitchFamily="18" charset="0"/>
              </a:rPr>
              <a:t>Не </a:t>
            </a:r>
            <a:r>
              <a:rPr lang="ru-RU" sz="1600" b="1" dirty="0">
                <a:latin typeface="Cambria" panose="02040503050406030204" pitchFamily="18" charset="0"/>
              </a:rPr>
              <a:t>рекомендуется в разговоре с подростком использовать прямые формулировки</a:t>
            </a:r>
            <a:r>
              <a:rPr lang="ru-RU" sz="1600" dirty="0">
                <a:latin typeface="Cambria" panose="02040503050406030204" pitchFamily="18" charset="0"/>
              </a:rPr>
              <a:t>, указанные как возможный риск. </a:t>
            </a:r>
            <a:endParaRPr lang="ru-RU" sz="1600" dirty="0" smtClean="0">
              <a:latin typeface="Cambria" panose="02040503050406030204" pitchFamily="18" charset="0"/>
            </a:endParaRPr>
          </a:p>
          <a:p>
            <a:pPr indent="457200" algn="just"/>
            <a:endParaRPr lang="ru-RU" sz="1600" dirty="0">
              <a:latin typeface="Cambria" panose="02040503050406030204" pitchFamily="18" charset="0"/>
            </a:endParaRPr>
          </a:p>
          <a:p>
            <a:pPr indent="457200" algn="just"/>
            <a:r>
              <a:rPr lang="ru-RU" sz="1600" dirty="0">
                <a:latin typeface="Cambria" panose="02040503050406030204" pitchFamily="18" charset="0"/>
                <a:sym typeface="Symbol"/>
              </a:rPr>
              <a:t> </a:t>
            </a:r>
            <a:r>
              <a:rPr lang="ru-RU" sz="1600" b="1" dirty="0">
                <a:latin typeface="Cambria" panose="02040503050406030204" pitchFamily="18" charset="0"/>
              </a:rPr>
              <a:t>Заключение о наличии риска делается специалистом</a:t>
            </a:r>
            <a:r>
              <a:rPr lang="ru-RU" sz="1600" dirty="0">
                <a:latin typeface="Cambria" panose="02040503050406030204" pitchFamily="18" charset="0"/>
              </a:rPr>
              <a:t>, заполняющим бланк, по результатам анализа собранной информации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H="1">
            <a:off x="3671900" y="2931790"/>
            <a:ext cx="489654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3671900" y="4011910"/>
            <a:ext cx="489654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26" name="Picture 2" descr="F:\Для презентации\изображение_viber_2023-08-17_15-11-09-58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33"/>
          <a:stretch/>
        </p:blipFill>
        <p:spPr bwMode="auto">
          <a:xfrm>
            <a:off x="468453" y="1459052"/>
            <a:ext cx="2591379" cy="3584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F:\Для презентации\изображение_viber_2023-08-17_14-30-03-31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408905" y="-756483"/>
            <a:ext cx="1512705" cy="3166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951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F:\Для презентации\изображение_viber_2023-08-17_14-30-03-7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00249" y="-2000084"/>
            <a:ext cx="5143501" cy="9144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Admin\Desktop\аааа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379" b="35658"/>
          <a:stretch/>
        </p:blipFill>
        <p:spPr bwMode="auto">
          <a:xfrm>
            <a:off x="165143" y="1131590"/>
            <a:ext cx="3650403" cy="260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C:\Users\Admin\Desktop\Безымянный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915" y="1807700"/>
            <a:ext cx="5337577" cy="3232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2651" y="123478"/>
            <a:ext cx="37426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latin typeface="Cambria" panose="02040503050406030204" pitchFamily="18" charset="0"/>
              </a:rPr>
              <a:t>Перечень мероприятий программы ИПР и лиц, ответственных за их проведение </a:t>
            </a:r>
            <a:endParaRPr lang="ru-RU" sz="1600" b="1" dirty="0">
              <a:ln>
                <a:solidFill>
                  <a:schemeClr val="accent3">
                    <a:lumMod val="75000"/>
                  </a:schemeClr>
                </a:solidFill>
              </a:ln>
              <a:latin typeface="Cambria" panose="02040503050406030204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H="1">
            <a:off x="899592" y="954475"/>
            <a:ext cx="237626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994115" y="843558"/>
            <a:ext cx="5009176" cy="83099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n>
                  <a:solidFill>
                    <a:schemeClr val="accent3">
                      <a:lumMod val="75000"/>
                    </a:schemeClr>
                  </a:solidFill>
                </a:ln>
                <a:latin typeface="Cambria" panose="02040503050406030204" pitchFamily="18" charset="0"/>
              </a:rPr>
              <a:t>График проведения / Календарное планирование участия несовершеннолетнего </a:t>
            </a:r>
            <a:r>
              <a:rPr lang="ru-RU" sz="16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latin typeface="Cambria" panose="02040503050406030204" pitchFamily="18" charset="0"/>
              </a:rPr>
              <a:t>в </a:t>
            </a:r>
            <a:r>
              <a:rPr lang="ru-RU" sz="1600" b="1" dirty="0">
                <a:ln>
                  <a:solidFill>
                    <a:schemeClr val="accent3">
                      <a:lumMod val="75000"/>
                    </a:schemeClr>
                  </a:solidFill>
                </a:ln>
                <a:latin typeface="Cambria" panose="02040503050406030204" pitchFamily="18" charset="0"/>
              </a:rPr>
              <a:t>мероприятиях ИПР 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H="1">
            <a:off x="4572000" y="1674555"/>
            <a:ext cx="388843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5" name="Picture 6" descr="C:\Users\Admin\Downloads\pngwing.com (1).png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rgbClr val="00B05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995686"/>
            <a:ext cx="32403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6" descr="C:\Users\Admin\Downloads\pngwing.com (1).png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rgbClr val="00B05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4630" y="3573172"/>
            <a:ext cx="32403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C:\Users\Admin\Downloads\pngwing.com (1).png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rgbClr val="00B05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8414" y="3888400"/>
            <a:ext cx="32403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C:\Users\Admin\Downloads\pngwing.com (1).png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rgbClr val="00B05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729" y="4371950"/>
            <a:ext cx="32403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C:\Users\Admin\Downloads\pngwing.com (1).png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rgbClr val="00B05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1191" y="4401362"/>
            <a:ext cx="32403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6" descr="C:\Users\Admin\Downloads\pngwing.com (1).png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rgbClr val="00B05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4969" y="4668631"/>
            <a:ext cx="32403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6836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изображение_viber_2023-08-17_15-04-42-4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97456" cy="5452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изображение_viber_2023-08-17_15-11-09-4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7456" y="0"/>
            <a:ext cx="4646544" cy="5154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020528" y="26229"/>
            <a:ext cx="3600400" cy="646331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Cambria" pitchFamily="18" charset="0"/>
              </a:rPr>
              <a:t>Комплексная реабилитация несовершеннолетних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H="1">
            <a:off x="4860033" y="672560"/>
            <a:ext cx="396043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608004" y="1033264"/>
            <a:ext cx="4464496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" i="1" dirty="0">
                <a:latin typeface="Cambria" pitchFamily="18" charset="0"/>
                <a:cs typeface="Times New Roman" pitchFamily="18" charset="0"/>
              </a:rPr>
              <a:t>Постановлением Совета Министров Республики Беларусь от 27.06.2017 г №487 «Положение о порядке комплексной реабилитации несовершеннолетних, потребление которыми наркотических средств, психотропных веществ, их аналогов, токсических или других одурманивающих веществ, употребление алкогольных, слабоалкогольных напитков или пива установлены в соответствии с законодательством»</a:t>
            </a:r>
            <a:endParaRPr lang="ru-RU" sz="1300" dirty="0">
              <a:latin typeface="Cambr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08004" y="3003798"/>
            <a:ext cx="4356484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" i="1" dirty="0">
                <a:latin typeface="Cambria" pitchFamily="18" charset="0"/>
                <a:cs typeface="Times New Roman" pitchFamily="18" charset="0"/>
              </a:rPr>
              <a:t>Инструктивно-методическое письмо «Об особенностях деятельности учреждений образования по реализации норм Положения о порядке комплексной реабилитации несовершеннолетних, потребление которыми наркотических средств, психотропных веществ, их аналогов, токсических или других одурманивающих веществ, употребление алкогольных, слабоалкогольных напитков или пива установлены в соответствии с законодательством» от 14.12.2017</a:t>
            </a:r>
          </a:p>
        </p:txBody>
      </p:sp>
    </p:spTree>
    <p:extLst>
      <p:ext uri="{BB962C8B-B14F-4D97-AF65-F5344CB8AC3E}">
        <p14:creationId xmlns:p14="http://schemas.microsoft.com/office/powerpoint/2010/main" val="1925700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dmin\Desktop\изображение_viber_2023-08-17_14-30-04-3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99592" y="139447"/>
            <a:ext cx="7848872" cy="40011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Cambria" pitchFamily="18" charset="0"/>
              </a:rPr>
              <a:t>Комплексная реабилитация несовершеннолетних</a:t>
            </a:r>
          </a:p>
        </p:txBody>
      </p:sp>
      <p:pic>
        <p:nvPicPr>
          <p:cNvPr id="2050" name="Picture 2" descr="C:\Users\Admin\Desktop\изображение_viber_2023-08-17_15-04-42-2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88095"/>
            <a:ext cx="2088232" cy="317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\Desktop\изображение_viber_2023-08-17_15-04-42-36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603531"/>
            <a:ext cx="3318393" cy="442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555776" y="1059582"/>
            <a:ext cx="266429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000" algn="ctr">
              <a:buClr>
                <a:srgbClr val="C00000"/>
              </a:buClr>
            </a:pPr>
            <a:r>
              <a:rPr lang="ru-RU" sz="1400" dirty="0">
                <a:latin typeface="Cambria" pitchFamily="18" charset="0"/>
                <a:cs typeface="Times New Roman" pitchFamily="18" charset="0"/>
              </a:rPr>
              <a:t>В случае </a:t>
            </a:r>
            <a:r>
              <a:rPr lang="ru-RU" sz="1400" b="1" dirty="0">
                <a:latin typeface="Cambria" pitchFamily="18" charset="0"/>
                <a:cs typeface="Times New Roman" pitchFamily="18" charset="0"/>
              </a:rPr>
              <a:t>принятия решения КДН о проведении комплексной реабилитации несовершеннолетнего</a:t>
            </a:r>
            <a:r>
              <a:rPr lang="ru-RU" sz="1400" dirty="0">
                <a:latin typeface="Cambria" pitchFamily="18" charset="0"/>
                <a:cs typeface="Times New Roman" pitchFamily="18" charset="0"/>
              </a:rPr>
              <a:t>, с которым на данный момент </a:t>
            </a:r>
            <a:r>
              <a:rPr lang="ru-RU" sz="1400" b="1" dirty="0">
                <a:latin typeface="Cambria" pitchFamily="18" charset="0"/>
                <a:cs typeface="Times New Roman" pitchFamily="18" charset="0"/>
              </a:rPr>
              <a:t>реализуется программа ИПР</a:t>
            </a:r>
            <a:r>
              <a:rPr lang="ru-RU" sz="1400" dirty="0">
                <a:latin typeface="Cambria" pitchFamily="18" charset="0"/>
                <a:cs typeface="Times New Roman" pitchFamily="18" charset="0"/>
              </a:rPr>
              <a:t>, необходимо организовать работу в соответствии с соответствующими нормативными правовыми актами</a:t>
            </a:r>
            <a:r>
              <a:rPr lang="ru-RU" sz="1400" dirty="0" smtClean="0">
                <a:latin typeface="Cambria" pitchFamily="18" charset="0"/>
                <a:cs typeface="Times New Roman" pitchFamily="18" charset="0"/>
              </a:rPr>
              <a:t>.</a:t>
            </a:r>
            <a:endParaRPr lang="ru-RU" sz="1400" dirty="0"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5921" y="4054361"/>
            <a:ext cx="52565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Cambria" pitchFamily="18" charset="0"/>
                <a:cs typeface="Times New Roman" pitchFamily="18" charset="0"/>
              </a:rPr>
              <a:t>В программы комплексной реабилитации </a:t>
            </a:r>
            <a:r>
              <a:rPr lang="ru-RU" sz="1400" dirty="0">
                <a:latin typeface="Cambria" pitchFamily="18" charset="0"/>
                <a:cs typeface="Times New Roman" pitchFamily="18" charset="0"/>
              </a:rPr>
              <a:t>целесообразно включать </a:t>
            </a:r>
            <a:r>
              <a:rPr lang="ru-RU" sz="1400" b="1" dirty="0">
                <a:latin typeface="Cambria" pitchFamily="18" charset="0"/>
                <a:cs typeface="Times New Roman" pitchFamily="18" charset="0"/>
              </a:rPr>
              <a:t>мероприятия программы ИПР</a:t>
            </a:r>
            <a:r>
              <a:rPr lang="ru-RU" sz="1400" dirty="0">
                <a:latin typeface="Cambria" pitchFamily="18" charset="0"/>
                <a:cs typeface="Times New Roman" pitchFamily="18" charset="0"/>
              </a:rPr>
              <a:t>, которые не выполнены на день разработки для направления их в СПЦ либо в детское </a:t>
            </a:r>
            <a:r>
              <a:rPr lang="ru-RU" sz="1400" dirty="0" err="1">
                <a:latin typeface="Cambria" pitchFamily="18" charset="0"/>
                <a:cs typeface="Times New Roman" pitchFamily="18" charset="0"/>
              </a:rPr>
              <a:t>интернатное</a:t>
            </a:r>
            <a:r>
              <a:rPr lang="ru-RU" sz="1400" dirty="0">
                <a:latin typeface="Cambria" pitchFamily="18" charset="0"/>
                <a:cs typeface="Times New Roman" pitchFamily="18" charset="0"/>
              </a:rPr>
              <a:t>  учреждение</a:t>
            </a:r>
            <a:r>
              <a:rPr lang="ru-RU" sz="1400" dirty="0" smtClean="0">
                <a:latin typeface="Cambria" pitchFamily="18" charset="0"/>
                <a:cs typeface="Times New Roman" pitchFamily="18" charset="0"/>
              </a:rPr>
              <a:t>.</a:t>
            </a:r>
            <a:endParaRPr lang="ru-RU" sz="1400" dirty="0">
              <a:latin typeface="Cambria" pitchFamily="18" charset="0"/>
              <a:cs typeface="Times New Roman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H="1">
            <a:off x="2807803" y="3867895"/>
            <a:ext cx="2160241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2691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изображение_viber_2023-08-17_14-30-00-5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997392" y="-1997393"/>
            <a:ext cx="5149215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dmin\Desktop\изображение_viber_2023-08-17_14-30-03-98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3995936" cy="7103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16016" y="1722449"/>
            <a:ext cx="3744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ambria" pitchFamily="18" charset="0"/>
              </a:rPr>
              <a:t>Спасибо за внимание!</a:t>
            </a:r>
            <a:endParaRPr lang="ru-RU" sz="2400" b="1" dirty="0">
              <a:latin typeface="Cambr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48064" y="4194634"/>
            <a:ext cx="45654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ru-RU" sz="1200" i="1" dirty="0">
                <a:latin typeface="Cambria" pitchFamily="18" charset="0"/>
              </a:rPr>
              <a:t>Плех Е.В., заведующий отделом профилактики и комплексной реабилитации ГУО «Гомельский городской социально-педагогический центр</a:t>
            </a:r>
            <a:r>
              <a:rPr lang="ru-RU" sz="1200" i="1" dirty="0" smtClean="0">
                <a:latin typeface="Cambria" pitchFamily="18" charset="0"/>
              </a:rPr>
              <a:t>»</a:t>
            </a:r>
          </a:p>
          <a:p>
            <a:pPr indent="457200"/>
            <a:r>
              <a:rPr lang="ru-RU" sz="1200" i="1" dirty="0">
                <a:latin typeface="Cambria" pitchFamily="18" charset="0"/>
              </a:rPr>
              <a:t>тел.: 32-70-40, +375 44 788 54 </a:t>
            </a:r>
            <a:r>
              <a:rPr lang="ru-RU" sz="1200" i="1" dirty="0" smtClean="0">
                <a:latin typeface="Cambria" pitchFamily="18" charset="0"/>
              </a:rPr>
              <a:t>59</a:t>
            </a:r>
            <a:endParaRPr lang="ru-RU" sz="1200" i="1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141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2055</TotalTime>
  <Words>626</Words>
  <Application>Microsoft Office PowerPoint</Application>
  <PresentationFormat>Экран (16:9)</PresentationFormat>
  <Paragraphs>39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145</cp:revision>
  <dcterms:created xsi:type="dcterms:W3CDTF">2022-03-14T08:58:00Z</dcterms:created>
  <dcterms:modified xsi:type="dcterms:W3CDTF">2023-08-24T14:48:04Z</dcterms:modified>
</cp:coreProperties>
</file>