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0" r:id="rId1"/>
    <p:sldMasterId id="2147484005" r:id="rId2"/>
  </p:sldMasterIdLst>
  <p:notesMasterIdLst>
    <p:notesMasterId r:id="rId37"/>
  </p:notesMasterIdLst>
  <p:sldIdLst>
    <p:sldId id="464" r:id="rId3"/>
    <p:sldId id="502" r:id="rId4"/>
    <p:sldId id="500" r:id="rId5"/>
    <p:sldId id="461" r:id="rId6"/>
    <p:sldId id="460" r:id="rId7"/>
    <p:sldId id="462" r:id="rId8"/>
    <p:sldId id="504" r:id="rId9"/>
    <p:sldId id="505" r:id="rId10"/>
    <p:sldId id="469" r:id="rId11"/>
    <p:sldId id="468" r:id="rId12"/>
    <p:sldId id="524" r:id="rId13"/>
    <p:sldId id="525" r:id="rId14"/>
    <p:sldId id="527" r:id="rId15"/>
    <p:sldId id="528" r:id="rId16"/>
    <p:sldId id="526" r:id="rId17"/>
    <p:sldId id="529" r:id="rId18"/>
    <p:sldId id="530" r:id="rId19"/>
    <p:sldId id="531" r:id="rId20"/>
    <p:sldId id="472" r:id="rId21"/>
    <p:sldId id="522" r:id="rId22"/>
    <p:sldId id="532" r:id="rId23"/>
    <p:sldId id="533" r:id="rId24"/>
    <p:sldId id="534" r:id="rId25"/>
    <p:sldId id="476" r:id="rId26"/>
    <p:sldId id="535" r:id="rId27"/>
    <p:sldId id="536" r:id="rId28"/>
    <p:sldId id="514" r:id="rId29"/>
    <p:sldId id="515" r:id="rId30"/>
    <p:sldId id="516" r:id="rId31"/>
    <p:sldId id="518" r:id="rId32"/>
    <p:sldId id="520" r:id="rId33"/>
    <p:sldId id="517" r:id="rId34"/>
    <p:sldId id="523" r:id="rId35"/>
    <p:sldId id="497" r:id="rId36"/>
  </p:sldIdLst>
  <p:sldSz cx="9144000" cy="6858000" type="screen4x3"/>
  <p:notesSz cx="6735763" cy="9866313"/>
  <p:defaultTextStyle>
    <a:defPPr>
      <a:defRPr lang="ru-RU"/>
    </a:defPPr>
    <a:lvl1pPr marL="0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5013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0026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5058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0053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5066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0089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5103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0113" algn="l" defTabSz="9100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800000"/>
    <a:srgbClr val="FF3300"/>
    <a:srgbClr val="E57301"/>
    <a:srgbClr val="A365D1"/>
    <a:srgbClr val="FE8002"/>
    <a:srgbClr val="FFE285"/>
    <a:srgbClr val="FFFF00"/>
    <a:srgbClr val="FFE101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5362" autoAdjust="0"/>
  </p:normalViewPr>
  <p:slideViewPr>
    <p:cSldViewPr>
      <p:cViewPr>
        <p:scale>
          <a:sx n="100" d="100"/>
          <a:sy n="100" d="100"/>
        </p:scale>
        <p:origin x="-1860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948" y="-84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9DAB25-B187-45B7-A4DF-360CB022E5F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4EDD07-D8CB-43A9-B403-7EB7AB2F3849}">
      <dgm:prSet phldrT="[Текст]" custT="1"/>
      <dgm:spPr>
        <a:solidFill>
          <a:schemeClr val="bg2">
            <a:lumMod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Незначительный риск</a:t>
          </a:r>
          <a:endParaRPr lang="ru-RU" sz="1600" b="1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CAC0F6-AD79-4B51-B036-6E94A309F23C}" type="parTrans" cxnId="{3532297E-8BC1-443A-842D-97EFC707A538}">
      <dgm:prSet/>
      <dgm:spPr/>
      <dgm:t>
        <a:bodyPr/>
        <a:lstStyle/>
        <a:p>
          <a:endParaRPr lang="ru-RU"/>
        </a:p>
      </dgm:t>
    </dgm:pt>
    <dgm:pt modelId="{C6957630-7025-4979-9CA2-1331E8DCA71B}" type="sibTrans" cxnId="{3532297E-8BC1-443A-842D-97EFC707A538}">
      <dgm:prSet/>
      <dgm:spPr/>
      <dgm:t>
        <a:bodyPr/>
        <a:lstStyle/>
        <a:p>
          <a:endParaRPr lang="ru-RU"/>
        </a:p>
      </dgm:t>
    </dgm:pt>
    <dgm:pt modelId="{F586172A-2600-48EA-AC6C-C6AECC5AF7F3}">
      <dgm:prSet custT="1"/>
      <dgm:spPr>
        <a:solidFill>
          <a:schemeClr val="bg2">
            <a:lumMod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just">
            <a:lnSpc>
              <a:spcPct val="90000"/>
            </a:lnSpc>
          </a:pPr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мыслей без определенных планов</a:t>
          </a:r>
          <a:endParaRPr lang="ru-RU" sz="1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4F05AD-87FA-4134-81C1-A76C97811B08}" type="parTrans" cxnId="{F9C24941-F299-4724-82E7-AD74D597BAD5}">
      <dgm:prSet/>
      <dgm:spPr/>
      <dgm:t>
        <a:bodyPr/>
        <a:lstStyle/>
        <a:p>
          <a:endParaRPr lang="ru-RU"/>
        </a:p>
      </dgm:t>
    </dgm:pt>
    <dgm:pt modelId="{D0466CD2-3B6E-42FD-BE1F-C85DE15D93A0}" type="sibTrans" cxnId="{F9C24941-F299-4724-82E7-AD74D597BAD5}">
      <dgm:prSet/>
      <dgm:spPr/>
      <dgm:t>
        <a:bodyPr/>
        <a:lstStyle/>
        <a:p>
          <a:endParaRPr lang="ru-RU"/>
        </a:p>
      </dgm:t>
    </dgm:pt>
    <dgm:pt modelId="{B8A3EE77-6FC1-4BB4-A7B1-FE167DB386BA}">
      <dgm:prSet custT="1"/>
      <dgm:spPr>
        <a:solidFill>
          <a:schemeClr val="bg2">
            <a:lumMod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u="none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Высокий риск</a:t>
          </a:r>
          <a:endParaRPr lang="ru-RU" sz="1600" b="1" u="none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EDC252-0A0D-4C57-B334-E0EF92E7AC11}" type="parTrans" cxnId="{C8FA0230-EACD-4492-8C8E-98583254DE1E}">
      <dgm:prSet/>
      <dgm:spPr/>
      <dgm:t>
        <a:bodyPr/>
        <a:lstStyle/>
        <a:p>
          <a:endParaRPr lang="ru-RU"/>
        </a:p>
      </dgm:t>
    </dgm:pt>
    <dgm:pt modelId="{51F4E0B4-D4A5-4D61-9674-E7FE2E1FFC28}" type="sibTrans" cxnId="{C8FA0230-EACD-4492-8C8E-98583254DE1E}">
      <dgm:prSet/>
      <dgm:spPr/>
      <dgm:t>
        <a:bodyPr/>
        <a:lstStyle/>
        <a:p>
          <a:endParaRPr lang="ru-RU"/>
        </a:p>
      </dgm:t>
    </dgm:pt>
    <dgm:pt modelId="{622D8043-C39F-470B-8A16-39E6D9A65FF4}">
      <dgm:prSet custT="1"/>
      <dgm:spPr>
        <a:solidFill>
          <a:schemeClr val="bg2">
            <a:lumMod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мыслей, суицидальные мысли, идеи </a:t>
          </a:r>
          <a:r>
            <a:rPr lang="ru-RU" sz="1800" dirty="0" err="1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вербализуются</a:t>
          </a:r>
          <a:endParaRPr lang="ru-RU" sz="1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8D6480-516A-4070-9A8C-9991000B966B}" type="parTrans" cxnId="{69DE98C2-2F60-4A9E-B360-41170F481B87}">
      <dgm:prSet/>
      <dgm:spPr/>
      <dgm:t>
        <a:bodyPr/>
        <a:lstStyle/>
        <a:p>
          <a:endParaRPr lang="ru-RU"/>
        </a:p>
      </dgm:t>
    </dgm:pt>
    <dgm:pt modelId="{9E93EA5E-F66B-476F-BCD1-59A0E6011F3D}" type="sibTrans" cxnId="{69DE98C2-2F60-4A9E-B360-41170F481B87}">
      <dgm:prSet/>
      <dgm:spPr/>
      <dgm:t>
        <a:bodyPr/>
        <a:lstStyle/>
        <a:p>
          <a:endParaRPr lang="ru-RU"/>
        </a:p>
      </dgm:t>
    </dgm:pt>
    <dgm:pt modelId="{9E398F96-C808-49B7-B714-ADE80CC63676}">
      <dgm:prSet custT="1"/>
      <dgm:spPr>
        <a:solidFill>
          <a:schemeClr val="bg2">
            <a:lumMod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мыслей</a:t>
          </a:r>
          <a:endParaRPr lang="ru-RU" sz="18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D1DE24-2F88-4E46-9ECD-7A71169C18C3}" type="sibTrans" cxnId="{57D941E8-D78E-4143-AC39-B248C318DAE6}">
      <dgm:prSet/>
      <dgm:spPr/>
      <dgm:t>
        <a:bodyPr/>
        <a:lstStyle/>
        <a:p>
          <a:endParaRPr lang="ru-RU"/>
        </a:p>
      </dgm:t>
    </dgm:pt>
    <dgm:pt modelId="{943C3FE8-A766-4215-A92F-2E7CD9CF57C8}" type="parTrans" cxnId="{57D941E8-D78E-4143-AC39-B248C318DAE6}">
      <dgm:prSet/>
      <dgm:spPr/>
      <dgm:t>
        <a:bodyPr/>
        <a:lstStyle/>
        <a:p>
          <a:endParaRPr lang="ru-RU"/>
        </a:p>
      </dgm:t>
    </dgm:pt>
    <dgm:pt modelId="{14FDC3C2-E7B2-4C5B-BEEE-5274466A69F8}">
      <dgm:prSet phldrT="[Текст]" custT="1"/>
      <dgm:spPr>
        <a:solidFill>
          <a:schemeClr val="bg2">
            <a:lumMod val="9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600" b="1" u="none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Риск средней степени</a:t>
          </a:r>
          <a:endParaRPr lang="ru-RU" sz="16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6EAE49-D20D-4031-BE6C-9B04B38F7BA8}" type="sibTrans" cxnId="{EF60060C-6F75-480F-B366-9A4FBC630B06}">
      <dgm:prSet/>
      <dgm:spPr/>
      <dgm:t>
        <a:bodyPr/>
        <a:lstStyle/>
        <a:p>
          <a:endParaRPr lang="ru-RU"/>
        </a:p>
      </dgm:t>
    </dgm:pt>
    <dgm:pt modelId="{2398C878-50A6-49EE-8BCB-3E14775F539E}" type="parTrans" cxnId="{EF60060C-6F75-480F-B366-9A4FBC630B06}">
      <dgm:prSet/>
      <dgm:spPr/>
      <dgm:t>
        <a:bodyPr/>
        <a:lstStyle/>
        <a:p>
          <a:endParaRPr lang="ru-RU"/>
        </a:p>
      </dgm:t>
    </dgm:pt>
    <dgm:pt modelId="{AA378F57-8571-41A7-B5F1-1373D31A44E3}">
      <dgm:prSet custT="1"/>
      <dgm:spPr/>
      <dgm:t>
        <a:bodyPr/>
        <a:lstStyle/>
        <a:p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плана без срока </a:t>
          </a:r>
        </a:p>
      </dgm:t>
    </dgm:pt>
    <dgm:pt modelId="{FD75A8C6-61E1-4B08-87DD-F6120D3B9AFF}" type="parTrans" cxnId="{DB7D0CE5-957C-4204-8C8F-8517FA328619}">
      <dgm:prSet/>
      <dgm:spPr/>
      <dgm:t>
        <a:bodyPr/>
        <a:lstStyle/>
        <a:p>
          <a:endParaRPr lang="ru-RU"/>
        </a:p>
      </dgm:t>
    </dgm:pt>
    <dgm:pt modelId="{55F4C0F1-836C-4529-8647-A88EB60ADD42}" type="sibTrans" cxnId="{DB7D0CE5-957C-4204-8C8F-8517FA328619}">
      <dgm:prSet/>
      <dgm:spPr/>
      <dgm:t>
        <a:bodyPr/>
        <a:lstStyle/>
        <a:p>
          <a:endParaRPr lang="ru-RU"/>
        </a:p>
      </dgm:t>
    </dgm:pt>
    <dgm:pt modelId="{ED060C40-06D9-4B00-95FA-413B3BB1EF6C}">
      <dgm:prSet custT="1"/>
      <dgm:spPr/>
      <dgm:t>
        <a:bodyPr/>
        <a:lstStyle/>
        <a:p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попыток в анамнезе</a:t>
          </a:r>
        </a:p>
      </dgm:t>
    </dgm:pt>
    <dgm:pt modelId="{6A578B49-0EC8-4C8D-BD06-8FA060784F08}" type="parTrans" cxnId="{1C9B2FB1-EBBD-4866-8AE5-76C95BEBAE29}">
      <dgm:prSet/>
      <dgm:spPr/>
      <dgm:t>
        <a:bodyPr/>
        <a:lstStyle/>
        <a:p>
          <a:endParaRPr lang="ru-RU"/>
        </a:p>
      </dgm:t>
    </dgm:pt>
    <dgm:pt modelId="{541939D2-B305-48EC-868F-7B7D6C829FCB}" type="sibTrans" cxnId="{1C9B2FB1-EBBD-4866-8AE5-76C95BEBAE29}">
      <dgm:prSet/>
      <dgm:spPr/>
      <dgm:t>
        <a:bodyPr/>
        <a:lstStyle/>
        <a:p>
          <a:endParaRPr lang="ru-RU"/>
        </a:p>
      </dgm:t>
    </dgm:pt>
    <dgm:pt modelId="{819A2F94-402E-4273-B6D8-F5F900612BE0}">
      <dgm:prSet custT="1"/>
      <dgm:spPr/>
      <dgm:t>
        <a:bodyPr/>
        <a:lstStyle/>
        <a:p>
          <a:endParaRPr lang="ru-RU" sz="1600" dirty="0" smtClean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D1D480-A5A1-4554-95D1-61B04AF96F19}" type="parTrans" cxnId="{F4068099-E7CE-4AC6-BF8C-CCACF774A8D1}">
      <dgm:prSet/>
      <dgm:spPr/>
      <dgm:t>
        <a:bodyPr/>
        <a:lstStyle/>
        <a:p>
          <a:endParaRPr lang="ru-RU"/>
        </a:p>
      </dgm:t>
    </dgm:pt>
    <dgm:pt modelId="{D576A8D5-C230-492A-AE64-9F5F3849BAA3}" type="sibTrans" cxnId="{F4068099-E7CE-4AC6-BF8C-CCACF774A8D1}">
      <dgm:prSet/>
      <dgm:spPr/>
      <dgm:t>
        <a:bodyPr/>
        <a:lstStyle/>
        <a:p>
          <a:endParaRPr lang="ru-RU"/>
        </a:p>
      </dgm:t>
    </dgm:pt>
    <dgm:pt modelId="{21E366F6-A31D-48A3-A260-3E62FD82BFEE}">
      <dgm:prSet custT="1"/>
      <dgm:spPr/>
      <dgm:t>
        <a:bodyPr/>
        <a:lstStyle/>
        <a:p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разработан план совершения суицида</a:t>
          </a:r>
        </a:p>
      </dgm:t>
    </dgm:pt>
    <dgm:pt modelId="{3ACBF57F-95CA-4DD5-B66F-69F1151E3353}" type="parTrans" cxnId="{B4C6A654-5B00-457D-9C69-06DF0A50D3CE}">
      <dgm:prSet/>
      <dgm:spPr/>
      <dgm:t>
        <a:bodyPr/>
        <a:lstStyle/>
        <a:p>
          <a:endParaRPr lang="ru-RU"/>
        </a:p>
      </dgm:t>
    </dgm:pt>
    <dgm:pt modelId="{B8AD2225-0A56-49EE-9C20-F727FC4F1617}" type="sibTrans" cxnId="{B4C6A654-5B00-457D-9C69-06DF0A50D3CE}">
      <dgm:prSet/>
      <dgm:spPr/>
      <dgm:t>
        <a:bodyPr/>
        <a:lstStyle/>
        <a:p>
          <a:endParaRPr lang="ru-RU"/>
        </a:p>
      </dgm:t>
    </dgm:pt>
    <dgm:pt modelId="{3CB82599-7052-4B00-BA98-156A3F1A23CB}">
      <dgm:prSet custT="1"/>
      <dgm:spPr/>
      <dgm:t>
        <a:bodyPr/>
        <a:lstStyle/>
        <a:p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есть сроки реализации</a:t>
          </a:r>
        </a:p>
      </dgm:t>
    </dgm:pt>
    <dgm:pt modelId="{BFFF250C-2B5B-4B0F-88FB-C1421AC76384}" type="parTrans" cxnId="{B9613635-B20E-449B-895B-1B85E06F7204}">
      <dgm:prSet/>
      <dgm:spPr/>
      <dgm:t>
        <a:bodyPr/>
        <a:lstStyle/>
        <a:p>
          <a:endParaRPr lang="ru-RU"/>
        </a:p>
      </dgm:t>
    </dgm:pt>
    <dgm:pt modelId="{1F597623-4938-404E-A9D8-CDB637453667}" type="sibTrans" cxnId="{B9613635-B20E-449B-895B-1B85E06F7204}">
      <dgm:prSet/>
      <dgm:spPr/>
      <dgm:t>
        <a:bodyPr/>
        <a:lstStyle/>
        <a:p>
          <a:endParaRPr lang="ru-RU"/>
        </a:p>
      </dgm:t>
    </dgm:pt>
    <dgm:pt modelId="{A0FD2DD6-9D28-468C-B9EC-597116A6D47D}">
      <dgm:prSet custT="1"/>
      <dgm:spPr/>
      <dgm:t>
        <a:bodyPr/>
        <a:lstStyle/>
        <a:p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есть средства для совершения суицида</a:t>
          </a:r>
        </a:p>
      </dgm:t>
    </dgm:pt>
    <dgm:pt modelId="{0959A4B0-255F-4634-9CAE-CF001A664099}" type="parTrans" cxnId="{33E272EA-5841-40DF-84A6-CB2E4367A2C0}">
      <dgm:prSet/>
      <dgm:spPr/>
      <dgm:t>
        <a:bodyPr/>
        <a:lstStyle/>
        <a:p>
          <a:endParaRPr lang="ru-RU"/>
        </a:p>
      </dgm:t>
    </dgm:pt>
    <dgm:pt modelId="{75E1846B-1E49-4BD1-9E51-85B6658851A5}" type="sibTrans" cxnId="{33E272EA-5841-40DF-84A6-CB2E4367A2C0}">
      <dgm:prSet/>
      <dgm:spPr/>
      <dgm:t>
        <a:bodyPr/>
        <a:lstStyle/>
        <a:p>
          <a:endParaRPr lang="ru-RU"/>
        </a:p>
      </dgm:t>
    </dgm:pt>
    <dgm:pt modelId="{9499DF61-F079-47E3-A8AA-C70940F6AB9C}">
      <dgm:prSet custT="1"/>
      <dgm:spPr/>
      <dgm:t>
        <a:bodyPr/>
        <a:lstStyle/>
        <a:p>
          <a:r>
            <a:rPr lang="ru-RU" sz="18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отсутствуют надежды на будущее</a:t>
          </a:r>
        </a:p>
      </dgm:t>
    </dgm:pt>
    <dgm:pt modelId="{BA503877-2226-4683-A479-CE24AE10C932}" type="parTrans" cxnId="{0520C492-1E89-4359-A5D5-CAD47AC2DCE6}">
      <dgm:prSet/>
      <dgm:spPr/>
      <dgm:t>
        <a:bodyPr/>
        <a:lstStyle/>
        <a:p>
          <a:endParaRPr lang="ru-RU"/>
        </a:p>
      </dgm:t>
    </dgm:pt>
    <dgm:pt modelId="{1ADA8097-C4C8-4794-BF9A-3B98273659B5}" type="sibTrans" cxnId="{0520C492-1E89-4359-A5D5-CAD47AC2DCE6}">
      <dgm:prSet/>
      <dgm:spPr/>
      <dgm:t>
        <a:bodyPr/>
        <a:lstStyle/>
        <a:p>
          <a:endParaRPr lang="ru-RU"/>
        </a:p>
      </dgm:t>
    </dgm:pt>
    <dgm:pt modelId="{D3F32693-2E75-4C46-8501-BC0CB734CCAF}">
      <dgm:prSet custT="1"/>
      <dgm:spPr/>
      <dgm:t>
        <a:bodyPr/>
        <a:lstStyle/>
        <a:p>
          <a:endParaRPr lang="ru-RU" sz="1600" dirty="0" smtClean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DAD7B4-F30F-42A3-8230-7A099C5AD845}" type="parTrans" cxnId="{F2789139-5F1D-435E-868A-DC4BF8E8AE73}">
      <dgm:prSet/>
      <dgm:spPr/>
      <dgm:t>
        <a:bodyPr/>
        <a:lstStyle/>
        <a:p>
          <a:endParaRPr lang="ru-RU"/>
        </a:p>
      </dgm:t>
    </dgm:pt>
    <dgm:pt modelId="{8E3ECE47-46FC-49F1-8E37-1D705A797094}" type="sibTrans" cxnId="{F2789139-5F1D-435E-868A-DC4BF8E8AE73}">
      <dgm:prSet/>
      <dgm:spPr/>
      <dgm:t>
        <a:bodyPr/>
        <a:lstStyle/>
        <a:p>
          <a:endParaRPr lang="ru-RU"/>
        </a:p>
      </dgm:t>
    </dgm:pt>
    <dgm:pt modelId="{4AFDB756-0A82-47AC-8FBA-9F1254DC38BD}" type="pres">
      <dgm:prSet presAssocID="{0A9DAB25-B187-45B7-A4DF-360CB022E5F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9E10F5-BB65-4B06-A331-4E5DF7AE048F}" type="pres">
      <dgm:prSet presAssocID="{0D4EDD07-D8CB-43A9-B403-7EB7AB2F3849}" presName="linNode" presStyleCnt="0"/>
      <dgm:spPr/>
    </dgm:pt>
    <dgm:pt modelId="{31F551C8-1604-4432-9898-7365C2B9A469}" type="pres">
      <dgm:prSet presAssocID="{0D4EDD07-D8CB-43A9-B403-7EB7AB2F3849}" presName="parentText" presStyleLbl="node1" presStyleIdx="0" presStyleCnt="3" custScaleX="65444" custLinFactNeighborX="578" custLinFactNeighborY="31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D2EA99-2CE1-4E93-9008-595672F49167}" type="pres">
      <dgm:prSet presAssocID="{0D4EDD07-D8CB-43A9-B403-7EB7AB2F3849}" presName="descendantText" presStyleLbl="alignAccFollowNode1" presStyleIdx="0" presStyleCnt="3" custScaleX="125939" custScaleY="118729" custLinFactNeighborX="3798" custLinFactNeighborY="4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0CF653-A1FD-46AC-99BD-E49BBB6A1EF2}" type="pres">
      <dgm:prSet presAssocID="{C6957630-7025-4979-9CA2-1331E8DCA71B}" presName="sp" presStyleCnt="0"/>
      <dgm:spPr/>
    </dgm:pt>
    <dgm:pt modelId="{482CB2FC-29B2-441F-93D6-6BB81686EB10}" type="pres">
      <dgm:prSet presAssocID="{14FDC3C2-E7B2-4C5B-BEEE-5274466A69F8}" presName="linNode" presStyleCnt="0"/>
      <dgm:spPr/>
    </dgm:pt>
    <dgm:pt modelId="{F0F28767-0296-42F3-A903-ECF56CD55DB3}" type="pres">
      <dgm:prSet presAssocID="{14FDC3C2-E7B2-4C5B-BEEE-5274466A69F8}" presName="parentText" presStyleLbl="node1" presStyleIdx="1" presStyleCnt="3" custScaleX="68337" custScaleY="100190" custLinFactNeighborX="536" custLinFactNeighborY="-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444967-6289-4145-A4F9-3BFF3624575B}" type="pres">
      <dgm:prSet presAssocID="{14FDC3C2-E7B2-4C5B-BEEE-5274466A69F8}" presName="descendantText" presStyleLbl="alignAccFollowNode1" presStyleIdx="1" presStyleCnt="3" custScaleX="130834" custScaleY="123595" custLinFactNeighborX="54" custLinFactNeighborY="-1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684337-9C52-427A-A0C5-1926A0AF3331}" type="pres">
      <dgm:prSet presAssocID="{EE6EAE49-D20D-4031-BE6C-9B04B38F7BA8}" presName="sp" presStyleCnt="0"/>
      <dgm:spPr/>
    </dgm:pt>
    <dgm:pt modelId="{CC51BA82-AC2A-4906-898C-0CED74E49770}" type="pres">
      <dgm:prSet presAssocID="{B8A3EE77-6FC1-4BB4-A7B1-FE167DB386BA}" presName="linNode" presStyleCnt="0"/>
      <dgm:spPr/>
    </dgm:pt>
    <dgm:pt modelId="{4DCEAC0A-54B6-4D7E-900F-172B031F998B}" type="pres">
      <dgm:prSet presAssocID="{B8A3EE77-6FC1-4BB4-A7B1-FE167DB386BA}" presName="parentText" presStyleLbl="node1" presStyleIdx="2" presStyleCnt="3" custScaleX="66018" custScaleY="104776" custLinFactNeighborX="961" custLinFactNeighborY="-12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C6B366-117D-48DA-A467-8819D6A8BFB8}" type="pres">
      <dgm:prSet presAssocID="{B8A3EE77-6FC1-4BB4-A7B1-FE167DB386BA}" presName="descendantText" presStyleLbl="alignAccFollowNode1" presStyleIdx="2" presStyleCnt="3" custScaleX="123924" custScaleY="129028" custLinFactNeighborX="108" custLinFactNeighborY="-5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F8E930E-85D9-4781-83C4-6F1CB6BC5306}" type="presOf" srcId="{F586172A-2600-48EA-AC6C-C6AECC5AF7F3}" destId="{C1D2EA99-2CE1-4E93-9008-595672F49167}" srcOrd="0" destOrd="0" presId="urn:microsoft.com/office/officeart/2005/8/layout/vList5"/>
    <dgm:cxn modelId="{DB7D0CE5-957C-4204-8C8F-8517FA328619}" srcId="{14FDC3C2-E7B2-4C5B-BEEE-5274466A69F8}" destId="{AA378F57-8571-41A7-B5F1-1373D31A44E3}" srcOrd="1" destOrd="0" parTransId="{FD75A8C6-61E1-4B08-87DD-F6120D3B9AFF}" sibTransId="{55F4C0F1-836C-4529-8647-A88EB60ADD42}"/>
    <dgm:cxn modelId="{2ADB7179-3813-46C1-9E39-0A5BD85CDA68}" type="presOf" srcId="{D3F32693-2E75-4C46-8501-BC0CB734CCAF}" destId="{ECC6B366-117D-48DA-A467-8819D6A8BFB8}" srcOrd="0" destOrd="5" presId="urn:microsoft.com/office/officeart/2005/8/layout/vList5"/>
    <dgm:cxn modelId="{1C9B2FB1-EBBD-4866-8AE5-76C95BEBAE29}" srcId="{14FDC3C2-E7B2-4C5B-BEEE-5274466A69F8}" destId="{ED060C40-06D9-4B00-95FA-413B3BB1EF6C}" srcOrd="2" destOrd="0" parTransId="{6A578B49-0EC8-4C8D-BD06-8FA060784F08}" sibTransId="{541939D2-B305-48EC-868F-7B7D6C829FCB}"/>
    <dgm:cxn modelId="{3D08BA86-AAB1-419B-8C4B-13D9C30877D0}" type="presOf" srcId="{819A2F94-402E-4273-B6D8-F5F900612BE0}" destId="{5F444967-6289-4145-A4F9-3BFF3624575B}" srcOrd="0" destOrd="3" presId="urn:microsoft.com/office/officeart/2005/8/layout/vList5"/>
    <dgm:cxn modelId="{B4C6A654-5B00-457D-9C69-06DF0A50D3CE}" srcId="{B8A3EE77-6FC1-4BB4-A7B1-FE167DB386BA}" destId="{21E366F6-A31D-48A3-A260-3E62FD82BFEE}" srcOrd="1" destOrd="0" parTransId="{3ACBF57F-95CA-4DD5-B66F-69F1151E3353}" sibTransId="{B8AD2225-0A56-49EE-9C20-F727FC4F1617}"/>
    <dgm:cxn modelId="{F4068099-E7CE-4AC6-BF8C-CCACF774A8D1}" srcId="{14FDC3C2-E7B2-4C5B-BEEE-5274466A69F8}" destId="{819A2F94-402E-4273-B6D8-F5F900612BE0}" srcOrd="3" destOrd="0" parTransId="{E6D1D480-A5A1-4554-95D1-61B04AF96F19}" sibTransId="{D576A8D5-C230-492A-AE64-9F5F3849BAA3}"/>
    <dgm:cxn modelId="{13548704-2CF8-44F6-A003-768A29C1A253}" type="presOf" srcId="{622D8043-C39F-470B-8A16-39E6D9A65FF4}" destId="{ECC6B366-117D-48DA-A467-8819D6A8BFB8}" srcOrd="0" destOrd="0" presId="urn:microsoft.com/office/officeart/2005/8/layout/vList5"/>
    <dgm:cxn modelId="{F2789139-5F1D-435E-868A-DC4BF8E8AE73}" srcId="{B8A3EE77-6FC1-4BB4-A7B1-FE167DB386BA}" destId="{D3F32693-2E75-4C46-8501-BC0CB734CCAF}" srcOrd="5" destOrd="0" parTransId="{DADAD7B4-F30F-42A3-8230-7A099C5AD845}" sibTransId="{8E3ECE47-46FC-49F1-8E37-1D705A797094}"/>
    <dgm:cxn modelId="{178DAA35-B929-4143-ABE6-FADCB1487424}" type="presOf" srcId="{AA378F57-8571-41A7-B5F1-1373D31A44E3}" destId="{5F444967-6289-4145-A4F9-3BFF3624575B}" srcOrd="0" destOrd="1" presId="urn:microsoft.com/office/officeart/2005/8/layout/vList5"/>
    <dgm:cxn modelId="{4B4E086B-C9DC-4B7D-BA04-978FEEF2E448}" type="presOf" srcId="{B8A3EE77-6FC1-4BB4-A7B1-FE167DB386BA}" destId="{4DCEAC0A-54B6-4D7E-900F-172B031F998B}" srcOrd="0" destOrd="0" presId="urn:microsoft.com/office/officeart/2005/8/layout/vList5"/>
    <dgm:cxn modelId="{94AA90F5-3204-4623-8544-1A6BB4C4AAB6}" type="presOf" srcId="{9E398F96-C808-49B7-B714-ADE80CC63676}" destId="{5F444967-6289-4145-A4F9-3BFF3624575B}" srcOrd="0" destOrd="0" presId="urn:microsoft.com/office/officeart/2005/8/layout/vList5"/>
    <dgm:cxn modelId="{57D941E8-D78E-4143-AC39-B248C318DAE6}" srcId="{14FDC3C2-E7B2-4C5B-BEEE-5274466A69F8}" destId="{9E398F96-C808-49B7-B714-ADE80CC63676}" srcOrd="0" destOrd="0" parTransId="{943C3FE8-A766-4215-A92F-2E7CD9CF57C8}" sibTransId="{EBD1DE24-2F88-4E46-9ECD-7A71169C18C3}"/>
    <dgm:cxn modelId="{66A4751E-80AB-4155-B2D2-8042A8E316D1}" type="presOf" srcId="{ED060C40-06D9-4B00-95FA-413B3BB1EF6C}" destId="{5F444967-6289-4145-A4F9-3BFF3624575B}" srcOrd="0" destOrd="2" presId="urn:microsoft.com/office/officeart/2005/8/layout/vList5"/>
    <dgm:cxn modelId="{F7956D88-0D07-4505-A930-A5C1E68A8020}" type="presOf" srcId="{0A9DAB25-B187-45B7-A4DF-360CB022E5FE}" destId="{4AFDB756-0A82-47AC-8FBA-9F1254DC38BD}" srcOrd="0" destOrd="0" presId="urn:microsoft.com/office/officeart/2005/8/layout/vList5"/>
    <dgm:cxn modelId="{F9C24941-F299-4724-82E7-AD74D597BAD5}" srcId="{0D4EDD07-D8CB-43A9-B403-7EB7AB2F3849}" destId="{F586172A-2600-48EA-AC6C-C6AECC5AF7F3}" srcOrd="0" destOrd="0" parTransId="{274F05AD-87FA-4134-81C1-A76C97811B08}" sibTransId="{D0466CD2-3B6E-42FD-BE1F-C85DE15D93A0}"/>
    <dgm:cxn modelId="{E2EEAF68-4E1A-4704-A782-374F7B6061B8}" type="presOf" srcId="{21E366F6-A31D-48A3-A260-3E62FD82BFEE}" destId="{ECC6B366-117D-48DA-A467-8819D6A8BFB8}" srcOrd="0" destOrd="1" presId="urn:microsoft.com/office/officeart/2005/8/layout/vList5"/>
    <dgm:cxn modelId="{0D183C28-D71B-4A41-8417-A23D1A768CB0}" type="presOf" srcId="{0D4EDD07-D8CB-43A9-B403-7EB7AB2F3849}" destId="{31F551C8-1604-4432-9898-7365C2B9A469}" srcOrd="0" destOrd="0" presId="urn:microsoft.com/office/officeart/2005/8/layout/vList5"/>
    <dgm:cxn modelId="{B9613635-B20E-449B-895B-1B85E06F7204}" srcId="{B8A3EE77-6FC1-4BB4-A7B1-FE167DB386BA}" destId="{3CB82599-7052-4B00-BA98-156A3F1A23CB}" srcOrd="2" destOrd="0" parTransId="{BFFF250C-2B5B-4B0F-88FB-C1421AC76384}" sibTransId="{1F597623-4938-404E-A9D8-CDB637453667}"/>
    <dgm:cxn modelId="{95A54A7E-7E20-4259-91DF-FEB714476DD2}" type="presOf" srcId="{14FDC3C2-E7B2-4C5B-BEEE-5274466A69F8}" destId="{F0F28767-0296-42F3-A903-ECF56CD55DB3}" srcOrd="0" destOrd="0" presId="urn:microsoft.com/office/officeart/2005/8/layout/vList5"/>
    <dgm:cxn modelId="{EF60060C-6F75-480F-B366-9A4FBC630B06}" srcId="{0A9DAB25-B187-45B7-A4DF-360CB022E5FE}" destId="{14FDC3C2-E7B2-4C5B-BEEE-5274466A69F8}" srcOrd="1" destOrd="0" parTransId="{2398C878-50A6-49EE-8BCB-3E14775F539E}" sibTransId="{EE6EAE49-D20D-4031-BE6C-9B04B38F7BA8}"/>
    <dgm:cxn modelId="{0520C492-1E89-4359-A5D5-CAD47AC2DCE6}" srcId="{B8A3EE77-6FC1-4BB4-A7B1-FE167DB386BA}" destId="{9499DF61-F079-47E3-A8AA-C70940F6AB9C}" srcOrd="4" destOrd="0" parTransId="{BA503877-2226-4683-A479-CE24AE10C932}" sibTransId="{1ADA8097-C4C8-4794-BF9A-3B98273659B5}"/>
    <dgm:cxn modelId="{B4F285E2-7074-4E17-8EBA-1A07572DF7B4}" type="presOf" srcId="{9499DF61-F079-47E3-A8AA-C70940F6AB9C}" destId="{ECC6B366-117D-48DA-A467-8819D6A8BFB8}" srcOrd="0" destOrd="4" presId="urn:microsoft.com/office/officeart/2005/8/layout/vList5"/>
    <dgm:cxn modelId="{C8FA0230-EACD-4492-8C8E-98583254DE1E}" srcId="{0A9DAB25-B187-45B7-A4DF-360CB022E5FE}" destId="{B8A3EE77-6FC1-4BB4-A7B1-FE167DB386BA}" srcOrd="2" destOrd="0" parTransId="{DAEDC252-0A0D-4C57-B334-E0EF92E7AC11}" sibTransId="{51F4E0B4-D4A5-4D61-9674-E7FE2E1FFC28}"/>
    <dgm:cxn modelId="{D29D8EEA-DE97-4D1E-BFDD-544A847F0F79}" type="presOf" srcId="{A0FD2DD6-9D28-468C-B9EC-597116A6D47D}" destId="{ECC6B366-117D-48DA-A467-8819D6A8BFB8}" srcOrd="0" destOrd="3" presId="urn:microsoft.com/office/officeart/2005/8/layout/vList5"/>
    <dgm:cxn modelId="{3532297E-8BC1-443A-842D-97EFC707A538}" srcId="{0A9DAB25-B187-45B7-A4DF-360CB022E5FE}" destId="{0D4EDD07-D8CB-43A9-B403-7EB7AB2F3849}" srcOrd="0" destOrd="0" parTransId="{60CAC0F6-AD79-4B51-B036-6E94A309F23C}" sibTransId="{C6957630-7025-4979-9CA2-1331E8DCA71B}"/>
    <dgm:cxn modelId="{69DE98C2-2F60-4A9E-B360-41170F481B87}" srcId="{B8A3EE77-6FC1-4BB4-A7B1-FE167DB386BA}" destId="{622D8043-C39F-470B-8A16-39E6D9A65FF4}" srcOrd="0" destOrd="0" parTransId="{DD8D6480-516A-4070-9A8C-9991000B966B}" sibTransId="{9E93EA5E-F66B-476F-BCD1-59A0E6011F3D}"/>
    <dgm:cxn modelId="{9B317FF3-BC39-4A89-BCD7-7CBF85109AA6}" type="presOf" srcId="{3CB82599-7052-4B00-BA98-156A3F1A23CB}" destId="{ECC6B366-117D-48DA-A467-8819D6A8BFB8}" srcOrd="0" destOrd="2" presId="urn:microsoft.com/office/officeart/2005/8/layout/vList5"/>
    <dgm:cxn modelId="{33E272EA-5841-40DF-84A6-CB2E4367A2C0}" srcId="{B8A3EE77-6FC1-4BB4-A7B1-FE167DB386BA}" destId="{A0FD2DD6-9D28-468C-B9EC-597116A6D47D}" srcOrd="3" destOrd="0" parTransId="{0959A4B0-255F-4634-9CAE-CF001A664099}" sibTransId="{75E1846B-1E49-4BD1-9E51-85B6658851A5}"/>
    <dgm:cxn modelId="{3FBFA535-074A-40CC-8B3C-DBAAFCFF220E}" type="presParOf" srcId="{4AFDB756-0A82-47AC-8FBA-9F1254DC38BD}" destId="{7D9E10F5-BB65-4B06-A331-4E5DF7AE048F}" srcOrd="0" destOrd="0" presId="urn:microsoft.com/office/officeart/2005/8/layout/vList5"/>
    <dgm:cxn modelId="{89D4278F-4520-4006-8B96-859D9EE2062F}" type="presParOf" srcId="{7D9E10F5-BB65-4B06-A331-4E5DF7AE048F}" destId="{31F551C8-1604-4432-9898-7365C2B9A469}" srcOrd="0" destOrd="0" presId="urn:microsoft.com/office/officeart/2005/8/layout/vList5"/>
    <dgm:cxn modelId="{1639C6C7-9939-46B9-A005-5E6158A66E9F}" type="presParOf" srcId="{7D9E10F5-BB65-4B06-A331-4E5DF7AE048F}" destId="{C1D2EA99-2CE1-4E93-9008-595672F49167}" srcOrd="1" destOrd="0" presId="urn:microsoft.com/office/officeart/2005/8/layout/vList5"/>
    <dgm:cxn modelId="{39B90E40-B901-4AC0-936B-F45662176DF5}" type="presParOf" srcId="{4AFDB756-0A82-47AC-8FBA-9F1254DC38BD}" destId="{7C0CF653-A1FD-46AC-99BD-E49BBB6A1EF2}" srcOrd="1" destOrd="0" presId="urn:microsoft.com/office/officeart/2005/8/layout/vList5"/>
    <dgm:cxn modelId="{F687CC50-4E64-49DC-8348-057572D96A58}" type="presParOf" srcId="{4AFDB756-0A82-47AC-8FBA-9F1254DC38BD}" destId="{482CB2FC-29B2-441F-93D6-6BB81686EB10}" srcOrd="2" destOrd="0" presId="urn:microsoft.com/office/officeart/2005/8/layout/vList5"/>
    <dgm:cxn modelId="{C7312328-3FC4-4D29-B930-B48DE6F1B07A}" type="presParOf" srcId="{482CB2FC-29B2-441F-93D6-6BB81686EB10}" destId="{F0F28767-0296-42F3-A903-ECF56CD55DB3}" srcOrd="0" destOrd="0" presId="urn:microsoft.com/office/officeart/2005/8/layout/vList5"/>
    <dgm:cxn modelId="{8EE01005-F231-4A78-8A25-0FF59EDC8E4B}" type="presParOf" srcId="{482CB2FC-29B2-441F-93D6-6BB81686EB10}" destId="{5F444967-6289-4145-A4F9-3BFF3624575B}" srcOrd="1" destOrd="0" presId="urn:microsoft.com/office/officeart/2005/8/layout/vList5"/>
    <dgm:cxn modelId="{3FD51E1E-5DA0-427D-B89F-B5C465680E25}" type="presParOf" srcId="{4AFDB756-0A82-47AC-8FBA-9F1254DC38BD}" destId="{C6684337-9C52-427A-A0C5-1926A0AF3331}" srcOrd="3" destOrd="0" presId="urn:microsoft.com/office/officeart/2005/8/layout/vList5"/>
    <dgm:cxn modelId="{8294EEA1-25D8-45BF-A857-70B85586D625}" type="presParOf" srcId="{4AFDB756-0A82-47AC-8FBA-9F1254DC38BD}" destId="{CC51BA82-AC2A-4906-898C-0CED74E49770}" srcOrd="4" destOrd="0" presId="urn:microsoft.com/office/officeart/2005/8/layout/vList5"/>
    <dgm:cxn modelId="{E8623B22-7C2A-4D8F-A5DC-72CB4D0E7AEB}" type="presParOf" srcId="{CC51BA82-AC2A-4906-898C-0CED74E49770}" destId="{4DCEAC0A-54B6-4D7E-900F-172B031F998B}" srcOrd="0" destOrd="0" presId="urn:microsoft.com/office/officeart/2005/8/layout/vList5"/>
    <dgm:cxn modelId="{C4CE5EB9-E578-47E2-B2CD-27F19B5DF7D3}" type="presParOf" srcId="{CC51BA82-AC2A-4906-898C-0CED74E49770}" destId="{ECC6B366-117D-48DA-A467-8819D6A8BFB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2EA99-2CE1-4E93-9008-595672F49167}">
      <dsp:nvSpPr>
        <dsp:cNvPr id="0" name=""/>
        <dsp:cNvSpPr/>
      </dsp:nvSpPr>
      <dsp:spPr>
        <a:xfrm rot="5400000">
          <a:off x="4454596" y="-2343023"/>
          <a:ext cx="1849030" cy="6788143"/>
        </a:xfrm>
        <a:prstGeom prst="round2SameRect">
          <a:avLst/>
        </a:prstGeom>
        <a:solidFill>
          <a:schemeClr val="bg2">
            <a:lumMod val="90000"/>
          </a:schemeClr>
        </a:solidFill>
        <a:ln w="55000" cap="flat" cmpd="thickThin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мыслей без определенных планов</a:t>
          </a:r>
          <a:endParaRPr lang="ru-RU" sz="1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985040" y="216795"/>
        <a:ext cx="6697881" cy="1668506"/>
      </dsp:txXfrm>
    </dsp:sp>
    <dsp:sp modelId="{31F551C8-1604-4432-9898-7365C2B9A469}">
      <dsp:nvSpPr>
        <dsp:cNvPr id="0" name=""/>
        <dsp:cNvSpPr/>
      </dsp:nvSpPr>
      <dsp:spPr>
        <a:xfrm>
          <a:off x="31579" y="62361"/>
          <a:ext cx="1984189" cy="1946692"/>
        </a:xfrm>
        <a:prstGeom prst="roundRect">
          <a:avLst/>
        </a:prstGeom>
        <a:solidFill>
          <a:schemeClr val="bg2">
            <a:lumMod val="90000"/>
          </a:schemeClr>
        </a:solidFill>
        <a:ln w="55000" cap="flat" cmpd="thickThin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Незначительный риск</a:t>
          </a:r>
          <a:endParaRPr lang="ru-RU" sz="1600" b="1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6609" y="157391"/>
        <a:ext cx="1794129" cy="1756632"/>
      </dsp:txXfrm>
    </dsp:sp>
    <dsp:sp modelId="{5F444967-6289-4145-A4F9-3BFF3624575B}">
      <dsp:nvSpPr>
        <dsp:cNvPr id="0" name=""/>
        <dsp:cNvSpPr/>
      </dsp:nvSpPr>
      <dsp:spPr>
        <a:xfrm rot="5400000">
          <a:off x="4421089" y="-387294"/>
          <a:ext cx="1924811" cy="6779375"/>
        </a:xfrm>
        <a:prstGeom prst="round2SameRect">
          <a:avLst/>
        </a:prstGeom>
        <a:solidFill>
          <a:schemeClr val="bg2">
            <a:lumMod val="90000"/>
          </a:schemeClr>
        </a:solidFill>
        <a:ln w="55000" cap="flat" cmpd="thickThin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мыслей</a:t>
          </a:r>
          <a:endParaRPr lang="ru-RU" sz="1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плана без срока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попыток в анамнезе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 smtClean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993807" y="2133950"/>
        <a:ext cx="6685413" cy="1736887"/>
      </dsp:txXfrm>
    </dsp:sp>
    <dsp:sp modelId="{F0F28767-0296-42F3-A903-ECF56CD55DB3}">
      <dsp:nvSpPr>
        <dsp:cNvPr id="0" name=""/>
        <dsp:cNvSpPr/>
      </dsp:nvSpPr>
      <dsp:spPr>
        <a:xfrm>
          <a:off x="28199" y="2043802"/>
          <a:ext cx="1991808" cy="1950391"/>
        </a:xfrm>
        <a:prstGeom prst="roundRect">
          <a:avLst/>
        </a:prstGeom>
        <a:solidFill>
          <a:schemeClr val="bg2">
            <a:lumMod val="90000"/>
          </a:schemeClr>
        </a:solidFill>
        <a:ln w="55000" cap="flat" cmpd="thickThin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Риск средней степени</a:t>
          </a:r>
          <a:endParaRPr lang="ru-RU" sz="16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3409" y="2139012"/>
        <a:ext cx="1801388" cy="1759971"/>
      </dsp:txXfrm>
    </dsp:sp>
    <dsp:sp modelId="{ECC6B366-117D-48DA-A467-8819D6A8BFB8}">
      <dsp:nvSpPr>
        <dsp:cNvPr id="0" name=""/>
        <dsp:cNvSpPr/>
      </dsp:nvSpPr>
      <dsp:spPr>
        <a:xfrm rot="5400000">
          <a:off x="4394718" y="1656414"/>
          <a:ext cx="2009422" cy="6747484"/>
        </a:xfrm>
        <a:prstGeom prst="round2SameRect">
          <a:avLst/>
        </a:prstGeom>
        <a:solidFill>
          <a:schemeClr val="bg2">
            <a:lumMod val="90000"/>
          </a:schemeClr>
        </a:solidFill>
        <a:ln w="55000" cap="flat" cmpd="thickThin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наличие суицидальных мыслей, суицидальные мысли, идеи </a:t>
          </a:r>
          <a:r>
            <a:rPr lang="ru-RU" sz="1800" kern="1200" dirty="0" err="1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вербализуются</a:t>
          </a:r>
          <a:endParaRPr lang="ru-RU" sz="1800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разработан план совершения суицида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есть сроки реализации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есть средства для совершения суицида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отсутствуют надежды на будущее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 smtClean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2025687" y="4123537"/>
        <a:ext cx="6649392" cy="1813238"/>
      </dsp:txXfrm>
    </dsp:sp>
    <dsp:sp modelId="{4DCEAC0A-54B6-4D7E-900F-172B031F998B}">
      <dsp:nvSpPr>
        <dsp:cNvPr id="0" name=""/>
        <dsp:cNvSpPr/>
      </dsp:nvSpPr>
      <dsp:spPr>
        <a:xfrm>
          <a:off x="52750" y="4068460"/>
          <a:ext cx="2021954" cy="2039666"/>
        </a:xfrm>
        <a:prstGeom prst="roundRect">
          <a:avLst/>
        </a:prstGeom>
        <a:solidFill>
          <a:schemeClr val="bg2">
            <a:lumMod val="90000"/>
          </a:schemeClr>
        </a:solidFill>
        <a:ln w="55000" cap="flat" cmpd="thickThin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none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Высокий риск</a:t>
          </a:r>
          <a:endParaRPr lang="ru-RU" sz="1600" b="1" u="none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454" y="4167164"/>
        <a:ext cx="1824546" cy="1842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B8DAE-A8F3-40BC-B7A2-C2BDF704E4BC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C9BDF-8156-4803-AC60-204ABD50D41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7682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013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0026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5058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0053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5066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0089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5103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0113" algn="l" defTabSz="9100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0113" y="739775"/>
            <a:ext cx="4935537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9BDF-8156-4803-AC60-204ABD50D41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687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0113" y="739775"/>
            <a:ext cx="4935537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9BDF-8156-4803-AC60-204ABD50D41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687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0113" y="739775"/>
            <a:ext cx="4935537" cy="37004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9BDF-8156-4803-AC60-204ABD50D41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2687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8C9BDF-8156-4803-AC60-204ABD50D419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9505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008" tIns="45504" rIns="91008" bIns="45504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504" rIns="45504"/>
          <a:lstStyle>
            <a:lvl1pPr marL="0" marR="63707" indent="0" algn="r">
              <a:buNone/>
              <a:defRPr>
                <a:solidFill>
                  <a:schemeClr val="tx2"/>
                </a:solidFill>
              </a:defRPr>
            </a:lvl1pPr>
            <a:lvl2pPr marL="455013" indent="0" algn="ctr">
              <a:buNone/>
            </a:lvl2pPr>
            <a:lvl3pPr marL="910026" indent="0" algn="ctr">
              <a:buNone/>
            </a:lvl3pPr>
            <a:lvl4pPr marL="1365058" indent="0" algn="ctr">
              <a:buNone/>
            </a:lvl4pPr>
            <a:lvl5pPr marL="1820053" indent="0" algn="ctr">
              <a:buNone/>
            </a:lvl5pPr>
            <a:lvl6pPr marL="2275066" indent="0" algn="ctr">
              <a:buNone/>
            </a:lvl6pPr>
            <a:lvl7pPr marL="2730089" indent="0" algn="ctr">
              <a:buNone/>
            </a:lvl7pPr>
            <a:lvl8pPr marL="3185103" indent="0" algn="ctr">
              <a:buNone/>
            </a:lvl8pPr>
            <a:lvl9pPr marL="3640113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11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83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2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42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8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52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360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20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04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88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72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06062-FC18-40DB-A295-F228E9CC3D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675-2D2E-4E75-98E2-567FF364D3E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0293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67C9C3-9368-4BED-8BCB-EE6D2DC76E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8EC3E-5C97-4C57-8080-3CFF693F95B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7096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42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80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5223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3602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202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040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68825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0720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06062-FC18-40DB-A295-F228E9CC3D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675-2D2E-4E75-98E2-567FF364D3E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0385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600201"/>
            <a:ext cx="4038600" cy="4525963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179170-5FB8-46C8-BDFE-6400253BE0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7B87D-3825-47FB-9A16-2A1821C9E96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746173"/>
      </p:ext>
    </p:extLst>
  </p:cSld>
  <p:clrMapOvr>
    <a:masterClrMapping/>
  </p:clrMapOvr>
  <p:transition spd="med">
    <p:fade/>
  </p:transition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222" indent="0">
              <a:buNone/>
              <a:defRPr sz="1700" b="1"/>
            </a:lvl2pPr>
            <a:lvl3pPr marL="768010" indent="0">
              <a:buNone/>
              <a:defRPr sz="1500" b="1"/>
            </a:lvl3pPr>
            <a:lvl4pPr marL="1152233" indent="0">
              <a:buNone/>
              <a:defRPr sz="1400" b="1"/>
            </a:lvl4pPr>
            <a:lvl5pPr marL="1536021" indent="0">
              <a:buNone/>
              <a:defRPr sz="1400" b="1"/>
            </a:lvl5pPr>
            <a:lvl6pPr marL="1920243" indent="0">
              <a:buNone/>
              <a:defRPr sz="1400" b="1"/>
            </a:lvl6pPr>
            <a:lvl7pPr marL="2304031" indent="0">
              <a:buNone/>
              <a:defRPr sz="1400" b="1"/>
            </a:lvl7pPr>
            <a:lvl8pPr marL="2688254" indent="0">
              <a:buNone/>
              <a:defRPr sz="1400" b="1"/>
            </a:lvl8pPr>
            <a:lvl9pPr marL="3072042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4222" indent="0">
              <a:buNone/>
              <a:defRPr sz="1700" b="1"/>
            </a:lvl2pPr>
            <a:lvl3pPr marL="768010" indent="0">
              <a:buNone/>
              <a:defRPr sz="1500" b="1"/>
            </a:lvl3pPr>
            <a:lvl4pPr marL="1152233" indent="0">
              <a:buNone/>
              <a:defRPr sz="1400" b="1"/>
            </a:lvl4pPr>
            <a:lvl5pPr marL="1536021" indent="0">
              <a:buNone/>
              <a:defRPr sz="1400" b="1"/>
            </a:lvl5pPr>
            <a:lvl6pPr marL="1920243" indent="0">
              <a:buNone/>
              <a:defRPr sz="1400" b="1"/>
            </a:lvl6pPr>
            <a:lvl7pPr marL="2304031" indent="0">
              <a:buNone/>
              <a:defRPr sz="1400" b="1"/>
            </a:lvl7pPr>
            <a:lvl8pPr marL="2688254" indent="0">
              <a:buNone/>
              <a:defRPr sz="1400" b="1"/>
            </a:lvl8pPr>
            <a:lvl9pPr marL="3072042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5CBD05-E474-490A-BBFD-4928EFE3BC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701BAA-9CCE-4B2E-B5C2-079D6723D07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1623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C9C462-A99E-411A-BEE5-2E5CF09338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F5F02-4E95-4CB4-AF82-AD6DA069799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8796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6CD0F2-17D0-401C-B78F-EEF0E480A5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7F0A4-A228-4286-998A-FF7F6B2D11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7714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1162050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200"/>
            </a:lvl1pPr>
            <a:lvl2pPr marL="384222" indent="0">
              <a:buNone/>
              <a:defRPr sz="1000"/>
            </a:lvl2pPr>
            <a:lvl3pPr marL="768010" indent="0">
              <a:buNone/>
              <a:defRPr sz="800"/>
            </a:lvl3pPr>
            <a:lvl4pPr marL="1152233" indent="0">
              <a:buNone/>
              <a:defRPr sz="800"/>
            </a:lvl4pPr>
            <a:lvl5pPr marL="1536021" indent="0">
              <a:buNone/>
              <a:defRPr sz="800"/>
            </a:lvl5pPr>
            <a:lvl6pPr marL="1920243" indent="0">
              <a:buNone/>
              <a:defRPr sz="800"/>
            </a:lvl6pPr>
            <a:lvl7pPr marL="2304031" indent="0">
              <a:buNone/>
              <a:defRPr sz="800"/>
            </a:lvl7pPr>
            <a:lvl8pPr marL="2688254" indent="0">
              <a:buNone/>
              <a:defRPr sz="800"/>
            </a:lvl8pPr>
            <a:lvl9pPr marL="307204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06062-FC18-40DB-A295-F228E9CC3D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675-2D2E-4E75-98E2-567FF364D3E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3194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700"/>
            </a:lvl1pPr>
            <a:lvl2pPr marL="384222" indent="0">
              <a:buNone/>
              <a:defRPr sz="2300"/>
            </a:lvl2pPr>
            <a:lvl3pPr marL="768010" indent="0">
              <a:buNone/>
              <a:defRPr sz="2000"/>
            </a:lvl3pPr>
            <a:lvl4pPr marL="1152233" indent="0">
              <a:buNone/>
              <a:defRPr sz="1700"/>
            </a:lvl4pPr>
            <a:lvl5pPr marL="1536021" indent="0">
              <a:buNone/>
              <a:defRPr sz="1700"/>
            </a:lvl5pPr>
            <a:lvl6pPr marL="1920243" indent="0">
              <a:buNone/>
              <a:defRPr sz="1700"/>
            </a:lvl6pPr>
            <a:lvl7pPr marL="2304031" indent="0">
              <a:buNone/>
              <a:defRPr sz="1700"/>
            </a:lvl7pPr>
            <a:lvl8pPr marL="2688254" indent="0">
              <a:buNone/>
              <a:defRPr sz="1700"/>
            </a:lvl8pPr>
            <a:lvl9pPr marL="3072042" indent="0">
              <a:buNone/>
              <a:defRPr sz="17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200"/>
            </a:lvl1pPr>
            <a:lvl2pPr marL="384222" indent="0">
              <a:buNone/>
              <a:defRPr sz="1000"/>
            </a:lvl2pPr>
            <a:lvl3pPr marL="768010" indent="0">
              <a:buNone/>
              <a:defRPr sz="800"/>
            </a:lvl3pPr>
            <a:lvl4pPr marL="1152233" indent="0">
              <a:buNone/>
              <a:defRPr sz="800"/>
            </a:lvl4pPr>
            <a:lvl5pPr marL="1536021" indent="0">
              <a:buNone/>
              <a:defRPr sz="800"/>
            </a:lvl5pPr>
            <a:lvl6pPr marL="1920243" indent="0">
              <a:buNone/>
              <a:defRPr sz="800"/>
            </a:lvl6pPr>
            <a:lvl7pPr marL="2304031" indent="0">
              <a:buNone/>
              <a:defRPr sz="800"/>
            </a:lvl7pPr>
            <a:lvl8pPr marL="2688254" indent="0">
              <a:buNone/>
              <a:defRPr sz="800"/>
            </a:lvl8pPr>
            <a:lvl9pPr marL="3072042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06062-FC18-40DB-A295-F228E9CC3D8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25.08.2023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A3675-2D2E-4E75-98E2-567FF364D3E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8872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536627-ECD4-4794-8F2C-45E69FDFB91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B5A4-29E4-4469-AA68-D5EC7F968E0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50475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18100B-16F3-49D9-BF7D-1D9E89D6CB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C43050-D770-4896-AB67-2D93FF80D50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508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7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008" rIns="91008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008" tIns="45504" rIns="91008" bIns="45504"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008" tIns="45504" rIns="91008" bIns="45504"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3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48133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1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016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80" y="5410201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016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348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79" y="1444348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2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008" tIns="0" rIns="91008" anchor="t"/>
          <a:lstStyle>
            <a:lvl1pPr marL="0" marR="18187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98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3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08" tIns="45504" rIns="91008" bIns="45504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08" tIns="45504" rIns="91008" bIns="45504" anchor="t" compatLnSpc="1"/>
          <a:lstStyle/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008" tIns="45504" rIns="91008" bIns="45504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183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008" tIns="45504" rIns="91008" bIns="45504" anchor="ctr"/>
          <a:lstStyle/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008" tIns="45504" rIns="91008" bIns="45504" anchor="ctr"/>
          <a:lstStyle/>
          <a:p>
            <a:pPr algn="l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7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08" tIns="45504" rIns="91008" bIns="45504" anchor="t" compatLnSpc="1"/>
          <a:lstStyle/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08" tIns="45504" rIns="91008" bIns="45504" anchor="t" compatLnSpc="1"/>
          <a:lstStyle/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008" tIns="45504" rIns="91008" bIns="45504" anchor="ctr" compatLnSpc="1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183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008" tIns="45504" rIns="91008" bIns="45504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30"/>
            <a:ext cx="8229600" cy="4525963"/>
          </a:xfrm>
          <a:prstGeom prst="rect">
            <a:avLst/>
          </a:prstGeom>
        </p:spPr>
        <p:txBody>
          <a:bodyPr vert="horz" lIns="91008" tIns="45504" rIns="91008" bIns="45504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lIns="91008" tIns="45504" rIns="91008" bIns="45504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25.08.2023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98"/>
            <a:ext cx="2350681" cy="365125"/>
          </a:xfrm>
          <a:prstGeom prst="rect">
            <a:avLst/>
          </a:prstGeom>
        </p:spPr>
        <p:txBody>
          <a:bodyPr vert="horz" lIns="91008" tIns="45504" rIns="91008" bIns="45504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98"/>
            <a:ext cx="365760" cy="365125"/>
          </a:xfrm>
          <a:prstGeom prst="rect">
            <a:avLst/>
          </a:prstGeom>
        </p:spPr>
        <p:txBody>
          <a:bodyPr vert="horz" lIns="91008" tIns="45504" rIns="91008" bIns="45504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4009" indent="-254814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18821" indent="-22752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5429" indent="-22752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534" indent="-22752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65058" indent="-22752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592550" indent="-22752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0053" indent="-22752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47565" indent="-22752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75066" indent="-22752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501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002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650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005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750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3008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8510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4011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76803" tIns="38401" rIns="76803" bIns="384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76803" tIns="38401" rIns="76803" bIns="384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76803" tIns="38401" rIns="76803" bIns="38401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2179170-5FB8-46C8-BDFE-6400253BE0B5}" type="datetime1">
              <a:rPr lang="ru-RU" smtClean="0">
                <a:solidFill>
                  <a:prstClr val="black">
                    <a:tint val="75000"/>
                  </a:prstClr>
                </a:solidFill>
                <a:latin typeface="Franklin Gothic Medium" panose="020B06030201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25.08.2023</a:t>
            </a:fld>
            <a:endParaRPr lang="ru-RU" dirty="0">
              <a:solidFill>
                <a:prstClr val="black">
                  <a:tint val="75000"/>
                </a:prst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76803" tIns="38401" rIns="76803" bIns="38401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76803" tIns="38401" rIns="76803" bIns="38401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fld id="{9147B87D-3825-47FB-9A16-2A1821C9E96A}" type="slidenum">
              <a:rPr lang="ru-RU" smtClean="0">
                <a:solidFill>
                  <a:prstClr val="black">
                    <a:tint val="75000"/>
                  </a:prstClr>
                </a:solidFill>
                <a:latin typeface="Franklin Gothic Medium" panose="020B0603020102020204" pitchFamily="34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916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transition spd="med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768010" rtl="0" eaLnBrk="1" latinLnBrk="0" hangingPunct="1">
        <a:spcBef>
          <a:spcPct val="0"/>
        </a:spcBef>
        <a:buNone/>
        <a:defRPr sz="3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7841" indent="-287841" algn="l" defTabSz="7680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73" indent="-240085" algn="l" defTabSz="768010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959905" indent="-191894" algn="l" defTabSz="76801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127" indent="-191894" algn="l" defTabSz="768010" rtl="0" eaLnBrk="1" latinLnBrk="0" hangingPunct="1">
        <a:spcBef>
          <a:spcPct val="20000"/>
        </a:spcBef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915" indent="-191894" algn="l" defTabSz="768010" rtl="0" eaLnBrk="1" latinLnBrk="0" hangingPunct="1">
        <a:spcBef>
          <a:spcPct val="20000"/>
        </a:spcBef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12137" indent="-191894" algn="l" defTabSz="7680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95925" indent="-191894" algn="l" defTabSz="7680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80148" indent="-191894" algn="l" defTabSz="7680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63936" indent="-191894" algn="l" defTabSz="768010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4222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8010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2233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6021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3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4031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8254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2042" algn="l" defTabSz="76801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.jpeg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3"/>
          <p:cNvSpPr>
            <a:spLocks noChangeArrowheads="1"/>
          </p:cNvSpPr>
          <p:nvPr/>
        </p:nvSpPr>
        <p:spPr bwMode="auto">
          <a:xfrm>
            <a:off x="2" y="1835146"/>
            <a:ext cx="9144000" cy="4287191"/>
          </a:xfrm>
          <a:prstGeom prst="rect">
            <a:avLst/>
          </a:prstGeom>
          <a:gradFill rotWithShape="1">
            <a:gsLst>
              <a:gs pos="0">
                <a:srgbClr val="2787A0"/>
              </a:gs>
              <a:gs pos="80000">
                <a:srgbClr val="36B1D2"/>
              </a:gs>
              <a:gs pos="100000">
                <a:srgbClr val="34B3D6"/>
              </a:gs>
            </a:gsLst>
            <a:lin ang="16200000"/>
          </a:gradFill>
          <a:ln w="9525" algn="ctr">
            <a:solidFill>
              <a:srgbClr val="46AAC5"/>
            </a:solidFill>
            <a:miter lim="800000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98404" tIns="49200" rIns="98404" bIns="49200" anchor="ctr"/>
          <a:lstStyle>
            <a:lvl1pPr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680" indent="-28448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ru-RU" sz="1900" dirty="0">
              <a:solidFill>
                <a:srgbClr val="4F6228"/>
              </a:solidFill>
              <a:cs typeface="Arial" panose="020B0604020202020204" pitchFamily="34" charset="0"/>
            </a:endParaRPr>
          </a:p>
        </p:txBody>
      </p:sp>
      <p:sp>
        <p:nvSpPr>
          <p:cNvPr id="15362" name="Подзаголовок 2"/>
          <p:cNvSpPr/>
          <p:nvPr/>
        </p:nvSpPr>
        <p:spPr bwMode="auto">
          <a:xfrm>
            <a:off x="6688156" y="6172051"/>
            <a:ext cx="2455847" cy="50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04" tIns="49200" rIns="98404" bIns="49200"/>
          <a:lstStyle>
            <a:lvl1pPr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1100" b="1" dirty="0">
              <a:solidFill>
                <a:srgbClr val="000066"/>
              </a:solidFill>
              <a:latin typeface="Helios"/>
            </a:endParaRPr>
          </a:p>
        </p:txBody>
      </p:sp>
      <p:cxnSp>
        <p:nvCxnSpPr>
          <p:cNvPr id="15363" name="Прямая соединительная линия 9"/>
          <p:cNvCxnSpPr>
            <a:cxnSpLocks noChangeShapeType="1"/>
          </p:cNvCxnSpPr>
          <p:nvPr/>
        </p:nvCxnSpPr>
        <p:spPr bwMode="auto">
          <a:xfrm rot="5400000">
            <a:off x="-927764" y="4178307"/>
            <a:ext cx="3225171" cy="1152"/>
          </a:xfrm>
          <a:prstGeom prst="line">
            <a:avLst/>
          </a:prstGeom>
          <a:noFill/>
          <a:ln w="9525" algn="ctr">
            <a:solidFill>
              <a:srgbClr val="E45A6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Прямоугольник 11"/>
          <p:cNvSpPr>
            <a:spLocks noChangeArrowheads="1"/>
          </p:cNvSpPr>
          <p:nvPr/>
        </p:nvSpPr>
        <p:spPr bwMode="auto">
          <a:xfrm>
            <a:off x="0" y="1752485"/>
            <a:ext cx="9144000" cy="287316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8404" tIns="49200" rIns="98404" bIns="49200" anchor="ctr"/>
          <a:lstStyle>
            <a:lvl1pPr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680" indent="-28448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ru-RU" sz="1900">
              <a:solidFill>
                <a:srgbClr val="4F6228"/>
              </a:solidFill>
              <a:cs typeface="Arial" panose="020B0604020202020204" pitchFamily="34" charset="0"/>
            </a:endParaRPr>
          </a:p>
        </p:txBody>
      </p:sp>
      <p:sp>
        <p:nvSpPr>
          <p:cNvPr id="17414" name="Rectangle 12"/>
          <p:cNvSpPr>
            <a:spLocks noChangeArrowheads="1"/>
          </p:cNvSpPr>
          <p:nvPr/>
        </p:nvSpPr>
        <p:spPr bwMode="auto">
          <a:xfrm>
            <a:off x="778814" y="2254013"/>
            <a:ext cx="8208912" cy="3849740"/>
          </a:xfrm>
          <a:prstGeom prst="rect">
            <a:avLst/>
          </a:prstGeom>
          <a:noFill/>
          <a:ln>
            <a:noFill/>
          </a:ln>
        </p:spPr>
        <p:txBody>
          <a:bodyPr wrap="square" lIns="93944" tIns="46974" rIns="93944" bIns="46974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680" indent="-2844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30505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30505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подростков, </a:t>
            </a: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склонных к суицидальному поведению, </a:t>
            </a: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учреждении общего среднего образования </a:t>
            </a:r>
            <a:endParaRPr lang="ru-RU" altLang="ru-RU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32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32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						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Дроздова Елена Олеговна, 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учреждения образования 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«Гомельский 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областной социально-педагогический 						центр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1112045" y="228527"/>
            <a:ext cx="7875681" cy="9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944" tIns="46974" rIns="93944" bIns="46974">
            <a:spAutoFit/>
          </a:bodyPr>
          <a:lstStyle>
            <a:lvl1pPr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образования Гомельского </a:t>
            </a:r>
            <a:r>
              <a:rPr lang="ru-RU" alt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облисполкома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учреждение образования «Гомельский областной социально-педагогический центр»</a:t>
            </a:r>
            <a:endParaRPr lang="ru-RU" altLang="ru-RU" dirty="0">
              <a:solidFill>
                <a:srgbClr val="0000CC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6" y="92569"/>
            <a:ext cx="1070479" cy="1371631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rgbClr val="2DA2BF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121919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70188" y="1140783"/>
            <a:ext cx="8720506" cy="5456570"/>
            <a:chOff x="1884821" y="936005"/>
            <a:chExt cx="11554918" cy="4203214"/>
          </a:xfrm>
        </p:grpSpPr>
        <p:sp>
          <p:nvSpPr>
            <p:cNvPr id="13" name="Полилиния 12"/>
            <p:cNvSpPr/>
            <p:nvPr/>
          </p:nvSpPr>
          <p:spPr>
            <a:xfrm>
              <a:off x="3880455" y="1438724"/>
              <a:ext cx="9536719" cy="740485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8290" eaLnBrk="0" fontAlgn="base" hangingPunct="0">
                <a:lnSpc>
                  <a:spcPct val="90000"/>
                </a:lnSpc>
                <a:spcBef>
                  <a:spcPct val="0"/>
                </a:spcBef>
              </a:pPr>
              <a:r>
                <a:rPr lang="ru-RU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возраст 15 – 17 лет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1" y="936005"/>
              <a:ext cx="8901887" cy="50271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девочки</a:t>
              </a: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692006" y="4422711"/>
              <a:ext cx="9747732" cy="716508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ранее подвергавшиеся моральному и (или) физическому насилию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989829" y="3685403"/>
              <a:ext cx="8987703" cy="756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один либо оба родителя имеют проблемное употребление алкоголя</a:t>
              </a: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890441" y="2994410"/>
              <a:ext cx="9549298" cy="708423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975633" y="2238409"/>
              <a:ext cx="8906487" cy="756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обладающие эмоционально-неустойчивым или тревожно-мнительным типом характера 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1619672" y="116632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ru-RU" alt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ортрет несовершеннолетнего </a:t>
            </a:r>
            <a:r>
              <a:rPr lang="ru-RU" altLang="ru-RU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парасуицидента</a:t>
            </a:r>
            <a:endParaRPr lang="ru-RU" alt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ct val="0"/>
              </a:spcAft>
            </a:pPr>
            <a:r>
              <a:rPr lang="ru-RU" alt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</a:t>
            </a:r>
            <a:r>
              <a:rPr lang="ru-RU" alt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2018-2022)</a:t>
            </a:r>
            <a:endParaRPr lang="ru-RU" altLang="ru-RU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13716" y="3841083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2328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проживающие в </a:t>
            </a:r>
            <a:r>
              <a:rPr lang="ru-RU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дисфункциональных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семьях с нарушенными детско-родительскими отношениями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" y="107721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1292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617280" y="1772815"/>
            <a:ext cx="8182540" cy="4608512"/>
            <a:chOff x="2548082" y="1353083"/>
            <a:chExt cx="10842097" cy="2242553"/>
          </a:xfrm>
        </p:grpSpPr>
        <p:sp>
          <p:nvSpPr>
            <p:cNvPr id="13" name="Полилиния 12"/>
            <p:cNvSpPr/>
            <p:nvPr/>
          </p:nvSpPr>
          <p:spPr>
            <a:xfrm>
              <a:off x="2567866" y="2088921"/>
              <a:ext cx="10822313" cy="1506715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 algn="just"/>
              <a:endPara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548082" y="1353083"/>
              <a:ext cx="10822314" cy="60262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sz="2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1. Выявление </a:t>
              </a:r>
              <a:r>
                <a:rPr lang="ru-RU" sz="20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обучающихся с изменениями психоэмоционального состояния, находящихся в кризисном состоянии, трудной жизненной ситуации, склонных к </a:t>
              </a:r>
              <a:r>
                <a:rPr lang="ru-RU" sz="2000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суицидоопасному</a:t>
              </a:r>
              <a:r>
                <a:rPr lang="ru-RU" sz="2000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000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поведению</a:t>
              </a:r>
              <a:endPara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971600" y="301298"/>
            <a:ext cx="783087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Система 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комплексного, скоординированного психолого-педагогического сопровождения образовательного процесса, направленного на профилактику суицидального поведения обучающихся</a:t>
            </a:r>
            <a:endParaRPr lang="ru-RU" sz="2400" b="1" dirty="0">
              <a:solidFill>
                <a:srgbClr val="001A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55576" y="3517410"/>
            <a:ext cx="7920880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590">
              <a:lnSpc>
                <a:spcPts val="1800"/>
              </a:lnSpc>
            </a:pP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беседы </a:t>
            </a:r>
            <a:r>
              <a:rPr lang="ru-RU" sz="20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(педагог-психолог, педагог социальный, классные </a:t>
            </a:r>
            <a:r>
              <a:rPr lang="ru-RU" sz="2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руководители, </a:t>
            </a:r>
            <a:r>
              <a:rPr lang="ru-RU" sz="20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учителя-предметники, </a:t>
            </a:r>
            <a:r>
              <a:rPr lang="ru-RU" sz="2000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одноклассники, </a:t>
            </a:r>
            <a:r>
              <a:rPr lang="ru-RU" sz="20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законные представители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). </a:t>
            </a:r>
          </a:p>
          <a:p>
            <a:pPr algn="just" defTabSz="913590">
              <a:lnSpc>
                <a:spcPts val="1800"/>
              </a:lnSpc>
            </a:pP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3590">
              <a:lnSpc>
                <a:spcPts val="1800"/>
              </a:lnSpc>
            </a:pP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Мониторинг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социальных групп в сети Интернет. </a:t>
            </a:r>
          </a:p>
          <a:p>
            <a:pPr algn="just" defTabSz="913590">
              <a:lnSpc>
                <a:spcPts val="1800"/>
              </a:lnSpc>
            </a:pPr>
            <a:endParaRPr lang="ru-RU" sz="2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3590">
              <a:lnSpc>
                <a:spcPts val="1800"/>
              </a:lnSpc>
            </a:pP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Психодиагностическое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обследование </a:t>
            </a:r>
            <a:r>
              <a:rPr lang="ru-RU" sz="2000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(педагог-психолог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):</a:t>
            </a:r>
          </a:p>
          <a:p>
            <a:pPr algn="just" defTabSz="913590">
              <a:lnSpc>
                <a:spcPts val="1800"/>
              </a:lnSpc>
            </a:pP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(перечень психодиагностического инструментария для выявления факторов риска </a:t>
            </a:r>
            <a:r>
              <a:rPr lang="ru-RU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суицидоопасного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поведения несовершеннолетних представлен на слайде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3590">
              <a:lnSpc>
                <a:spcPts val="1800"/>
              </a:lnSpc>
            </a:pP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61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09611" y="1478469"/>
            <a:ext cx="8409796" cy="9424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рекомендаций родителям, педагогам по результатам диагностики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88534" y="188640"/>
            <a:ext cx="783087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Система 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комплексного, скоординированного психолого-педагогического сопровождения образовательного процесса, направленного на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профилактику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суицидального поведения обучающихся</a:t>
            </a:r>
            <a:endParaRPr lang="ru-RU" sz="2400" b="1" dirty="0">
              <a:solidFill>
                <a:srgbClr val="001A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09609" y="2564904"/>
            <a:ext cx="8386541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lvl="0"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Выделение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обучающихся, имеющихся суицидальный риск, ведение банка данных о детях группы суицидального риска и «Журнала учета информации  о несовершеннолетних, вовлеченных в активные сообщества и игры, имеющие суицидальный контент»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01240" y="4052791"/>
            <a:ext cx="8394910" cy="9174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Разработка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 реализация индивидуальной программы сопровождения обучающегося группы суицидального риска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9611" y="5157192"/>
            <a:ext cx="8375135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lvl="0"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компетентности законных представителей и педагогов  в области профилактики </a:t>
            </a:r>
            <a:r>
              <a:rPr lang="ru-RU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суицидоопасного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поведения и безопасного использования </a:t>
            </a:r>
            <a:r>
              <a:rPr lang="ru-RU" sz="20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интернет-ресурсов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рисков и угроз, связанных  с использованием сети 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2143161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480185" y="1478469"/>
            <a:ext cx="8389658" cy="20146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Факультативные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занятия, направленные на освоение учащимися базовых общечеловеческих ценностей, приемов и способов самопознания и познания других людей, умений взаимодействовать с близкими и широким социумом, на знание своих личностных особенностей, на знание маркеров и признаков кризисных ситуаций и т.д. </a:t>
            </a:r>
          </a:p>
          <a:p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88534" y="188640"/>
            <a:ext cx="7830873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Система 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комплексного, скоординированного психолого-педагогического сопровождения образовательного процесса, направленного на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профилактику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суицидального поведения обучающихся</a:t>
            </a:r>
            <a:endParaRPr lang="ru-RU" sz="2400" b="1" dirty="0">
              <a:solidFill>
                <a:srgbClr val="001A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88048" y="3645024"/>
            <a:ext cx="8337420" cy="9361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lvl="0"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Оптимизация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психологического климата, создание дружественной  и безопасной среды в 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УО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8731" y="4725144"/>
            <a:ext cx="8354161" cy="9174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Обучение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волонтеров-медиаторов из числа активных и инициативных учащихся по оказанию кризисной помощи сверстникам  </a:t>
            </a:r>
            <a:endParaRPr lang="ru-RU" sz="2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8731" y="5805264"/>
            <a:ext cx="8337420" cy="9361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lvl="0"/>
            <a:endParaRPr lang="ru-RU" sz="2000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месячника по профилактике кризисного состояния (суицидального поведения) несовершеннолетних, акции «Неделя психологии» (сентябрь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28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03595" y="1008000"/>
            <a:ext cx="8332707" cy="6480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овершившие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попытку 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суицида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88534" y="188640"/>
            <a:ext cx="783087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атегории 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несовершеннолетних, склонных к </a:t>
            </a:r>
            <a:r>
              <a:rPr lang="ru-RU" sz="24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суицидоопасному</a:t>
            </a:r>
            <a:r>
              <a:rPr lang="ru-RU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поведению</a:t>
            </a:r>
            <a:endParaRPr lang="ru-RU" sz="2400" b="1" dirty="0">
              <a:solidFill>
                <a:srgbClr val="001A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12687" y="1883479"/>
            <a:ext cx="8337420" cy="9361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lvl="0" algn="just"/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Имеющие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тенденцию к самоповреждению (порезы, раны); 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демонстрирующие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суицидальные угрозы (прямые либо завуалированные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7959" y="2952793"/>
            <a:ext cx="8354161" cy="9174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r>
              <a:rPr lang="ru-RU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Переживающихе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тяжелые утраты (смерть родителя, значимого человека, особенно в течение первого года после потери)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9618" y="4005064"/>
            <a:ext cx="8323615" cy="1460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lvl="0" algn="just"/>
            <a:r>
              <a:rPr lang="ru-RU" sz="2000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Находящихея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 конфликтных ситуациях (проблемы во взаимоотношениях с социальным окружением, выраженные семейные проблемы (уход из семьи значимого взрослого, развод, семейное насилие и др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2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233" y="5589241"/>
            <a:ext cx="8323615" cy="7200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Имеющие </a:t>
            </a:r>
            <a:r>
              <a:rPr lang="ru-RU" sz="2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признаки депрессивного </a:t>
            </a:r>
            <a:r>
              <a:rPr lang="ru-RU" sz="20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расстройства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38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458054" y="294063"/>
            <a:ext cx="8362418" cy="653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Поведенческие индикаторы</a:t>
            </a:r>
          </a:p>
          <a:p>
            <a:pPr algn="ctr" defTabSz="913590">
              <a:lnSpc>
                <a:spcPct val="80000"/>
              </a:lnSpc>
            </a:pPr>
            <a:endParaRPr lang="ru-RU" sz="9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злоупотребление </a:t>
            </a:r>
            <a:r>
              <a:rPr lang="ru-RU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психоактивными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веществами, алкоголем;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избегания (уход из дома и т.п.);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самоизоляция от других людей и жизни;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резкое снижение повседневной активности;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привычек, например, несоблюдение правил личной гигиены, ухода за внешностью;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тем разговора и чтения, связанных со смертью и самоубийством;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частое прослушивание траурной и печальной музыки;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«приведение дел в порядок» (урегулирование конфликтов, письма к родственникам и друзьям, дарение личных вещей);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склонность к неоправданно рискованным поступкам;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дисциплины или снижение качества работы и связанные с этим неприятности в учебе;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 средств для совершения 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</a:t>
            </a:r>
            <a:endParaRPr lang="ru-RU" sz="22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73405" y="2897853"/>
            <a:ext cx="693825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590">
              <a:lnSpc>
                <a:spcPts val="1800"/>
              </a:lnSpc>
            </a:pPr>
            <a:endParaRPr lang="ru-RU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3590">
              <a:lnSpc>
                <a:spcPts val="1800"/>
              </a:lnSpc>
            </a:pP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1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458054" y="607995"/>
            <a:ext cx="8362418" cy="513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Коммуникативные индикаторы</a:t>
            </a:r>
          </a:p>
          <a:p>
            <a:pPr algn="ctr" defTabSz="913590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прямые или косвенные сообщения о суицидальных намерениях  («Хочу умереть» - прямое сообщение, «Скоро все это закончится» - косвенное);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шутки, иронические высказывания о желании умереть, о бессмысленности жизни также относятся к косвенным сообщениям;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уверения в беспомощности и зависимости от других;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прощание;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сообщение о конкретном плане суицида;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самообвинения </a:t>
            </a:r>
          </a:p>
          <a:p>
            <a:pPr algn="ctr" defTabSz="913590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73405" y="2897853"/>
            <a:ext cx="693825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590">
              <a:lnSpc>
                <a:spcPts val="1800"/>
              </a:lnSpc>
            </a:pPr>
            <a:endParaRPr lang="ru-RU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3590">
              <a:lnSpc>
                <a:spcPts val="1800"/>
              </a:lnSpc>
            </a:pP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92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458054" y="607995"/>
            <a:ext cx="8362418" cy="5576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Когнитивные индикаторы</a:t>
            </a:r>
          </a:p>
          <a:p>
            <a:pPr algn="ctr" defTabSz="913590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разрешающие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установки относительно суицидального поведения;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негативные оценки своей личности, окружающего мира и будущего;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собственной личности как о ничтожной, не имеющей права жить;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мире как месте потерь и разочарований;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будущем как бесперспективном, безнадежном;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«туннельное видение» - неспособность увидеть иные приемлемые пути решения проблемы, кроме суицида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73405" y="2897853"/>
            <a:ext cx="693825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590">
              <a:lnSpc>
                <a:spcPts val="1800"/>
              </a:lnSpc>
            </a:pPr>
            <a:endParaRPr lang="ru-RU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3590">
              <a:lnSpc>
                <a:spcPts val="1800"/>
              </a:lnSpc>
            </a:pP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0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458054" y="607995"/>
            <a:ext cx="8362418" cy="5653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590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Эмоциональные индикаторы</a:t>
            </a:r>
          </a:p>
          <a:p>
            <a:pPr algn="ctr" defTabSz="913590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безразличие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своей судьбе, подавленность, безнадежность, беспомощность, отчаяние;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переживание горя;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депрессии: приступы паники, выраженная тревога, сниженная способность к концентрации внимания и воли, бессонница;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несвойственная агрессия или ненависть к себе: гнев, враждебность;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вины или ощущение неудачи, поражения;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чрезмерные опасения или страхи;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рассеянность или растерянность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63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273405" y="2897853"/>
            <a:ext cx="693825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3590">
              <a:lnSpc>
                <a:spcPts val="1800"/>
              </a:lnSpc>
            </a:pPr>
            <a:endParaRPr lang="ru-RU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913590">
              <a:lnSpc>
                <a:spcPts val="1800"/>
              </a:lnSpc>
            </a:pPr>
            <a:endParaRPr lang="ru-RU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52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20688" y="142875"/>
            <a:ext cx="8743800" cy="785813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ru-RU" altLang="ru-RU" sz="2800" kern="0" dirty="0">
              <a:solidFill>
                <a:srgbClr val="2D2D8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36811"/>
            <a:ext cx="7056784" cy="49897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риска</a:t>
            </a:r>
            <a:endParaRPr lang="ru-RU" sz="2400" dirty="0">
              <a:solidFill>
                <a:srgbClr val="0000CC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619306464"/>
              </p:ext>
            </p:extLst>
          </p:nvPr>
        </p:nvGraphicFramePr>
        <p:xfrm>
          <a:off x="191304" y="535781"/>
          <a:ext cx="8773184" cy="6133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112" y="-156536"/>
            <a:ext cx="1008000" cy="1008000"/>
          </a:xfrm>
          <a:prstGeom prst="rect">
            <a:avLst/>
          </a:prstGeom>
          <a:blipFill>
            <a:blip r:embed="rId10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197515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53854" y="895559"/>
            <a:ext cx="8728787" cy="4117617"/>
            <a:chOff x="1884821" y="936006"/>
            <a:chExt cx="11565891" cy="3077969"/>
          </a:xfrm>
        </p:grpSpPr>
        <p:sp>
          <p:nvSpPr>
            <p:cNvPr id="13" name="Полилиния 12"/>
            <p:cNvSpPr/>
            <p:nvPr/>
          </p:nvSpPr>
          <p:spPr>
            <a:xfrm>
              <a:off x="3901415" y="1107850"/>
              <a:ext cx="9536719" cy="459152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algn="just"/>
              <a:r>
                <a:rPr lang="ru-RU" sz="16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повышение компетентности участников образовательного процесса в области общей профилактики</a:t>
              </a:r>
              <a:endParaRPr lang="ru-RU" sz="1600" dirty="0">
                <a:solidFill>
                  <a:srgbClr val="0000CC"/>
                </a:solidFill>
              </a:endParaRPr>
            </a:p>
            <a:p>
              <a:pPr lvl="0" algn="just"/>
              <a:endPara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1" y="936006"/>
              <a:ext cx="9956912" cy="26254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endParaRPr lang="ru-RU" dirty="0" smtClean="0">
                <a:solidFill>
                  <a:srgbClr val="0000CC"/>
                </a:solidFill>
                <a:latin typeface="Times New Roman"/>
                <a:ea typeface="Times New Roman"/>
              </a:endParaRPr>
            </a:p>
            <a:p>
              <a:r>
                <a:rPr lang="ru-RU" sz="1600" dirty="0" smtClean="0">
                  <a:solidFill>
                    <a:srgbClr val="0000CC"/>
                  </a:solidFill>
                  <a:latin typeface="Times New Roman"/>
                  <a:ea typeface="Times New Roman"/>
                </a:rPr>
                <a:t>о</a:t>
              </a:r>
              <a:r>
                <a:rPr lang="ru-RU" sz="1600" dirty="0" smtClean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птимизация </a:t>
              </a:r>
              <a:r>
                <a:rPr lang="ru-RU" sz="16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психологического климата</a:t>
              </a:r>
              <a:endParaRPr lang="ru-RU" sz="1600" dirty="0">
                <a:solidFill>
                  <a:srgbClr val="0000CC"/>
                </a:solidFill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761628" y="2674670"/>
              <a:ext cx="9676505" cy="1339305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 algn="just"/>
              <a:r>
                <a:rPr lang="ru-RU" sz="1600" dirty="0">
                  <a:solidFill>
                    <a:srgbClr val="0000CC"/>
                  </a:solidFill>
                  <a:latin typeface="Times New Roman"/>
                  <a:ea typeface="Times New Roman"/>
                </a:rPr>
                <a:t>повысить компетентность педагогов и родителей (законных представителей) в области профилактики </a:t>
              </a:r>
              <a:r>
                <a:rPr lang="ru-RU" sz="1600" dirty="0" err="1">
                  <a:solidFill>
                    <a:srgbClr val="0000CC"/>
                  </a:solidFill>
                  <a:latin typeface="Times New Roman"/>
                  <a:ea typeface="Times New Roman"/>
                </a:rPr>
                <a:t>суицидоопасного</a:t>
              </a:r>
              <a:r>
                <a:rPr lang="ru-RU" sz="1600" dirty="0">
                  <a:solidFill>
                    <a:srgbClr val="0000CC"/>
                  </a:solidFill>
                  <a:latin typeface="Times New Roman"/>
                  <a:ea typeface="Times New Roman"/>
                </a:rPr>
                <a:t> поведения, безопасного использования </a:t>
              </a:r>
              <a:r>
                <a:rPr lang="ru-RU" sz="1600" dirty="0" err="1">
                  <a:solidFill>
                    <a:srgbClr val="0000CC"/>
                  </a:solidFill>
                  <a:latin typeface="Times New Roman"/>
                  <a:ea typeface="Times New Roman"/>
                </a:rPr>
                <a:t>интернет-ресурсов</a:t>
              </a:r>
              <a:r>
                <a:rPr lang="ru-RU" sz="1600" dirty="0">
                  <a:solidFill>
                    <a:srgbClr val="0000CC"/>
                  </a:solidFill>
                  <a:latin typeface="Times New Roman"/>
                  <a:ea typeface="Times New Roman"/>
                </a:rPr>
                <a:t>, рисков и угроз, связанных с использованием сети Интернет</a:t>
              </a:r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94178" y="2342150"/>
              <a:ext cx="9947556" cy="76626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ru-RU" sz="1600" dirty="0" smtClean="0">
                  <a:solidFill>
                    <a:srgbClr val="0000CC"/>
                  </a:solidFill>
                  <a:latin typeface="Times New Roman"/>
                  <a:ea typeface="Times New Roman"/>
                </a:rPr>
                <a:t>изучить </a:t>
              </a:r>
              <a:r>
                <a:rPr lang="ru-RU" sz="1600" dirty="0">
                  <a:solidFill>
                    <a:srgbClr val="0000CC"/>
                  </a:solidFill>
                  <a:latin typeface="Times New Roman"/>
                  <a:ea typeface="Times New Roman"/>
                </a:rPr>
                <a:t>особенности психолого-педагогического статуса обучающихся, с последующим выявлением молодых людей, нуждающихся в незамедлительной помощи</a:t>
              </a:r>
              <a:endParaRPr lang="ru-RU" sz="1600" dirty="0">
                <a:solidFill>
                  <a:srgbClr val="0000CC"/>
                </a:solidFill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901415" y="1943722"/>
              <a:ext cx="9549297" cy="398428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6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содействовать гармонизации социально-психологического климата</a:t>
              </a:r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1"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884821" y="1548429"/>
              <a:ext cx="9956913" cy="4388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r>
                <a:rPr lang="ru-RU" sz="1600" dirty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предупреждение потенциально возможных ситуаций, связанных с суицидальной </a:t>
              </a:r>
              <a:r>
                <a:rPr lang="ru-RU" sz="1600" dirty="0" smtClean="0">
                  <a:solidFill>
                    <a:srgbClr val="0000CC"/>
                  </a:solidFill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проблематикой</a:t>
              </a:r>
              <a:r>
                <a:rPr lang="ru-RU" dirty="0" smtClean="0">
                  <a:solidFill>
                    <a:srgbClr val="0000CC"/>
                  </a:solidFill>
                  <a:latin typeface="Times New Roman"/>
                  <a:ea typeface="Times New Roman"/>
                </a:rPr>
                <a:t> </a:t>
              </a:r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0" y="116632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Основные цели и задачи профилактики </a:t>
            </a:r>
            <a:b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суицидального поведения 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1520" y="4869160"/>
            <a:ext cx="7710131" cy="18002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solidFill>
                  <a:srgbClr val="0000CC"/>
                </a:solidFill>
                <a:latin typeface="Times New Roman"/>
                <a:ea typeface="Times New Roman"/>
              </a:rPr>
              <a:t>оказать своевременную, эффективную индивидуально-ориентированную </a:t>
            </a:r>
            <a:r>
              <a:rPr lang="ru-RU" sz="1600" dirty="0" smtClean="0">
                <a:solidFill>
                  <a:srgbClr val="0000CC"/>
                </a:solidFill>
                <a:latin typeface="Times New Roman"/>
                <a:ea typeface="Times New Roman"/>
              </a:rPr>
              <a:t>социально-педагогическую поддержку и психологическую помощь </a:t>
            </a:r>
            <a:r>
              <a:rPr lang="ru-RU" sz="1600" dirty="0" err="1" smtClean="0">
                <a:solidFill>
                  <a:srgbClr val="0000CC"/>
                </a:solidFill>
                <a:latin typeface="Times New Roman"/>
                <a:ea typeface="Times New Roman"/>
              </a:rPr>
              <a:t>помощь</a:t>
            </a:r>
            <a:r>
              <a:rPr lang="ru-RU" sz="1600" dirty="0" smtClean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r>
              <a:rPr lang="ru-RU" sz="1600" dirty="0">
                <a:solidFill>
                  <a:srgbClr val="0000CC"/>
                </a:solidFill>
                <a:latin typeface="Times New Roman"/>
                <a:ea typeface="Times New Roman"/>
              </a:rPr>
              <a:t>обучающимся, имеющим трудности в социализации, в общении со сверстниками, конфликтные взаимоотношения с родителями и т.д., обратив особое внимание на учащихся, имеющих статус изолированных в </a:t>
            </a:r>
            <a:r>
              <a:rPr lang="ru-RU" sz="1600" dirty="0" smtClean="0">
                <a:solidFill>
                  <a:srgbClr val="0000CC"/>
                </a:solidFill>
                <a:latin typeface="Times New Roman"/>
                <a:ea typeface="Times New Roman"/>
              </a:rPr>
              <a:t>классе</a:t>
            </a:r>
            <a:endParaRPr lang="ru-RU" sz="1600" dirty="0">
              <a:solidFill>
                <a:srgbClr val="0000CC"/>
              </a:solidFill>
            </a:endParaRPr>
          </a:p>
          <a:p>
            <a:pPr lvl="0"/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4736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259208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20688" y="142875"/>
            <a:ext cx="8743800" cy="785813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ru-RU" altLang="ru-RU" sz="2800" kern="0" dirty="0">
              <a:solidFill>
                <a:srgbClr val="2D2D8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7961" y="76887"/>
            <a:ext cx="9057084" cy="655885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 при незначительном </a:t>
            </a:r>
            <a: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риске</a:t>
            </a:r>
            <a:endParaRPr lang="ru-RU" sz="2400" b="1" kern="1200" dirty="0">
              <a:solidFill>
                <a:srgbClr val="0000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43250" y="620688"/>
            <a:ext cx="8521237" cy="6048672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важно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предложить учащемуся эмоциональную поддержку;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проработать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суицидальные чувства (одиночество, печаль, отчаяние, обида, стыд, вина, гнев и т.п.);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сфокусировать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внимание на сильных сторонах учащегося, опыте удач и удачных решений проблемных ситуаций;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при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предположении о наличии депрессии или расстройства личности – направить к врачу-психотерапевту или врачу-психиатру-наркологу;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наладить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постоянное консультирование на период преодоления кризисного состояния;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информировать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законных представителей о наличии суицидального </a:t>
            </a: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риска</a:t>
            </a:r>
            <a:endParaRPr lang="ru-RU" sz="6400" dirty="0">
              <a:solidFill>
                <a:srgbClr val="0000CC"/>
              </a:solidFill>
              <a:latin typeface="Times New Roman"/>
              <a:ea typeface="Times New Roman"/>
              <a:cs typeface="Times New Roman"/>
            </a:endParaRPr>
          </a:p>
          <a:p>
            <a:pPr algn="just">
              <a:lnSpc>
                <a:spcPct val="120000"/>
              </a:lnSpc>
            </a:pPr>
            <a:endParaRPr lang="ru-RU" sz="6400" dirty="0">
              <a:solidFill>
                <a:srgbClr val="0000CC"/>
              </a:solidFill>
              <a:latin typeface="Calibri"/>
              <a:ea typeface="Times New Roman"/>
              <a:cs typeface="Times New Roman"/>
            </a:endParaRPr>
          </a:p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196450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20688" y="142875"/>
            <a:ext cx="8743800" cy="785813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ru-RU" altLang="ru-RU" sz="2800" kern="0" dirty="0">
              <a:solidFill>
                <a:srgbClr val="2D2D8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7961" y="76887"/>
            <a:ext cx="8992449" cy="851801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 </a:t>
            </a:r>
            <a: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риска средней степени</a:t>
            </a:r>
            <a:endParaRPr lang="ru-RU" sz="2400" b="1" kern="1200" dirty="0">
              <a:solidFill>
                <a:srgbClr val="0000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6320" y="1196752"/>
            <a:ext cx="8538168" cy="5256584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важно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предложить учащемуся эмоциональную поддержку;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проработать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суицидальные чувства (одиночество, печаль, отчаяние, обида, стыд, вина, гнев и т.п.);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укрепить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желание жить (через работу с амбивалентными чувствами);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заключить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«контракт»;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при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предположении о наличии депрессии или расстройства личности – рекомендовать обратиться за дополнительной консультацией к врачу-психотерапевту или врачу-психиатру-наркологу;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информировать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законных представителей о наличии суицидального риска;</a:t>
            </a:r>
          </a:p>
          <a:p>
            <a:pPr algn="just">
              <a:lnSpc>
                <a:spcPct val="120000"/>
              </a:lnSpc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связаться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 друзьями, содействовать усилению эмоциональной поддержки в </a:t>
            </a: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семейной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 дружеской </a:t>
            </a: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среде</a:t>
            </a:r>
            <a:endParaRPr lang="ru-RU" sz="6400" dirty="0">
              <a:solidFill>
                <a:srgbClr val="0000CC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376573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20688" y="142875"/>
            <a:ext cx="8743800" cy="785813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ru-RU" altLang="ru-RU" sz="2800" kern="0" dirty="0">
              <a:solidFill>
                <a:srgbClr val="2D2D8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7961" y="76887"/>
            <a:ext cx="8992449" cy="851801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случая высокого суицидального </a:t>
            </a:r>
            <a: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риска</a:t>
            </a:r>
            <a:endParaRPr lang="ru-RU" sz="2400" b="1" kern="1200" dirty="0">
              <a:solidFill>
                <a:srgbClr val="0000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6320" y="1196752"/>
            <a:ext cx="8538168" cy="525658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195" indent="0" algn="just">
              <a:lnSpc>
                <a:spcPct val="120000"/>
              </a:lnSpc>
              <a:buNone/>
            </a:pPr>
            <a:r>
              <a:rPr lang="ru-RU" sz="640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В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случае выявления факторов высокого риска суицидальных действий следует опираться на положения </a:t>
            </a:r>
            <a:r>
              <a:rPr lang="ru-RU" sz="6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«Инструкции о порядке действий работников учреждений образования, здравоохранения и сотрудников органов внутренних дел при выявлении факторов риска суицидальных действий у несовершеннолетних» </a:t>
            </a:r>
            <a:r>
              <a:rPr lang="ru-RU" sz="6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 придерживаться </a:t>
            </a:r>
            <a:r>
              <a:rPr lang="ru-RU" sz="6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алгоритма действий работников учреждений образования, здравоохранения и органов внутренних дел при выявлении несовершеннолетних, склонных к </a:t>
            </a:r>
            <a:r>
              <a:rPr lang="ru-RU" sz="6400" b="1" dirty="0" err="1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суицидоопасному</a:t>
            </a:r>
            <a:r>
              <a:rPr lang="ru-RU" sz="6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 поведению.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36727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20688" y="142875"/>
            <a:ext cx="8743800" cy="785813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ru-RU" altLang="ru-RU" sz="2800" kern="0" dirty="0">
              <a:solidFill>
                <a:srgbClr val="2D2D8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7961" y="76887"/>
            <a:ext cx="8992449" cy="851801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случая высокого суицидального </a:t>
            </a:r>
            <a:r>
              <a:rPr lang="ru-RU" sz="2400" dirty="0" smtClean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риска</a:t>
            </a:r>
            <a:endParaRPr lang="ru-RU" sz="2400" b="1" kern="1200" dirty="0">
              <a:solidFill>
                <a:srgbClr val="0000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6320" y="1196752"/>
            <a:ext cx="8538168" cy="525658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6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9195" indent="0" algn="just">
              <a:lnSpc>
                <a:spcPct val="120000"/>
              </a:lnSpc>
              <a:buNone/>
            </a:pPr>
            <a:endParaRPr lang="ru-RU" sz="6400" b="1" dirty="0">
              <a:solidFill>
                <a:srgbClr val="0000CC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11560" y="901758"/>
            <a:ext cx="8136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 smtClean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 smtClean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 smtClean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 smtClean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dirty="0" smtClean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400" i="1" dirty="0">
              <a:solidFill>
                <a:srgbClr val="0000CC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976692"/>
            <a:ext cx="8136904" cy="2592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algn="just"/>
            <a:endParaRPr lang="ru-RU" sz="24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специалистом СППС (как правило, педагогом-психологом) банка данных об учащихся группы суицидального риска. Специальная форма для такого документа не предусмотрена (</a:t>
            </a:r>
            <a:r>
              <a:rPr lang="ru-RU" sz="24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ФИО учащегося, дата выявления, способ выявления, имеющиеся суицидальные и </a:t>
            </a:r>
            <a:r>
              <a:rPr lang="ru-RU" sz="24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антисуицидальные</a:t>
            </a:r>
            <a:r>
              <a:rPr lang="ru-RU" sz="24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факторы)</a:t>
            </a:r>
            <a:endParaRPr lang="ru-RU" sz="2400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861048"/>
            <a:ext cx="8136904" cy="25922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4218" tIns="40349" rIns="264218" bIns="40349" numCol="1" spcCol="1270" anchor="ctr" anchorCtr="0">
            <a:noAutofit/>
          </a:bodyPr>
          <a:lstStyle/>
          <a:p>
            <a:pPr algn="just"/>
            <a:endParaRPr lang="ru-RU" sz="24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(программа) работы с подростком: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отслеживание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психоэмоционального состояния, 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индивидуальная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учащимся, законными представителями; </a:t>
            </a: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групповая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работа: работа с учебным коллективом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учащегося,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учащегося в тренинги, др. формы групповой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endParaRPr lang="ru-RU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3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425" y="357107"/>
            <a:ext cx="8712968" cy="883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/>
              <a:t> </a:t>
            </a: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</a:t>
            </a: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незамедлительного </a:t>
            </a: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реагирования </a:t>
            </a: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высокого суицидального риска в ситуации актуального суицидального </a:t>
            </a: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</a:t>
            </a: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Прежде всего, важно не оставлять учащегося одного, попытаться успокоить его, снизить его тревогу: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ограничить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доступ к средствам самоповреждения и способам суицида,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убрать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из зоны досягаемости все предметы, которые возможно использовать прямо с целью суицида,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ограничить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возможность открыть окно или выйти на крышу: падение с высоты – второй по популярности способ суицида в городской среде,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 ограничить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возможности перемещения учащегося.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Немедленно информировать законных представителей о ситуации риска, в которой оказался учащийся и о необходимости оказать ему экстренную помощь.</a:t>
            </a: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Позвонить в службы экстренной помощи. Работа экстренных служб необходима в ситуации попытки или завершенного суицида.</a:t>
            </a: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188161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425" y="357107"/>
            <a:ext cx="8712968" cy="8648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/>
              <a:t> </a:t>
            </a: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педагога-психолога </a:t>
            </a: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снижения риска попытки суицида при сохранении и/или при наличии высокого риска </a:t>
            </a: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суицида</a:t>
            </a: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и участие в работе консилиума по суицидальному 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случаю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(участие 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составлении плана сопровождения кризисного случая (индивидуальный план работы с учащимся в кризисной ситуации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42900" indent="-342900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шагов индивидуальной социально-педагогической поддержки и психологической 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помощи.</a:t>
            </a:r>
          </a:p>
          <a:p>
            <a:pPr marL="342900" indent="-342900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</a:t>
            </a:r>
            <a:r>
              <a:rPr lang="ru-RU" sz="22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психокоррекционной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с 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учащимся.</a:t>
            </a:r>
          </a:p>
          <a:p>
            <a:pPr marL="342900" indent="-342900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групповой работы в учебной группе и включение в нее учащегося с целью восстановления навыков адаптации 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проведение консультаций для включенных в случай учителей, родителей и </a:t>
            </a: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детей.</a:t>
            </a:r>
          </a:p>
          <a:p>
            <a:pPr marL="342900" indent="-342900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sz="22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психоэмоционального состояния учащегося.</a:t>
            </a:r>
          </a:p>
          <a:p>
            <a:pPr algn="just" defTabSz="720000">
              <a:lnSpc>
                <a:spcPct val="80000"/>
              </a:lnSpc>
            </a:pPr>
            <a:endParaRPr lang="ru-RU" sz="2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300994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425" y="357107"/>
            <a:ext cx="8712968" cy="975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dirty="0"/>
              <a:t> </a:t>
            </a:r>
            <a:r>
              <a:rPr lang="ru-RU" sz="21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педагога-психолога при </a:t>
            </a:r>
            <a:r>
              <a:rPr lang="ru-RU" sz="21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 высокого риска </a:t>
            </a:r>
            <a:endParaRPr lang="ru-RU" sz="21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1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1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 актуального суицидального поведения)</a:t>
            </a:r>
            <a:r>
              <a:rPr lang="ru-RU" sz="21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Оказать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эмоциональную поддержку. Установить контакт и сформировать доверительные отношения. 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наличии всех признаков суицидального риска, но не при актуальном суициде – возможна интервенция (без этапа выстраивания доверия) – «Я знаю твой план. Давай разбираться, что происходит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  <a:endParaRPr lang="ru-RU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актуальную зону напряжения и источник психологической боли (отношения с родителями, педагогами, сверстниками, драма в романтических отношениях, отношение к будущему и т.д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подростком сформировать план работы. Заключить контракт. (Контракт составляется в произвольной форме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суицидоопасные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переживания. Проработать суицидальные чувства (одиночество, обида, боль, страх, стыд, вину и т.п.).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Укрепить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жить (через работу с амбивалентными чувствами и активизацию 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антисуицидальных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факторов).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Улучшать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и принятие себя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Мобилизовать адаптивные навыки проблемно-решающего поведения (формирования навыка позволяет находить альтернативные суициду способы решения жизненных трудностей).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навыки (в том числе навык разрешения конфликтов), тренировать способность переносить фрустрацию, расширять спектр 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копинг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-стратегий, обучать способам снижения нервного напряжения, развивать навыки 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2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1950" indent="-276225" algn="just" defTabSz="720000">
              <a:lnSpc>
                <a:spcPct val="8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2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28290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70170" y="724121"/>
            <a:ext cx="8550302" cy="6057911"/>
            <a:chOff x="1760384" y="854272"/>
            <a:chExt cx="11223678" cy="1216134"/>
          </a:xfrm>
        </p:grpSpPr>
        <p:sp>
          <p:nvSpPr>
            <p:cNvPr id="13" name="Полилиния 12"/>
            <p:cNvSpPr/>
            <p:nvPr/>
          </p:nvSpPr>
          <p:spPr>
            <a:xfrm>
              <a:off x="2538394" y="1124939"/>
              <a:ext cx="10445668" cy="298875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</a:pPr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1" y="854272"/>
              <a:ext cx="10910197" cy="25357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endParaRPr lang="ru-RU" dirty="0" smtClean="0">
                <a:solidFill>
                  <a:srgbClr val="0000CC"/>
                </a:solidFill>
                <a:latin typeface="Times New Roman"/>
                <a:ea typeface="Times New Roman"/>
              </a:endParaRPr>
            </a:p>
            <a:p>
              <a:pPr lvl="0"/>
              <a:endPara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760384" y="1484014"/>
              <a:ext cx="11208495" cy="58639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23639" y="119740"/>
            <a:ext cx="8046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dirty="0" smtClean="0">
                <a:solidFill>
                  <a:srgbClr val="0000CC"/>
                </a:solidFill>
                <a:latin typeface="Times New Roman" pitchFamily="18" charset="0"/>
                <a:ea typeface="Batang" pitchFamily="18" charset="-127"/>
              </a:rPr>
              <a:t> Планирование работы</a:t>
            </a:r>
            <a:endParaRPr lang="ru-RU" altLang="ru-RU" sz="2400" b="1" dirty="0">
              <a:solidFill>
                <a:srgbClr val="0000CC"/>
              </a:solidFill>
              <a:latin typeface="Times New Roman" pitchFamily="18" charset="0"/>
              <a:ea typeface="Batang" pitchFamily="18" charset="-127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8194" y="868924"/>
            <a:ext cx="7914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месячника по профилактике суицидального поведения запланированы только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учащимися 1 курса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2132856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профилактике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самоповреждающего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не включены в планы воспитательной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идеологической работы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480" y="4104376"/>
            <a:ext cx="8280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плане не отражены мероприятия с педагогами по повышению профессиональной компетентности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психологических особенностей юношей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девушек, обучения навыкам конструктивного предупреждения и разрешения конфликтов среди несовершеннолетних, создания ситуации успеха для учащихся </a:t>
            </a:r>
          </a:p>
        </p:txBody>
      </p:sp>
    </p:spTree>
    <p:extLst>
      <p:ext uri="{BB962C8B-B14F-4D97-AF65-F5344CB8AC3E}">
        <p14:creationId xmlns:p14="http://schemas.microsoft.com/office/powerpoint/2010/main" val="248218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62268" y="1195725"/>
            <a:ext cx="8946377" cy="4214806"/>
            <a:chOff x="1746790" y="854272"/>
            <a:chExt cx="11854205" cy="905972"/>
          </a:xfrm>
        </p:grpSpPr>
        <p:sp>
          <p:nvSpPr>
            <p:cNvPr id="13" name="Полилиния 12"/>
            <p:cNvSpPr/>
            <p:nvPr/>
          </p:nvSpPr>
          <p:spPr>
            <a:xfrm>
              <a:off x="2532940" y="1167665"/>
              <a:ext cx="11068055" cy="288156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</a:pPr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746791" y="854272"/>
              <a:ext cx="10613654" cy="27860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endParaRPr lang="ru-RU" dirty="0" smtClean="0">
                <a:solidFill>
                  <a:srgbClr val="0000CC"/>
                </a:solidFill>
                <a:latin typeface="Times New Roman"/>
                <a:ea typeface="Times New Roman"/>
              </a:endParaRPr>
            </a:p>
            <a:p>
              <a:pPr lvl="0"/>
              <a:endPara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746790" y="1478007"/>
              <a:ext cx="10613654" cy="28223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23639" y="119740"/>
            <a:ext cx="8046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dirty="0" smtClean="0">
                <a:solidFill>
                  <a:srgbClr val="0000CC"/>
                </a:solidFill>
                <a:latin typeface="Times New Roman" pitchFamily="18" charset="0"/>
                <a:ea typeface="Batang" pitchFamily="18" charset="-127"/>
              </a:rPr>
              <a:t>Организация и проведение диагностической работы</a:t>
            </a:r>
            <a:endParaRPr lang="ru-RU" altLang="ru-RU" sz="2400" b="1" dirty="0">
              <a:solidFill>
                <a:srgbClr val="0000CC"/>
              </a:solidFill>
              <a:latin typeface="Times New Roman" pitchFamily="18" charset="0"/>
              <a:ea typeface="Batang" pitchFamily="18" charset="-127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8692" y="1382132"/>
            <a:ext cx="76196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проводится комплексная психодиагностика несовершеннолетних по выявлению риска суицидального поведения</a:t>
            </a:r>
            <a:r>
              <a:rPr lang="ru-RU" sz="24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480" y="2653707"/>
            <a:ext cx="80709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запланировано изучение социально-психологического климата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коллективе, положения в них каждого из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2400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5032" y="4292349"/>
            <a:ext cx="7653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уровня тревожности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запланировано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у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состоящих на различных видах учета  </a:t>
            </a:r>
            <a:endParaRPr lang="ru-RU" sz="2400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63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14778" y="1076365"/>
            <a:ext cx="8946378" cy="4327930"/>
            <a:chOff x="1746789" y="829956"/>
            <a:chExt cx="11854206" cy="930288"/>
          </a:xfrm>
        </p:grpSpPr>
        <p:sp>
          <p:nvSpPr>
            <p:cNvPr id="13" name="Полилиния 12"/>
            <p:cNvSpPr/>
            <p:nvPr/>
          </p:nvSpPr>
          <p:spPr>
            <a:xfrm>
              <a:off x="3904847" y="1167665"/>
              <a:ext cx="9696148" cy="288156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</a:pPr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2" y="829956"/>
              <a:ext cx="10372819" cy="30292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endParaRPr lang="ru-RU" dirty="0" smtClean="0">
                <a:solidFill>
                  <a:srgbClr val="0000CC"/>
                </a:solidFill>
                <a:latin typeface="Times New Roman"/>
                <a:ea typeface="Times New Roman"/>
              </a:endParaRPr>
            </a:p>
            <a:p>
              <a:pPr lvl="0"/>
              <a:endPara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746789" y="1478007"/>
              <a:ext cx="10676578" cy="28223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23639" y="241859"/>
            <a:ext cx="8046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00CC"/>
                </a:solidFill>
                <a:latin typeface="Times New Roman" pitchFamily="18" charset="0"/>
                <a:ea typeface="Batang" pitchFamily="18" charset="-127"/>
              </a:rPr>
              <a:t>В</a:t>
            </a:r>
            <a:r>
              <a:rPr lang="ru-RU" altLang="ru-RU" sz="2400" b="1" dirty="0" smtClean="0">
                <a:solidFill>
                  <a:srgbClr val="0000CC"/>
                </a:solidFill>
                <a:latin typeface="Times New Roman" pitchFamily="18" charset="0"/>
                <a:ea typeface="Batang" pitchFamily="18" charset="-127"/>
              </a:rPr>
              <a:t>едение документации</a:t>
            </a:r>
            <a:endParaRPr lang="ru-RU" altLang="ru-RU" sz="2400" b="1" dirty="0">
              <a:solidFill>
                <a:srgbClr val="0000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480" y="1264710"/>
            <a:ext cx="756089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</a:t>
            </a:r>
            <a:r>
              <a:rPr lang="ru-RU" sz="21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информации </a:t>
            </a:r>
            <a:r>
              <a:rPr lang="ru-RU" sz="21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1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1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1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несовершеннолетних, вовлеченных в активные деструктивные сообщества и игры, имеющие суицидальный контент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44216" y="2708921"/>
            <a:ext cx="7226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учета консультаций участников образовательного процесса ведется с нарушениями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8002" y="4400982"/>
            <a:ext cx="78283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журнал учета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консультаций участников образовательного процесса</a:t>
            </a:r>
          </a:p>
        </p:txBody>
      </p:sp>
      <p:sp>
        <p:nvSpPr>
          <p:cNvPr id="21" name="Полилиния 20"/>
          <p:cNvSpPr/>
          <p:nvPr/>
        </p:nvSpPr>
        <p:spPr>
          <a:xfrm>
            <a:off x="1187624" y="5506009"/>
            <a:ext cx="7873532" cy="1163351"/>
          </a:xfrm>
          <a:custGeom>
            <a:avLst/>
            <a:gdLst>
              <a:gd name="connsiteX0" fmla="*/ 0 w 8461201"/>
              <a:gd name="connsiteY0" fmla="*/ 0 h 1190700"/>
              <a:gd name="connsiteX1" fmla="*/ 8461201 w 8461201"/>
              <a:gd name="connsiteY1" fmla="*/ 0 h 1190700"/>
              <a:gd name="connsiteX2" fmla="*/ 8461201 w 8461201"/>
              <a:gd name="connsiteY2" fmla="*/ 1190700 h 1190700"/>
              <a:gd name="connsiteX3" fmla="*/ 0 w 8461201"/>
              <a:gd name="connsiteY3" fmla="*/ 1190700 h 1190700"/>
              <a:gd name="connsiteX4" fmla="*/ 0 w 8461201"/>
              <a:gd name="connsiteY4" fmla="*/ 0 h 11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1201" h="1190700">
                <a:moveTo>
                  <a:pt x="0" y="0"/>
                </a:moveTo>
                <a:lnTo>
                  <a:pt x="8461201" y="0"/>
                </a:lnTo>
                <a:lnTo>
                  <a:pt x="8461201" y="1190700"/>
                </a:lnTo>
                <a:lnTo>
                  <a:pt x="0" y="11907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12700">
            <a:bevelT w="190500" h="381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6683" tIns="583184" rIns="656683" bIns="199136" numCol="1" spcCol="1270" anchor="ctr" anchorCtr="0">
            <a:no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даты составления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документов, в </a:t>
            </a:r>
            <a:r>
              <a:rPr lang="ru-RU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на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материалах диагностических исследований </a:t>
            </a:r>
          </a:p>
        </p:txBody>
      </p:sp>
    </p:spTree>
    <p:extLst>
      <p:ext uri="{BB962C8B-B14F-4D97-AF65-F5344CB8AC3E}">
        <p14:creationId xmlns:p14="http://schemas.microsoft.com/office/powerpoint/2010/main" val="41509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09792" y="947629"/>
            <a:ext cx="8728786" cy="5606285"/>
            <a:chOff x="1884822" y="936006"/>
            <a:chExt cx="11565890" cy="4251209"/>
          </a:xfrm>
        </p:grpSpPr>
        <p:sp>
          <p:nvSpPr>
            <p:cNvPr id="13" name="Полилиния 12"/>
            <p:cNvSpPr/>
            <p:nvPr/>
          </p:nvSpPr>
          <p:spPr>
            <a:xfrm>
              <a:off x="3901414" y="1107850"/>
              <a:ext cx="9536719" cy="896685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 algn="just"/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администрация учреждения </a:t>
              </a:r>
              <a:r>
                <a:rPr lang="ru-RU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образования, </a:t>
              </a:r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специалисты социально-педагогической и психологической </a:t>
              </a:r>
              <a:r>
                <a:rPr lang="ru-RU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служб, </a:t>
              </a:r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педагогические </a:t>
              </a:r>
              <a:r>
                <a:rPr lang="ru-RU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иные работники </a:t>
              </a:r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учреждения образования 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2" y="936006"/>
              <a:ext cx="7914649" cy="3436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r>
                <a:rPr lang="ru-RU" b="1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Педагоги, сотрудники </a:t>
              </a:r>
              <a:r>
                <a:rPr lang="ru-RU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учреждения образования </a:t>
              </a: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901413" y="3271633"/>
              <a:ext cx="9536720" cy="1915582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 algn="just"/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медицинские работники (врач-психиатр-нарколог, врач-психотерапевт, медицинский сотрудник учреждения образования, иные специалисты), психологи организаций здравоохранения, психологи территориальных центров социального обслуживания населения, специалисты органов опеки и попечительства, специалисты комиссий по делам несовершеннолетних, сотрудники органов внутренних дел и др. (субъекты профилактики)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92125" y="3046867"/>
              <a:ext cx="7914650" cy="44953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внешние специалисты</a:t>
              </a: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901414" y="2542481"/>
              <a:ext cx="9549298" cy="504386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889422" y="2004535"/>
              <a:ext cx="7910049" cy="532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r>
                <a:rPr lang="ru-RU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законные представители обучающихся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52403" y="88501"/>
            <a:ext cx="9036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</a:rPr>
              <a:t>Участники профилактики </a:t>
            </a:r>
            <a:r>
              <a:rPr lang="ru-RU" sz="2400" b="1" dirty="0" err="1">
                <a:solidFill>
                  <a:srgbClr val="0000CC"/>
                </a:solidFill>
                <a:latin typeface="Times New Roman"/>
                <a:ea typeface="Times New Roman"/>
              </a:rPr>
              <a:t>суицидоопасного</a:t>
            </a:r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</a:rPr>
              <a:t> поведения несовершеннолетних 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867792" y="319885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родители, опекуны, попечители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33142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04938" y="1229952"/>
            <a:ext cx="8728786" cy="5295392"/>
            <a:chOff x="1884822" y="936006"/>
            <a:chExt cx="11565890" cy="1924926"/>
          </a:xfrm>
        </p:grpSpPr>
        <p:sp>
          <p:nvSpPr>
            <p:cNvPr id="13" name="Полилиния 12"/>
            <p:cNvSpPr/>
            <p:nvPr/>
          </p:nvSpPr>
          <p:spPr>
            <a:xfrm>
              <a:off x="3901415" y="1271645"/>
              <a:ext cx="9477328" cy="295357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 algn="just"/>
              <a:endPara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2" y="936006"/>
              <a:ext cx="9640078" cy="33563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endParaRPr lang="ru-RU" dirty="0" smtClean="0">
                <a:solidFill>
                  <a:srgbClr val="0000CC"/>
                </a:solidFill>
                <a:latin typeface="Times New Roman"/>
                <a:ea typeface="Times New Roman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894179" y="2347022"/>
              <a:ext cx="9535308" cy="5139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r>
                <a:rPr lang="ru-RU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901415" y="1943722"/>
              <a:ext cx="9549297" cy="398428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829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033668" y="1593645"/>
              <a:ext cx="9491231" cy="3500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algn="just"/>
              <a:r>
                <a:rPr lang="ru-RU" sz="2000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</a:t>
              </a:r>
              <a:r>
                <a:rPr lang="ru-RU" sz="20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педагога-психолога участникам образовательного процесса носят общий </a:t>
              </a:r>
              <a:r>
                <a:rPr lang="ru-RU" sz="2000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характер либо отсутствуют </a:t>
              </a:r>
              <a:endPara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112000" y="299756"/>
            <a:ext cx="9036496" cy="396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ru-RU" altLang="ru-RU" sz="2400" b="1" dirty="0" smtClean="0">
                <a:solidFill>
                  <a:srgbClr val="0000CC"/>
                </a:solidFill>
                <a:latin typeface="Times New Roman" pitchFamily="18" charset="0"/>
                <a:ea typeface="Batang" pitchFamily="18" charset="-127"/>
              </a:rPr>
              <a:t>Деятельность СППС </a:t>
            </a:r>
            <a:endParaRPr lang="ru-RU" altLang="ru-RU" sz="2400" b="1" dirty="0">
              <a:solidFill>
                <a:srgbClr val="0000CC"/>
              </a:solidFill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7273" y="1280954"/>
            <a:ext cx="70910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 психолого-педагогические характеристики, рекомендации участникам образовательного процесса  </a:t>
            </a:r>
            <a:endParaRPr lang="ru-RU" sz="2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81177" y="2120081"/>
            <a:ext cx="70982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характеристиках на несовершеннолетних не отражены особенности детско-родительских отношений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4251" y="5078399"/>
            <a:ext cx="698204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</a:t>
            </a:r>
            <a:r>
              <a:rPr lang="ru-RU" sz="20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психокоррекционной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</a:t>
            </a: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несовершеннолетними состоит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занятий только одного педагога-психолога без привлечения других заинтересованных субъектов профилактики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81177" y="3986487"/>
            <a:ext cx="70982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 индивидуальные программы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планы) </a:t>
            </a: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сопровождения несовершеннолетних с высоким уровнем психоэмоционального напряжения</a:t>
            </a:r>
          </a:p>
        </p:txBody>
      </p:sp>
    </p:spTree>
    <p:extLst>
      <p:ext uri="{BB962C8B-B14F-4D97-AF65-F5344CB8AC3E}">
        <p14:creationId xmlns:p14="http://schemas.microsoft.com/office/powerpoint/2010/main" val="189478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48030" y="729683"/>
            <a:ext cx="8813549" cy="5651644"/>
            <a:chOff x="1884822" y="829956"/>
            <a:chExt cx="11678204" cy="1214820"/>
          </a:xfrm>
        </p:grpSpPr>
        <p:sp>
          <p:nvSpPr>
            <p:cNvPr id="13" name="Полилиния 12"/>
            <p:cNvSpPr/>
            <p:nvPr/>
          </p:nvSpPr>
          <p:spPr>
            <a:xfrm>
              <a:off x="3866878" y="1095986"/>
              <a:ext cx="9696148" cy="288156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>
                <a:lnSpc>
                  <a:spcPct val="90000"/>
                </a:lnSpc>
              </a:pPr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2" y="829956"/>
              <a:ext cx="8400938" cy="214479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endParaRPr lang="ru-RU" dirty="0" smtClean="0">
                <a:solidFill>
                  <a:srgbClr val="0000CC"/>
                </a:solidFill>
                <a:latin typeface="Times New Roman"/>
                <a:ea typeface="Times New Roman"/>
              </a:endParaRPr>
            </a:p>
            <a:p>
              <a:pPr lvl="0"/>
              <a:endParaRPr lang="ru-RU" sz="1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/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889420" y="1828083"/>
              <a:ext cx="8014688" cy="216693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/>
              <a:endParaRPr lang="ru-RU" sz="16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23639" y="119740"/>
            <a:ext cx="80467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работы</a:t>
            </a:r>
            <a:endParaRPr lang="ru-RU" altLang="ru-RU" sz="2400" b="1" dirty="0">
              <a:solidFill>
                <a:srgbClr val="0000CC"/>
              </a:solidFill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1780330" y="3497344"/>
            <a:ext cx="7317690" cy="1587840"/>
          </a:xfrm>
          <a:custGeom>
            <a:avLst/>
            <a:gdLst>
              <a:gd name="connsiteX0" fmla="*/ 0 w 8461201"/>
              <a:gd name="connsiteY0" fmla="*/ 0 h 1190700"/>
              <a:gd name="connsiteX1" fmla="*/ 8461201 w 8461201"/>
              <a:gd name="connsiteY1" fmla="*/ 0 h 1190700"/>
              <a:gd name="connsiteX2" fmla="*/ 8461201 w 8461201"/>
              <a:gd name="connsiteY2" fmla="*/ 1190700 h 1190700"/>
              <a:gd name="connsiteX3" fmla="*/ 0 w 8461201"/>
              <a:gd name="connsiteY3" fmla="*/ 1190700 h 1190700"/>
              <a:gd name="connsiteX4" fmla="*/ 0 w 8461201"/>
              <a:gd name="connsiteY4" fmla="*/ 0 h 119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1201" h="1190700">
                <a:moveTo>
                  <a:pt x="0" y="0"/>
                </a:moveTo>
                <a:lnTo>
                  <a:pt x="8461201" y="0"/>
                </a:lnTo>
                <a:lnTo>
                  <a:pt x="8461201" y="1190700"/>
                </a:lnTo>
                <a:lnTo>
                  <a:pt x="0" y="119070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z="12700">
            <a:bevelT w="190500" h="38100"/>
          </a:sp3d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6683" tIns="583184" rIns="656683" bIns="199136" numCol="1" spcCol="1270" anchor="ctr" anchorCtr="0">
            <a:noAutofit/>
          </a:bodyPr>
          <a:lstStyle/>
          <a:p>
            <a:pPr algn="just"/>
            <a:r>
              <a:rPr lang="ru-RU" sz="20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выяснению причин ухода ребенка из дома не проводилась, что не позволило своевременно выявить проблемную ситуацию и оказать психологическую </a:t>
            </a:r>
            <a:r>
              <a:rPr lang="ru-RU" sz="2000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и </a:t>
            </a:r>
            <a:r>
              <a:rPr lang="ru-RU" sz="20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социальную поддержку </a:t>
            </a:r>
            <a:r>
              <a:rPr lang="ru-RU" sz="2000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несовершеннолетней</a:t>
            </a:r>
            <a:endParaRPr lang="ru-RU" sz="2000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480" y="836712"/>
            <a:ext cx="6552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непринятие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своевременных мер реагирования</a:t>
            </a:r>
            <a:r>
              <a:rPr lang="ru-RU" sz="2400" dirty="0">
                <a:solidFill>
                  <a:srgbClr val="33339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80330" y="2060848"/>
            <a:ext cx="714443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несвоевременное проведение социального расследования в отношении семьи несовершеннолетнего, совершившего </a:t>
            </a:r>
            <a:r>
              <a:rPr lang="ru-RU" sz="2000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парасуицид</a:t>
            </a:r>
            <a:r>
              <a:rPr lang="ru-RU" sz="20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3547" y="5467883"/>
            <a:ext cx="55806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должного взаимодействия между учреждениями образования</a:t>
            </a:r>
            <a:r>
              <a:rPr lang="ru-RU" sz="2400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437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480" y="1264710"/>
            <a:ext cx="5472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2967335"/>
            <a:ext cx="7134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60648"/>
            <a:ext cx="835886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служб 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экстренной </a:t>
            </a:r>
            <a:r>
              <a:rPr 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«Телефон доверия»:</a:t>
            </a:r>
          </a:p>
          <a:p>
            <a:endParaRPr lang="ru-RU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(0232) 31-51-61 - У «Гомельская областная клиническая психиатрическая больница» (круглосуточно)</a:t>
            </a: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(0236) 25-17-92 - УЗ «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Мозырский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психоневрологический диспансер» (ограниченный режим функционирования: понедельник, вторник, четверг, пятница - 8.00-14.00, среда 13.00-19.00)</a:t>
            </a: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(02330) 4-24-85 - УЗ «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Ветковская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центральная районная больница» (ограниченный режим функционирования: понедельник с 10.20 до 19.00, вторник-пятница с 8.00 до 16.30)</a:t>
            </a: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(02339) 2-09-39 - УЗ «Рогачевская центральная районная больница» (ограниченный режим функционирования, понедельник, вторник, среда, пятница 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13:00 до 15:00)</a:t>
            </a: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(02344) 3-16-29 - УЗ «Брагинская центральная районная больница» (ограниченный режим функционирования: будние дни с 14.00 до 16.00)</a:t>
            </a: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(02340) 4-58-50 - УЗ «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Речицкий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психоневрологический диспансер», возобновил работу в ноябре 2022 года (ограниченный режим функционирования, будние дни 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14.00 до 16.00)</a:t>
            </a: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(02350) 2-82-05; 2-82-34 - УЗ «Петриковская центральная районная больница» (ограниченный режим функционирования, будние дни с 8.00 до 16.00)</a:t>
            </a:r>
          </a:p>
          <a:p>
            <a:pPr algn="just"/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8(0232)25-49-11 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 «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Гомельский городской центр гигиены и эпидемиологии» 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рабочим дням (понедельник — пятница) работает «горячая линия» </a:t>
            </a:r>
          </a:p>
        </p:txBody>
      </p:sp>
    </p:spTree>
    <p:extLst>
      <p:ext uri="{BB962C8B-B14F-4D97-AF65-F5344CB8AC3E}">
        <p14:creationId xmlns:p14="http://schemas.microsoft.com/office/powerpoint/2010/main" val="298462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67012"/>
            <a:ext cx="838382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«Центров дружественных подросткам</a:t>
            </a:r>
            <a:r>
              <a:rPr 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ЦДП «Новое поколение» на базе детской поликлинике учреждения здравоохранения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«Светлогорская центральная районная больница» </a:t>
            </a:r>
          </a:p>
          <a:p>
            <a:pPr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ЦДП «</a:t>
            </a:r>
            <a:r>
              <a:rPr lang="ru-RU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Ветразь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на базе детской поликлинике УЗ «</a:t>
            </a:r>
            <a:r>
              <a:rPr lang="ru-RU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Жлобинская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центральная районная больница» </a:t>
            </a:r>
          </a:p>
          <a:p>
            <a:pPr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ЦДП «Гармония» на базе роддома УЗ «</a:t>
            </a:r>
            <a:r>
              <a:rPr lang="ru-RU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Речицкая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центральная районная больница» </a:t>
            </a:r>
          </a:p>
          <a:p>
            <a:pPr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ЦДП «Крылья» на базе УЗ «Рогачевская центральная районная больница»; </a:t>
            </a:r>
          </a:p>
          <a:p>
            <a:pPr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ЦДП «Линия жизни» на базе УЗ «</a:t>
            </a:r>
            <a:r>
              <a:rPr lang="ru-RU" sz="2400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Калинковичское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центральная 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районная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больница»</a:t>
            </a:r>
          </a:p>
          <a:p>
            <a:pPr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ЦДП «Юность» на базе 3 филиала ГУЗ «Гомельская городская детская клиническая поликлиника»</a:t>
            </a:r>
          </a:p>
          <a:p>
            <a:pPr algn="just"/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ЦДП «Подросток» на базе ГУЗ «Гомельская городская детская клиническая поликлиника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1308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134895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3"/>
          <p:cNvSpPr>
            <a:spLocks noChangeArrowheads="1"/>
          </p:cNvSpPr>
          <p:nvPr/>
        </p:nvSpPr>
        <p:spPr bwMode="auto">
          <a:xfrm>
            <a:off x="2" y="1835146"/>
            <a:ext cx="9144000" cy="4287191"/>
          </a:xfrm>
          <a:prstGeom prst="rect">
            <a:avLst/>
          </a:prstGeom>
          <a:gradFill rotWithShape="1">
            <a:gsLst>
              <a:gs pos="0">
                <a:srgbClr val="2787A0"/>
              </a:gs>
              <a:gs pos="80000">
                <a:srgbClr val="36B1D2"/>
              </a:gs>
              <a:gs pos="100000">
                <a:srgbClr val="34B3D6"/>
              </a:gs>
            </a:gsLst>
            <a:lin ang="16200000"/>
          </a:gradFill>
          <a:ln w="9525" algn="ctr">
            <a:solidFill>
              <a:srgbClr val="46AAC5"/>
            </a:solidFill>
            <a:miter lim="800000"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lIns="98404" tIns="49200" rIns="98404" bIns="49200" anchor="ctr"/>
          <a:lstStyle>
            <a:lvl1pPr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680" indent="-28448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ru-RU" sz="1900" dirty="0">
              <a:solidFill>
                <a:srgbClr val="4F6228"/>
              </a:solidFill>
              <a:cs typeface="Arial" panose="020B0604020202020204" pitchFamily="34" charset="0"/>
            </a:endParaRPr>
          </a:p>
        </p:txBody>
      </p:sp>
      <p:sp>
        <p:nvSpPr>
          <p:cNvPr id="15362" name="Подзаголовок 2"/>
          <p:cNvSpPr/>
          <p:nvPr/>
        </p:nvSpPr>
        <p:spPr bwMode="auto">
          <a:xfrm>
            <a:off x="6688156" y="6172051"/>
            <a:ext cx="2455847" cy="50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404" tIns="49200" rIns="98404" bIns="49200"/>
          <a:lstStyle>
            <a:lvl1pPr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ru-RU" altLang="ru-RU" sz="1100" b="1" dirty="0">
              <a:solidFill>
                <a:srgbClr val="000066"/>
              </a:solidFill>
              <a:latin typeface="Helios"/>
            </a:endParaRPr>
          </a:p>
        </p:txBody>
      </p:sp>
      <p:cxnSp>
        <p:nvCxnSpPr>
          <p:cNvPr id="15363" name="Прямая соединительная линия 9"/>
          <p:cNvCxnSpPr>
            <a:cxnSpLocks noChangeShapeType="1"/>
          </p:cNvCxnSpPr>
          <p:nvPr/>
        </p:nvCxnSpPr>
        <p:spPr bwMode="auto">
          <a:xfrm rot="5400000">
            <a:off x="-927764" y="4178307"/>
            <a:ext cx="3225171" cy="1152"/>
          </a:xfrm>
          <a:prstGeom prst="line">
            <a:avLst/>
          </a:prstGeom>
          <a:noFill/>
          <a:ln w="9525" algn="ctr">
            <a:solidFill>
              <a:srgbClr val="E45A6E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Прямоугольник 11"/>
          <p:cNvSpPr>
            <a:spLocks noChangeArrowheads="1"/>
          </p:cNvSpPr>
          <p:nvPr/>
        </p:nvSpPr>
        <p:spPr bwMode="auto">
          <a:xfrm>
            <a:off x="0" y="1752485"/>
            <a:ext cx="9144000" cy="287316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8404" tIns="49200" rIns="98404" bIns="49200" anchor="ctr"/>
          <a:lstStyle>
            <a:lvl1pPr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680" indent="-28448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30505" defTabSz="9575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30505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ru-RU" sz="1900">
              <a:solidFill>
                <a:srgbClr val="4F6228"/>
              </a:solidFill>
              <a:cs typeface="Arial" panose="020B0604020202020204" pitchFamily="34" charset="0"/>
            </a:endParaRPr>
          </a:p>
        </p:txBody>
      </p:sp>
      <p:sp>
        <p:nvSpPr>
          <p:cNvPr id="17414" name="Rectangle 12"/>
          <p:cNvSpPr>
            <a:spLocks noChangeArrowheads="1"/>
          </p:cNvSpPr>
          <p:nvPr/>
        </p:nvSpPr>
        <p:spPr bwMode="auto">
          <a:xfrm>
            <a:off x="778814" y="2254012"/>
            <a:ext cx="8208912" cy="3849740"/>
          </a:xfrm>
          <a:prstGeom prst="rect">
            <a:avLst/>
          </a:prstGeom>
          <a:noFill/>
          <a:ln>
            <a:noFill/>
          </a:ln>
        </p:spPr>
        <p:txBody>
          <a:bodyPr wrap="square" lIns="93944" tIns="46974" rIns="93944" bIns="46974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1680" indent="-28448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30505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30505"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30505" defTabSz="1025525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Сопровождение </a:t>
            </a: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подростков, </a:t>
            </a: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склонных к суицидальному поведению, </a:t>
            </a: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учреждении общего среднего образования </a:t>
            </a:r>
            <a:endParaRPr lang="ru-RU" altLang="ru-RU" sz="28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32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3200" b="1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62517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						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Дроздова Елена Олеговна, 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	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 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учреждения образования 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«Гомельский </a:t>
            </a:r>
            <a:r>
              <a:rPr lang="ru-RU" altLang="ru-RU" sz="19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областной социально-педагогический 						центр</a:t>
            </a:r>
            <a:r>
              <a:rPr lang="ru-RU" altLang="ru-RU" sz="19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1112045" y="228527"/>
            <a:ext cx="7875681" cy="92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944" tIns="46974" rIns="93944" bIns="46974">
            <a:spAutoFit/>
          </a:bodyPr>
          <a:lstStyle>
            <a:lvl1pPr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5758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5758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управление образования Гомельского </a:t>
            </a:r>
            <a:r>
              <a:rPr lang="ru-RU" altLang="ru-RU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облисполкома</a:t>
            </a: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учреждение образования «Гомельский областной социально-педагогический центр»</a:t>
            </a:r>
            <a:endParaRPr lang="ru-RU" altLang="ru-RU" dirty="0">
              <a:solidFill>
                <a:srgbClr val="0000CC"/>
              </a:solidFill>
              <a:cs typeface="Arial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6" y="92569"/>
            <a:ext cx="1070479" cy="1371631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rgbClr val="2DA2BF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150234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" y="44173"/>
            <a:ext cx="183858" cy="36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008" tIns="45504" rIns="91008" bIns="45504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5" name="Текст 7"/>
          <p:cNvSpPr txBox="1">
            <a:spLocks/>
          </p:cNvSpPr>
          <p:nvPr/>
        </p:nvSpPr>
        <p:spPr>
          <a:xfrm>
            <a:off x="467544" y="1124744"/>
            <a:ext cx="7992888" cy="1570962"/>
          </a:xfrm>
          <a:prstGeom prst="rect">
            <a:avLst/>
          </a:prstGeom>
        </p:spPr>
        <p:txBody>
          <a:bodyPr vert="horz" lIns="91008" tIns="45504" rIns="91008" bIns="45504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199" indent="0">
              <a:buNone/>
            </a:pP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2" y="116744"/>
            <a:ext cx="1008000" cy="100800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92732" y="66232"/>
            <a:ext cx="7483724" cy="461584"/>
          </a:xfrm>
          <a:prstGeom prst="rect">
            <a:avLst/>
          </a:prstGeom>
        </p:spPr>
        <p:txBody>
          <a:bodyPr wrap="square" lIns="91360" tIns="45680" rIns="91360" bIns="45680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</a:rPr>
              <a:t>Нормативные правовые документы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69409"/>
            <a:ext cx="8712968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7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Беларусь об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образовании</a:t>
            </a:r>
          </a:p>
          <a:p>
            <a:pPr algn="just"/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	</a:t>
            </a:r>
            <a:r>
              <a:rPr lang="ru-RU" sz="1750" b="1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Закон 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Республики Беларусь от 30 </a:t>
            </a:r>
            <a:r>
              <a:rPr lang="ru-RU" sz="175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июня 2022 г. № 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184-З «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  <a:t>Об </a:t>
            </a:r>
            <a:r>
              <a:rPr lang="ru-RU" sz="1750" dirty="0">
                <a:solidFill>
                  <a:srgbClr val="0000CC"/>
                </a:solidFill>
                <a:latin typeface="Times New Roman"/>
                <a:ea typeface="Times New Roman"/>
              </a:rPr>
              <a:t>изменении Закона Республики Беларусь «Об оказании психологической 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  <a:t>помощи»</a:t>
            </a:r>
          </a:p>
          <a:p>
            <a:pPr algn="just"/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	Постановление Совета </a:t>
            </a:r>
            <a:r>
              <a:rPr lang="ru-RU" sz="175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М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инистров Республики Беларусь от 25 </a:t>
            </a:r>
            <a:r>
              <a:rPr lang="ru-RU" sz="175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июля 2022 г. 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№ 490 «Об утверждении </a:t>
            </a:r>
            <a:r>
              <a:rPr lang="ru-RU" sz="1750" b="1" dirty="0" smtClean="0">
                <a:solidFill>
                  <a:srgbClr val="0000CC"/>
                </a:solidFill>
                <a:latin typeface="Times New Roman"/>
                <a:ea typeface="Times New Roman"/>
              </a:rPr>
              <a:t>Национального плана </a:t>
            </a:r>
            <a:r>
              <a:rPr lang="ru-RU" sz="1750" b="1" dirty="0">
                <a:solidFill>
                  <a:srgbClr val="0000CC"/>
                </a:solidFill>
                <a:latin typeface="Times New Roman"/>
                <a:ea typeface="Times New Roman"/>
              </a:rPr>
              <a:t>действий </a:t>
            </a:r>
            <a:r>
              <a:rPr lang="ru-RU" sz="1750" dirty="0">
                <a:solidFill>
                  <a:srgbClr val="0000CC"/>
                </a:solidFill>
                <a:latin typeface="Times New Roman"/>
                <a:ea typeface="Times New Roman"/>
              </a:rPr>
              <a:t>по улучшению положения детей и охране их прав на 2022–2026 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  <a:t>годы»</a:t>
            </a:r>
          </a:p>
          <a:p>
            <a:pPr algn="just"/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  <a:t>	Постановление Министерства здравоохранения Республики Беларусь, Министерства образования Республики Беларусь, Министерства внутренних дел Республики Беларусь от 15 января 2019 г. №7/5/13 «Об утверждении </a:t>
            </a:r>
            <a:r>
              <a:rPr lang="ru-RU" sz="1750" b="1" dirty="0" smtClean="0">
                <a:solidFill>
                  <a:srgbClr val="0000CC"/>
                </a:solidFill>
                <a:latin typeface="Times New Roman"/>
                <a:ea typeface="Times New Roman"/>
              </a:rPr>
              <a:t>Инструкции</a:t>
            </a: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  <a:t> </a:t>
            </a:r>
            <a:b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  <a:t>о порядке действий работников учреждений образования, здравоохранения </a:t>
            </a:r>
            <a:b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/>
                <a:ea typeface="Times New Roman"/>
              </a:rPr>
              <a:t>и сотрудников органов внутренних дел при выявлении фактов риска суицидальных действий у несовершеннолетних»</a:t>
            </a:r>
            <a:endParaRPr lang="ru-RU" sz="1750" dirty="0">
              <a:solidFill>
                <a:srgbClr val="0000CC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Постановление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Министров Республики Беларусь от 19.01.2021 № 28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75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Государственной программе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«Здоровье народа и демографическая безопасность»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2021 - 2025 годы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just"/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Постановление Министерства образования Республики Беларусь от 20 сентября 2022 г. №328 «Об утверждении </a:t>
            </a:r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порядке социально-педагогической поддержки обучающимся и оказания им психологической помощи»</a:t>
            </a:r>
          </a:p>
          <a:p>
            <a:pPr algn="just"/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Постановление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здравоохранения Республики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 </a:t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образования Республики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Беларусь от 30 июля 2012 г. №115/89 </a:t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 утверждении </a:t>
            </a:r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Инструкции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порядке и условиях применения методов и методик оказания психологической помощи»</a:t>
            </a:r>
            <a:endParaRPr lang="ru-RU" sz="175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91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1520" y="557282"/>
            <a:ext cx="8568952" cy="567462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" y="44173"/>
            <a:ext cx="183858" cy="36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008" tIns="45504" rIns="91008" bIns="45504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5" name="Текст 7"/>
          <p:cNvSpPr txBox="1">
            <a:spLocks/>
          </p:cNvSpPr>
          <p:nvPr/>
        </p:nvSpPr>
        <p:spPr>
          <a:xfrm>
            <a:off x="467544" y="1124744"/>
            <a:ext cx="7992888" cy="1570962"/>
          </a:xfrm>
          <a:prstGeom prst="rect">
            <a:avLst/>
          </a:prstGeom>
        </p:spPr>
        <p:txBody>
          <a:bodyPr vert="horz" lIns="91008" tIns="45504" rIns="91008" bIns="45504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199" indent="0">
              <a:buNone/>
            </a:pP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2" y="116744"/>
            <a:ext cx="1008000" cy="100800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92732" y="171496"/>
            <a:ext cx="7483724" cy="461584"/>
          </a:xfrm>
          <a:prstGeom prst="rect">
            <a:avLst/>
          </a:prstGeom>
        </p:spPr>
        <p:txBody>
          <a:bodyPr wrap="square" lIns="91360" tIns="45680" rIns="91360" bIns="45680">
            <a:spAutoFit/>
          </a:bodyPr>
          <a:lstStyle/>
          <a:p>
            <a:pPr algn="ctr"/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</a:rPr>
              <a:t>Нормативные правовые документы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1944" y="764704"/>
            <a:ext cx="8924631" cy="5747647"/>
          </a:xfrm>
          <a:prstGeom prst="rect">
            <a:avLst/>
          </a:prstGeom>
        </p:spPr>
        <p:txBody>
          <a:bodyPr wrap="square" lIns="91360" tIns="45680" rIns="91360" bIns="45680">
            <a:spAutoFit/>
          </a:bodyPr>
          <a:lstStyle/>
          <a:p>
            <a:pPr algn="just"/>
            <a:r>
              <a:rPr lang="ru-RU" sz="17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Методические рекомендации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организации в учреждениях образования работы по профилактике  </a:t>
            </a:r>
            <a:r>
              <a:rPr lang="ru-RU" sz="1750" dirty="0" err="1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суицидоопасного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поведения обучающихся (приложение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инструктивно-методическому письму «Особенности организации воспитательной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идеологической работы в учреждениях общего среднего образования в 2022/2023 учебном год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»</a:t>
            </a:r>
          </a:p>
          <a:p>
            <a:pPr algn="just"/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Методические рекомендации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 обеспечению социально-педагогической поддержки учащихся и оказанию им психологической помощи в учреждениях общего среднего образования</a:t>
            </a:r>
            <a:endParaRPr lang="ru-RU" sz="1750" dirty="0">
              <a:solidFill>
                <a:srgbClr val="0000CC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Алгоритм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действий работников учреждений образования, здравоохранения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органов внутренних дел при выявлении несовершеннолетних, склонных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</a:t>
            </a:r>
            <a:r>
              <a:rPr lang="ru-RU" sz="175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суицидоопасному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поведению (письмо МО Республики Беларусь от 26.12.2017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№ И-10-20/502)</a:t>
            </a:r>
            <a:endParaRPr lang="ru-RU" sz="1750" dirty="0">
              <a:solidFill>
                <a:srgbClr val="0000CC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Алгоритм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действий работников учреждений образования, здравоохранения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органов внутренних дел при выявлении несовершеннолетних, склонных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</a:t>
            </a:r>
            <a:r>
              <a:rPr lang="ru-RU" sz="175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суицидоопасному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поведению (письмо Министерства здравоохранения от 05.12.2017 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№ 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3-1-15/5246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</a:t>
            </a:r>
            <a:endParaRPr lang="ru-RU" sz="1750" dirty="0">
              <a:solidFill>
                <a:srgbClr val="0000CC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/>
            <a:r>
              <a:rPr lang="ru-RU" sz="175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Комплекс </a:t>
            </a:r>
            <a:r>
              <a:rPr lang="ru-RU" sz="1750" b="1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мер</a:t>
            </a:r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по совершенствованию работы по своевременному выявлению факторов риска суицидальных действий несовершеннолетних, оказанию им надлежащей психологической и (или) психиатрической помощи, утвержденный протоколом заседания Национальной комиссии по правам ребенка от 23 сентября 2021 г. </a:t>
            </a:r>
          </a:p>
          <a:p>
            <a:pPr algn="just"/>
            <a:r>
              <a:rPr lang="ru-RU" sz="175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  <a:r>
              <a:rPr lang="ru-RU" sz="175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endParaRPr lang="ru-RU" sz="1750" dirty="0">
              <a:solidFill>
                <a:srgbClr val="0000CC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13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52731" y="216662"/>
            <a:ext cx="7704856" cy="567462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утратившие силу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" y="44173"/>
            <a:ext cx="183858" cy="368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008" tIns="45504" rIns="91008" bIns="45504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latin typeface="Arial" panose="020B0604020202020204" pitchFamily="34" charset="0"/>
            </a:endParaRPr>
          </a:p>
        </p:txBody>
      </p:sp>
      <p:sp>
        <p:nvSpPr>
          <p:cNvPr id="5" name="Текст 7"/>
          <p:cNvSpPr txBox="1">
            <a:spLocks/>
          </p:cNvSpPr>
          <p:nvPr/>
        </p:nvSpPr>
        <p:spPr>
          <a:xfrm>
            <a:off x="467544" y="1124744"/>
            <a:ext cx="7992888" cy="1570962"/>
          </a:xfrm>
          <a:prstGeom prst="rect">
            <a:avLst/>
          </a:prstGeom>
        </p:spPr>
        <p:txBody>
          <a:bodyPr vert="horz" lIns="91008" tIns="45504" rIns="91008" bIns="45504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199" indent="0">
              <a:buNone/>
            </a:pP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31" y="48443"/>
            <a:ext cx="1008000" cy="100800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755574" y="1412776"/>
            <a:ext cx="7908417" cy="3477794"/>
          </a:xfrm>
          <a:prstGeom prst="rect">
            <a:avLst/>
          </a:prstGeom>
        </p:spPr>
        <p:txBody>
          <a:bodyPr wrap="square" lIns="91360" tIns="45680" rIns="91360" bIns="45680">
            <a:spAutoFit/>
          </a:bodyPr>
          <a:lstStyle/>
          <a:p>
            <a:pPr indent="444108" algn="just"/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Министерства образования Республики Беларусь </a:t>
            </a:r>
            <a:b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09.09.2009 № 12-02-12/4114/</a:t>
            </a:r>
            <a:r>
              <a:rPr lang="ru-RU" sz="2000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дс</a:t>
            </a: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 мерах по профилактике суицидов среди детей и подростков»</a:t>
            </a:r>
          </a:p>
          <a:p>
            <a:pPr indent="444108" algn="just"/>
            <a:endParaRPr lang="ru-RU" sz="20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4108" algn="just"/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приложение 5 «Методические рекомендации по организации работы по профилактике суицидального поведения обучающихся </a:t>
            </a:r>
            <a:b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вовлечения детей и подростков в активные деструктивные сообщества и игры» к Инструктивно-методическому письму Министерства образования Республики Беларусь «Особенности организации воспитательной и идеологической работы в учреждениях общего среднего образования в 2017/2018 учебном году»</a:t>
            </a:r>
            <a:endParaRPr lang="ru-RU" sz="20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94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51520" y="1453283"/>
            <a:ext cx="8424937" cy="3653719"/>
            <a:chOff x="1791345" y="936006"/>
            <a:chExt cx="11163282" cy="1579125"/>
          </a:xfrm>
        </p:grpSpPr>
        <p:sp>
          <p:nvSpPr>
            <p:cNvPr id="13" name="Полилиния 12"/>
            <p:cNvSpPr/>
            <p:nvPr/>
          </p:nvSpPr>
          <p:spPr>
            <a:xfrm>
              <a:off x="2936150" y="1323080"/>
              <a:ext cx="10018477" cy="622432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 algn="just"/>
              <a:endParaRPr lang="ru-RU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2" y="936006"/>
              <a:ext cx="10068349" cy="3436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 algn="just"/>
              <a:r>
                <a:rPr lang="ru-RU" sz="2400" b="1" dirty="0" smtClean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  <a:t>СУИЦИД</a:t>
              </a:r>
              <a:r>
                <a:rPr lang="ru-RU" dirty="0" smtClean="0">
                  <a:solidFill>
                    <a:srgbClr val="0000CC"/>
                  </a:solidFill>
                  <a:latin typeface="Calibri"/>
                  <a:ea typeface="Times New Roman"/>
                  <a:cs typeface="Times New Roman"/>
                </a:rPr>
                <a:t>  </a:t>
              </a:r>
              <a:r>
                <a:rPr lang="ru-RU" dirty="0">
                  <a:solidFill>
                    <a:srgbClr val="0000CC"/>
                  </a:solidFill>
                  <a:latin typeface="Calibri"/>
                  <a:ea typeface="Times New Roman"/>
                  <a:cs typeface="Times New Roman"/>
                </a:rPr>
                <a:t>-  </a:t>
              </a:r>
              <a:r>
                <a:rPr lang="ru-RU" sz="2400" dirty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  <a:t>это преднамеренное самостоятельное </a:t>
              </a:r>
              <a:r>
                <a:rPr lang="ru-RU" sz="2400" dirty="0" smtClean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  <a:t/>
              </a:r>
              <a:br>
                <a:rPr lang="ru-RU" sz="2400" dirty="0" smtClean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</a:br>
              <a:r>
                <a:rPr lang="ru-RU" sz="2400" dirty="0" smtClean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  <a:t>и </a:t>
              </a:r>
              <a:r>
                <a:rPr lang="ru-RU" sz="2400" dirty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  <a:t>добровольное лишение себя жизни</a:t>
              </a:r>
              <a:endParaRPr lang="ru-RU" sz="2400" dirty="0">
                <a:solidFill>
                  <a:srgbClr val="0000CC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791345" y="1982843"/>
              <a:ext cx="10349986" cy="532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 algn="just"/>
              <a:r>
                <a:rPr lang="ru-RU" sz="2400" b="1" dirty="0" smtClean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  <a:t>САМОПОВРЕЖДЕНИЕ</a:t>
              </a:r>
              <a:r>
                <a:rPr lang="ru-RU" dirty="0" smtClean="0">
                  <a:solidFill>
                    <a:srgbClr val="0000CC"/>
                  </a:solidFill>
                  <a:latin typeface="Calibri"/>
                  <a:ea typeface="Times New Roman"/>
                  <a:cs typeface="Times New Roman"/>
                </a:rPr>
                <a:t> </a:t>
              </a:r>
              <a:r>
                <a:rPr lang="ru-RU" dirty="0">
                  <a:solidFill>
                    <a:srgbClr val="0000CC"/>
                  </a:solidFill>
                  <a:latin typeface="Calibri"/>
                  <a:ea typeface="Times New Roman"/>
                  <a:cs typeface="Times New Roman"/>
                </a:rPr>
                <a:t>- </a:t>
              </a:r>
              <a:r>
                <a:rPr lang="ru-RU" sz="2400" dirty="0">
                  <a:solidFill>
                    <a:srgbClr val="0000CC"/>
                  </a:solidFill>
                  <a:latin typeface="Times New Roman"/>
                  <a:ea typeface="Times New Roman"/>
                  <a:cs typeface="Times New Roman"/>
                </a:rPr>
                <a:t>это преднамеренное повреждение своего тела по внутренним причинам без суицидальных намерений</a:t>
              </a:r>
              <a:endParaRPr lang="ru-RU" sz="2400" dirty="0">
                <a:solidFill>
                  <a:srgbClr val="0000CC"/>
                </a:solidFill>
                <a:latin typeface="Calibri"/>
                <a:ea typeface="Times New Roman"/>
                <a:cs typeface="Times New Roman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92057" y="476672"/>
            <a:ext cx="9036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CC"/>
                </a:solidFill>
                <a:latin typeface="Times New Roman"/>
                <a:ea typeface="Times New Roman"/>
              </a:rPr>
              <a:t>Терминология</a:t>
            </a:r>
            <a:endParaRPr lang="ru-RU" sz="3200" b="1" dirty="0">
              <a:solidFill>
                <a:srgbClr val="0000CC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744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403648" y="2636912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b="1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ПАРАСУИЦИД</a:t>
            </a:r>
            <a:r>
              <a:rPr lang="ru-RU" dirty="0">
                <a:solidFill>
                  <a:srgbClr val="0000CC"/>
                </a:solidFill>
                <a:latin typeface="Calibri"/>
                <a:ea typeface="Times New Roman"/>
                <a:cs typeface="Times New Roman"/>
              </a:rPr>
              <a:t> - </a:t>
            </a:r>
            <a:r>
              <a:rPr lang="ru-RU" sz="2400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rPr>
              <a:t>это попытка суицида (самоубийства), которая не заканчивается смертью</a:t>
            </a:r>
          </a:p>
        </p:txBody>
      </p:sp>
    </p:spTree>
    <p:extLst>
      <p:ext uri="{BB962C8B-B14F-4D97-AF65-F5344CB8AC3E}">
        <p14:creationId xmlns:p14="http://schemas.microsoft.com/office/powerpoint/2010/main" val="101989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284891" y="1453282"/>
            <a:ext cx="8816128" cy="4039521"/>
            <a:chOff x="1835563" y="936006"/>
            <a:chExt cx="11681621" cy="1505845"/>
          </a:xfrm>
        </p:grpSpPr>
        <p:sp>
          <p:nvSpPr>
            <p:cNvPr id="13" name="Полилиния 12"/>
            <p:cNvSpPr/>
            <p:nvPr/>
          </p:nvSpPr>
          <p:spPr>
            <a:xfrm>
              <a:off x="3980466" y="1404080"/>
              <a:ext cx="9536718" cy="510017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lvl="0" algn="just"/>
              <a:endParaRPr lang="ru-RU" dirty="0">
                <a:solidFill>
                  <a:srgbClr val="0000CC"/>
                </a:solidFill>
                <a:latin typeface="Times New Roman"/>
                <a:ea typeface="Times New Roman"/>
                <a:cs typeface="Times New Roman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884821" y="936006"/>
              <a:ext cx="10020264" cy="46807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 algn="just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острые эмоциональные реакции на межличностные конфликты, спровоцированные нарушением детско-родительских отношений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835563" y="1909563"/>
              <a:ext cx="10069522" cy="5322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конфликты </a:t>
              </a:r>
              <a:r>
                <a:rPr lang="ru-RU" sz="2400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 сверстниками</a:t>
              </a: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305354" y="350111"/>
            <a:ext cx="9036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  причины </a:t>
            </a:r>
            <a:r>
              <a:rPr lang="ru-RU" altLang="ru-RU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суицидов  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7721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195736" y="3006244"/>
            <a:ext cx="6837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асставание </a:t>
            </a:r>
            <a:r>
              <a:rPr lang="ru-RU" sz="24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любимым человеком</a:t>
            </a:r>
          </a:p>
        </p:txBody>
      </p:sp>
    </p:spTree>
    <p:extLst>
      <p:ext uri="{BB962C8B-B14F-4D97-AF65-F5344CB8AC3E}">
        <p14:creationId xmlns:p14="http://schemas.microsoft.com/office/powerpoint/2010/main" val="418073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16632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Aft>
                <a:spcPct val="0"/>
              </a:spcAft>
            </a:pPr>
            <a:r>
              <a:rPr lang="ru-RU" altLang="ru-RU" sz="24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 несовершеннолетнего </a:t>
            </a:r>
            <a:r>
              <a:rPr lang="ru-RU" altLang="ru-RU" sz="24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суицидента</a:t>
            </a:r>
            <a:endParaRPr lang="ru-RU" altLang="ru-RU" sz="24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Aft>
                <a:spcPct val="0"/>
              </a:spcAft>
            </a:pPr>
            <a:r>
              <a:rPr lang="ru-RU" alt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24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</a:t>
            </a:r>
            <a:r>
              <a:rPr lang="ru-RU" altLang="ru-RU" sz="24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2018-2022)</a:t>
            </a:r>
            <a:endParaRPr lang="ru-RU" altLang="ru-RU" sz="2400" b="1" i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03115" y="1124744"/>
            <a:ext cx="8379214" cy="4050001"/>
            <a:chOff x="1884822" y="960736"/>
            <a:chExt cx="11540331" cy="3447104"/>
          </a:xfrm>
        </p:grpSpPr>
        <p:sp>
          <p:nvSpPr>
            <p:cNvPr id="6" name="Полилиния 5"/>
            <p:cNvSpPr/>
            <p:nvPr/>
          </p:nvSpPr>
          <p:spPr>
            <a:xfrm>
              <a:off x="3888434" y="1372733"/>
              <a:ext cx="9536719" cy="418462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t" anchorCtr="0">
              <a:noAutofit/>
            </a:bodyPr>
            <a:lstStyle/>
            <a:p>
              <a:pPr marL="194416" lvl="1" indent="-194416" defTabSz="846788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884822" y="960736"/>
              <a:ext cx="8352353" cy="46272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defTabSz="846788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среднестатистический возраст</a:t>
              </a:r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3888433" y="3861838"/>
              <a:ext cx="9536720" cy="546002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6788" eaLnBrk="0" fontAlgn="base" hangingPunct="0">
                <a:spcBef>
                  <a:spcPct val="0"/>
                </a:spcBef>
                <a:spcAft>
                  <a:spcPct val="15000"/>
                </a:spcAft>
              </a:pPr>
              <a:endParaRPr lang="ru-RU" sz="20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889422" y="3105838"/>
              <a:ext cx="8347752" cy="756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defTabSz="846788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один либо оба родителя имеют проблемное употребление алкоголя</a:t>
              </a:r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3875513" y="2540726"/>
              <a:ext cx="9536719" cy="619824"/>
            </a:xfrm>
            <a:custGeom>
              <a:avLst/>
              <a:gdLst>
                <a:gd name="connsiteX0" fmla="*/ 0 w 8461201"/>
                <a:gd name="connsiteY0" fmla="*/ 0 h 1190700"/>
                <a:gd name="connsiteX1" fmla="*/ 8461201 w 8461201"/>
                <a:gd name="connsiteY1" fmla="*/ 0 h 1190700"/>
                <a:gd name="connsiteX2" fmla="*/ 8461201 w 8461201"/>
                <a:gd name="connsiteY2" fmla="*/ 1190700 h 1190700"/>
                <a:gd name="connsiteX3" fmla="*/ 0 w 8461201"/>
                <a:gd name="connsiteY3" fmla="*/ 1190700 h 1190700"/>
                <a:gd name="connsiteX4" fmla="*/ 0 w 8461201"/>
                <a:gd name="connsiteY4" fmla="*/ 0 h 11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1201" h="1190700">
                  <a:moveTo>
                    <a:pt x="0" y="0"/>
                  </a:moveTo>
                  <a:lnTo>
                    <a:pt x="8461201" y="0"/>
                  </a:lnTo>
                  <a:lnTo>
                    <a:pt x="8461201" y="1190700"/>
                  </a:lnTo>
                  <a:lnTo>
                    <a:pt x="0" y="11907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56683" tIns="583184" rIns="656683" bIns="199136" numCol="1" spcCol="1270" anchor="ctr" anchorCtr="0">
              <a:noAutofit/>
            </a:bodyPr>
            <a:lstStyle/>
            <a:p>
              <a:pPr marL="0" lvl="1" defTabSz="846788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4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906350" y="1816350"/>
              <a:ext cx="8330824" cy="756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4218" tIns="40349" rIns="264218" bIns="40349" numCol="1" spcCol="1270" anchor="ctr" anchorCtr="0">
              <a:noAutofit/>
            </a:bodyPr>
            <a:lstStyle/>
            <a:p>
              <a:pPr defTabSz="846788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обладающие эмоционально-неустойчивым или тревожно-мнительным типом характера 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1857900" y="3001419"/>
            <a:ext cx="6924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проживающие в </a:t>
            </a:r>
            <a:r>
              <a:rPr lang="ru-RU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дисфункциональных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семьях с нарушенными детско-родительскими отношениями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1958" y="1675313"/>
            <a:ext cx="829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4416" lvl="1" indent="-194416" defTabSz="8467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"/>
            </a:pPr>
            <a:r>
              <a:rPr lang="ru-RU" sz="2000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857900" y="4643425"/>
            <a:ext cx="6924428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8467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ранее подвергавшиеся моральному и (или) физическому насилию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10984" y="5109349"/>
            <a:ext cx="6033223" cy="6270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9766" tIns="27468" rIns="179766" bIns="27468" numCol="1" spcCol="868" anchor="ctr" anchorCtr="0">
            <a:noAutofit/>
          </a:bodyPr>
          <a:lstStyle/>
          <a:p>
            <a:pPr defTabSz="846788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ранее не </a:t>
            </a:r>
            <a:r>
              <a:rPr lang="ru-RU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состоявшие на </a:t>
            </a:r>
            <a:r>
              <a:rPr lang="ru-RU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учете у врача-психиатра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3000"/>
                    </a14:imgEffect>
                    <a14:imgEffect>
                      <a14:colorTemperature colorTemp="6750"/>
                    </a14:imgEffect>
                    <a14:imgEffect>
                      <a14:saturation sat="400000"/>
                    </a14:imgEffect>
                    <a14:imgEffect>
                      <a14:brightnessContrast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553"/>
            <a:ext cx="1008000" cy="100800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glow>
              <a:schemeClr val="accent1"/>
            </a:glow>
            <a:softEdge rad="342900"/>
          </a:effectLst>
        </p:spPr>
      </p:pic>
    </p:spTree>
    <p:extLst>
      <p:ext uri="{BB962C8B-B14F-4D97-AF65-F5344CB8AC3E}">
        <p14:creationId xmlns:p14="http://schemas.microsoft.com/office/powerpoint/2010/main" val="416218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6738</TotalTime>
  <Words>2278</Words>
  <Application>Microsoft Office PowerPoint</Application>
  <PresentationFormat>Экран (4:3)</PresentationFormat>
  <Paragraphs>313</Paragraphs>
  <Slides>34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Открытая</vt:lpstr>
      <vt:lpstr>10_Тема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Документы, утратившие силу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Степени риска</vt:lpstr>
      <vt:lpstr>Задачи педагога-психолога при незначительном риске</vt:lpstr>
      <vt:lpstr>Задачи педагога-психолога  при наличии риска средней степени</vt:lpstr>
      <vt:lpstr>Ведение случая высокого суицидального риска</vt:lpstr>
      <vt:lpstr>Ведение случая высокого суицидального риска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Дополнительное образование  детей и молодежи</dc:title>
  <dc:creator>Admin</dc:creator>
  <cp:lastModifiedBy>User</cp:lastModifiedBy>
  <cp:revision>658</cp:revision>
  <cp:lastPrinted>2017-03-28T13:33:24Z</cp:lastPrinted>
  <dcterms:created xsi:type="dcterms:W3CDTF">2016-02-15T06:51:51Z</dcterms:created>
  <dcterms:modified xsi:type="dcterms:W3CDTF">2023-08-25T05:53:26Z</dcterms:modified>
</cp:coreProperties>
</file>