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05" r:id="rId3"/>
    <p:sldId id="310" r:id="rId4"/>
    <p:sldId id="306" r:id="rId5"/>
    <p:sldId id="311" r:id="rId6"/>
    <p:sldId id="308" r:id="rId7"/>
    <p:sldId id="309" r:id="rId8"/>
    <p:sldId id="312" r:id="rId9"/>
    <p:sldId id="313" r:id="rId10"/>
    <p:sldId id="314" r:id="rId11"/>
    <p:sldId id="315" r:id="rId12"/>
    <p:sldId id="30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A1"/>
    <a:srgbClr val="5B3001"/>
    <a:srgbClr val="D37003"/>
    <a:srgbClr val="C89800"/>
    <a:srgbClr val="472601"/>
    <a:srgbClr val="006C31"/>
    <a:srgbClr val="45543A"/>
    <a:srgbClr val="536446"/>
    <a:srgbClr val="D0D9C9"/>
    <a:srgbClr val="A7B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80" d="100"/>
          <a:sy n="80" d="100"/>
        </p:scale>
        <p:origin x="-996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5BE4-6865-4958-98AB-B04E8F41855A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921D-9A8C-4619-AC19-4AAB3CEE5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5.wdp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4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jpe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зображение_viber_2023-08-17_14-30-04-3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1131590"/>
            <a:ext cx="4541473" cy="2065295"/>
          </a:xfrm>
          <a:prstGeom prst="rect">
            <a:avLst/>
          </a:prstGeom>
          <a:noFill/>
          <a:ln>
            <a:solidFill>
              <a:srgbClr val="D0D9C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3" y="3759333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200" i="1" dirty="0">
                <a:solidFill>
                  <a:srgbClr val="FDD1A1"/>
                </a:solidFill>
                <a:latin typeface="Cambria" pitchFamily="18" charset="0"/>
              </a:rPr>
              <a:t>Плех Е.В., заведующий отделом профилактики и комплексной реабилитации ГУО «Гомельский городской социально-педагогический центр</a:t>
            </a:r>
            <a:r>
              <a:rPr lang="ru-RU" sz="1200" i="1" dirty="0" smtClean="0">
                <a:solidFill>
                  <a:srgbClr val="FDD1A1"/>
                </a:solidFill>
                <a:latin typeface="Cambria" pitchFamily="18" charset="0"/>
              </a:rPr>
              <a:t>»</a:t>
            </a:r>
          </a:p>
          <a:p>
            <a:pPr indent="457200"/>
            <a:r>
              <a:rPr lang="ru-RU" sz="1200" i="1" dirty="0" smtClean="0">
                <a:solidFill>
                  <a:srgbClr val="FDD1A1"/>
                </a:solidFill>
                <a:latin typeface="Cambria" pitchFamily="18" charset="0"/>
              </a:rPr>
              <a:t>Шугай М.В., педагог-психолог </a:t>
            </a:r>
            <a:r>
              <a:rPr lang="ru-RU" sz="1200" i="1" dirty="0">
                <a:solidFill>
                  <a:srgbClr val="FDD1A1"/>
                </a:solidFill>
                <a:latin typeface="Cambria" pitchFamily="18" charset="0"/>
              </a:rPr>
              <a:t>ГУО «Гомельский городской социально-педагогический центр»</a:t>
            </a:r>
          </a:p>
          <a:p>
            <a:pPr indent="457200"/>
            <a:r>
              <a:rPr lang="ru-RU" sz="1200" i="1" dirty="0" smtClean="0">
                <a:latin typeface="Cambria" pitchFamily="18" charset="0"/>
              </a:rPr>
              <a:t> </a:t>
            </a:r>
            <a:r>
              <a:rPr lang="ru-RU" sz="1200" i="1" dirty="0" smtClean="0">
                <a:solidFill>
                  <a:srgbClr val="FDD1A1"/>
                </a:solidFill>
                <a:latin typeface="Cambria" pitchFamily="18" charset="0"/>
              </a:rPr>
              <a:t>тел.: 32-70-40</a:t>
            </a:r>
            <a:endParaRPr lang="ru-RU" sz="1200" i="1" dirty="0" smtClean="0">
              <a:solidFill>
                <a:srgbClr val="FDD1A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667" y="128707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DD1A1"/>
                </a:solidFill>
                <a:latin typeface="Gabriola" pitchFamily="82" charset="0"/>
              </a:rPr>
              <a:t>Комплексная реабилитация: проблемные моменты </a:t>
            </a:r>
            <a:endParaRPr lang="ru-RU" sz="3600" b="1" dirty="0" smtClean="0">
              <a:solidFill>
                <a:srgbClr val="FDD1A1"/>
              </a:solidFill>
              <a:latin typeface="Gabriola" pitchFamily="82" charset="0"/>
            </a:endParaRPr>
          </a:p>
          <a:p>
            <a:pPr algn="ctr"/>
            <a:r>
              <a:rPr lang="ru-RU" sz="3600" b="1" dirty="0" smtClean="0">
                <a:solidFill>
                  <a:srgbClr val="FDD1A1"/>
                </a:solidFill>
                <a:latin typeface="Gabriola" pitchFamily="82" charset="0"/>
              </a:rPr>
              <a:t>и </a:t>
            </a:r>
            <a:r>
              <a:rPr lang="ru-RU" sz="3600" b="1" dirty="0">
                <a:solidFill>
                  <a:srgbClr val="FDD1A1"/>
                </a:solidFill>
                <a:latin typeface="Gabriola" pitchFamily="82" charset="0"/>
              </a:rPr>
              <a:t>пути их решения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577" y="487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DD1A1"/>
                </a:solidFill>
                <a:latin typeface="Cambria" pitchFamily="18" charset="0"/>
                <a:cs typeface="Times New Roman" pitchFamily="18" charset="0"/>
              </a:rPr>
              <a:t>Управление образования Гомельского городского исполнительного комитета</a:t>
            </a:r>
          </a:p>
          <a:p>
            <a:pPr algn="ctr"/>
            <a:r>
              <a:rPr lang="ru-RU" sz="1200" dirty="0">
                <a:solidFill>
                  <a:srgbClr val="FDD1A1"/>
                </a:solidFill>
                <a:latin typeface="Cambria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1200" dirty="0">
                <a:solidFill>
                  <a:srgbClr val="FDD1A1"/>
                </a:solidFill>
                <a:latin typeface="Cambria" pitchFamily="18" charset="0"/>
                <a:cs typeface="Times New Roman" pitchFamily="18" charset="0"/>
              </a:rPr>
              <a:t>«Гомельский городской социально-педагогический центр</a:t>
            </a:r>
            <a:endParaRPr lang="ru-RU" sz="1200" dirty="0">
              <a:solidFill>
                <a:srgbClr val="FDD1A1"/>
              </a:solidFill>
              <a:latin typeface="Cambria" pitchFamily="18" charset="0"/>
            </a:endParaRPr>
          </a:p>
        </p:txBody>
      </p:sp>
      <p:pic>
        <p:nvPicPr>
          <p:cNvPr id="8" name="Picture 2" descr="C:\Users\Admin\Desktop\презентация\изображение_viber_2023-09-11_11-14-43-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5068"/>
            <a:ext cx="3024336" cy="42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\изображение_viber_2023-09-11_11-14-42-0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00"/>
            <a:ext cx="914400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резентация\изображение_viber_2023-09-11_11-14-42-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699542"/>
            <a:ext cx="2502011" cy="27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езентация\изображение_viber_2023-09-11_11-14-44-8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9542"/>
            <a:ext cx="2404530" cy="27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презентация\изображение_viber_2023-09-11_11-14-42-9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7" y="699542"/>
            <a:ext cx="2304256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75" y="-69899"/>
            <a:ext cx="87129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472601"/>
                </a:solidFill>
                <a:effectLst>
                  <a:innerShdw blurRad="114300">
                    <a:prstClr val="black"/>
                  </a:innerShdw>
                </a:effectLst>
                <a:latin typeface="Gabriola" pitchFamily="82" charset="0"/>
              </a:rPr>
              <a:t>Комплексная </a:t>
            </a:r>
            <a:r>
              <a:rPr lang="ru-RU" sz="4400" b="1" dirty="0" smtClean="0">
                <a:solidFill>
                  <a:srgbClr val="472601"/>
                </a:solidFill>
                <a:effectLst>
                  <a:innerShdw blurRad="114300">
                    <a:prstClr val="black"/>
                  </a:innerShdw>
                </a:effectLst>
                <a:latin typeface="Gabriola" pitchFamily="82" charset="0"/>
              </a:rPr>
              <a:t>реабилитация</a:t>
            </a:r>
            <a:endParaRPr lang="ru-RU" sz="4400" b="1" dirty="0">
              <a:solidFill>
                <a:srgbClr val="472601"/>
              </a:solidFill>
              <a:effectLst>
                <a:innerShdw blurRad="114300">
                  <a:prstClr val="black"/>
                </a:innerShdw>
              </a:effectLst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9" y="3494679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Эффективная реализация</a:t>
            </a:r>
            <a:r>
              <a:rPr lang="ru-RU" sz="2000" dirty="0" smtClean="0">
                <a:latin typeface="Gabriola" pitchFamily="82" charset="0"/>
              </a:rPr>
              <a:t> мероприятий комплексной реабилитации возможна лишь в случае </a:t>
            </a:r>
            <a:r>
              <a:rPr lang="ru-RU" sz="2000" b="1" dirty="0" smtClean="0">
                <a:latin typeface="Gabriola" pitchFamily="82" charset="0"/>
              </a:rPr>
              <a:t>тесного взаимодействия и сотрудничества всех субъектов профилактики. 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Учреждение образование,</a:t>
            </a:r>
            <a:r>
              <a:rPr lang="ru-RU" sz="2000" dirty="0" smtClean="0">
                <a:latin typeface="Gabriola" pitchFamily="82" charset="0"/>
              </a:rPr>
              <a:t> в котором обучается несовершеннолетний, </a:t>
            </a:r>
            <a:r>
              <a:rPr lang="ru-RU" sz="2000" b="1" dirty="0" smtClean="0">
                <a:latin typeface="Gabriola" pitchFamily="82" charset="0"/>
              </a:rPr>
              <a:t>имеет наибольшую возможность воздействовать на  подростка</a:t>
            </a:r>
            <a:r>
              <a:rPr lang="ru-RU" sz="2000" dirty="0" smtClean="0">
                <a:latin typeface="Gabriola" pitchFamily="82" charset="0"/>
              </a:rPr>
              <a:t>, на </a:t>
            </a:r>
            <a:r>
              <a:rPr lang="ru-RU" sz="2000" b="1" dirty="0" smtClean="0">
                <a:latin typeface="Gabriola" pitchFamily="82" charset="0"/>
              </a:rPr>
              <a:t>его мотивацию </a:t>
            </a:r>
            <a:r>
              <a:rPr lang="ru-RU" sz="2000" dirty="0" smtClean="0">
                <a:latin typeface="Gabriola" pitchFamily="82" charset="0"/>
              </a:rPr>
              <a:t>к выполнению мероприятий первичной индивидуальной реабилитационной программы.</a:t>
            </a:r>
            <a:endParaRPr lang="ru-RU" sz="2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030f4ad2ab593b52f6bd0782a048f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" y="-1"/>
            <a:ext cx="9147224" cy="51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презентация\изображение_viber_2023-09-11_11-14-42-56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334"/>
            <a:ext cx="3672408" cy="45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5382"/>
            <a:ext cx="5220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Комплексная реабилитация несовершеннолетнего</a:t>
            </a:r>
            <a:r>
              <a:rPr lang="ru-RU" dirty="0" smtClean="0">
                <a:latin typeface="Gabriola" pitchFamily="82" charset="0"/>
              </a:rPr>
              <a:t> 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должна включать систему эффективных мер по оказанию </a:t>
            </a:r>
            <a:r>
              <a:rPr lang="ru-RU" sz="2000" b="1" dirty="0" smtClean="0">
                <a:latin typeface="Gabriola" pitchFamily="82" charset="0"/>
              </a:rPr>
              <a:t>социально-педагогической и психологической  помощи</a:t>
            </a:r>
            <a:r>
              <a:rPr lang="ru-RU" sz="2000" dirty="0" smtClean="0">
                <a:latin typeface="Gabriola" pitchFamily="82" charset="0"/>
              </a:rPr>
              <a:t>, проведению </a:t>
            </a:r>
            <a:r>
              <a:rPr lang="ru-RU" sz="2000" b="1" dirty="0" smtClean="0">
                <a:latin typeface="Gabriola" pitchFamily="82" charset="0"/>
              </a:rPr>
              <a:t>медицинской профилактики и реабилитации </a:t>
            </a:r>
            <a:r>
              <a:rPr lang="ru-RU" sz="2000" dirty="0" smtClean="0">
                <a:latin typeface="Gabriola" pitchFamily="82" charset="0"/>
              </a:rPr>
              <a:t>в отношении несовершеннолетнего, </a:t>
            </a:r>
            <a:r>
              <a:rPr lang="ru-RU" sz="2000" b="1" dirty="0" smtClean="0">
                <a:latin typeface="Gabriola" pitchFamily="82" charset="0"/>
              </a:rPr>
              <a:t>направленных на восстановление его здоровья</a:t>
            </a:r>
            <a:r>
              <a:rPr lang="ru-RU" sz="2000" dirty="0" smtClean="0">
                <a:latin typeface="Gabriola" pitchFamily="82" charset="0"/>
              </a:rPr>
              <a:t>, </a:t>
            </a:r>
            <a:r>
              <a:rPr lang="ru-RU" sz="2000" b="1" dirty="0" smtClean="0">
                <a:latin typeface="Gabriola" pitchFamily="82" charset="0"/>
              </a:rPr>
              <a:t>предупреждение противоправного поведения</a:t>
            </a:r>
            <a:r>
              <a:rPr lang="ru-RU" sz="2000" dirty="0" smtClean="0">
                <a:latin typeface="Gabriola" pitchFamily="82" charset="0"/>
              </a:rPr>
              <a:t>, формирование у него умений и навыков оценивать, контролировать и </a:t>
            </a:r>
            <a:r>
              <a:rPr lang="ru-RU" sz="2000" b="1" dirty="0" smtClean="0">
                <a:latin typeface="Gabriola" pitchFamily="82" charset="0"/>
              </a:rPr>
              <a:t>конструктивно разрешать проблемные ситуации,</a:t>
            </a:r>
            <a:r>
              <a:rPr lang="ru-RU" sz="2000" dirty="0" smtClean="0">
                <a:latin typeface="Gabriola" pitchFamily="82" charset="0"/>
              </a:rPr>
              <a:t> формировать ценностные ориентации и </a:t>
            </a:r>
            <a:r>
              <a:rPr lang="ru-RU" sz="2000" b="1" dirty="0" smtClean="0">
                <a:latin typeface="Gabriola" pitchFamily="82" charset="0"/>
              </a:rPr>
              <a:t>культуру здорового образа жизни.</a:t>
            </a:r>
            <a:endParaRPr lang="ru-RU" sz="2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ownloads\изображение_viber_2023-08-17_14-30-04-3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3247" y="149163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Спасибо за внимание!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753426"/>
            <a:ext cx="456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200" i="1" dirty="0">
                <a:latin typeface="Cambria" pitchFamily="18" charset="0"/>
              </a:rPr>
              <a:t>Плех Е.В., заведующий отделом профилактики и комплексной реабилитации ГУО «Гомельский городской социально-педагогический центр</a:t>
            </a:r>
            <a:r>
              <a:rPr lang="ru-RU" sz="1200" i="1" dirty="0" smtClean="0">
                <a:latin typeface="Cambria" pitchFamily="18" charset="0"/>
              </a:rPr>
              <a:t>»</a:t>
            </a:r>
          </a:p>
          <a:p>
            <a:pPr indent="457200"/>
            <a:r>
              <a:rPr lang="ru-RU" sz="1200" i="1" dirty="0">
                <a:latin typeface="Cambria" pitchFamily="18" charset="0"/>
              </a:rPr>
              <a:t>Шугай М.В., педагог-психолог ГУО «Гомельский  </a:t>
            </a:r>
            <a:r>
              <a:rPr lang="ru-RU" sz="1200" i="1" dirty="0" smtClean="0">
                <a:latin typeface="Cambria" pitchFamily="18" charset="0"/>
              </a:rPr>
              <a:t> городской </a:t>
            </a:r>
            <a:r>
              <a:rPr lang="ru-RU" sz="1200" i="1" dirty="0">
                <a:latin typeface="Cambria" pitchFamily="18" charset="0"/>
              </a:rPr>
              <a:t>социально-педагогический центр»</a:t>
            </a:r>
          </a:p>
          <a:p>
            <a:pPr indent="457200"/>
            <a:r>
              <a:rPr lang="ru-RU" sz="1200" i="1" dirty="0">
                <a:latin typeface="Cambria" pitchFamily="18" charset="0"/>
              </a:rPr>
              <a:t>тел.: </a:t>
            </a:r>
            <a:r>
              <a:rPr lang="ru-RU" sz="1200" i="1" dirty="0" smtClean="0">
                <a:latin typeface="Cambria" pitchFamily="18" charset="0"/>
              </a:rPr>
              <a:t>32-70-40</a:t>
            </a:r>
            <a:endParaRPr lang="ru-RU" sz="1200" i="1" dirty="0">
              <a:latin typeface="Cambria" pitchFamily="18" charset="0"/>
            </a:endParaRPr>
          </a:p>
        </p:txBody>
      </p:sp>
      <p:pic>
        <p:nvPicPr>
          <p:cNvPr id="9220" name="Picture 4" descr="C:\Users\Admin\Desktop\презентация\изображение_viber_2023-09-11_11-14-42-68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743"/>
            <a:ext cx="3240360" cy="47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изображение_viber_2023-08-17_15-11-09-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51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26229"/>
            <a:ext cx="432048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abriola" pitchFamily="82" charset="0"/>
              </a:rPr>
              <a:t>Комплексная реабилитация несовершеннолетних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716016" y="1127421"/>
            <a:ext cx="3960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3694" y="1347614"/>
            <a:ext cx="49325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>
                <a:latin typeface="Cambria" pitchFamily="18" charset="0"/>
                <a:cs typeface="Times New Roman" pitchFamily="18" charset="0"/>
              </a:rPr>
              <a:t>Постановлением Совета Министров Республики Беларусь от 27.06.2017 г №487 «Положение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</a:t>
            </a:r>
            <a:endParaRPr lang="ru-RU" sz="13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003798"/>
            <a:ext cx="48245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>
                <a:latin typeface="Cambria" pitchFamily="18" charset="0"/>
                <a:cs typeface="Times New Roman" pitchFamily="18" charset="0"/>
              </a:rPr>
              <a:t>Инструктивно-методическое письмо «Об 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алкогольных, слабоалкогольных напитков или пива установлены в соответствии с законодательством» от 14.12.2017</a:t>
            </a:r>
          </a:p>
        </p:txBody>
      </p:sp>
      <p:pic>
        <p:nvPicPr>
          <p:cNvPr id="2050" name="Picture 2" descr="C:\Users\Admin\Desktop\презентация\изображение_viber_2023-09-11_11-14-42-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594"/>
            <a:ext cx="3995936" cy="56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презентация\изображение_viber_2023-09-11_11-14-43-9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722"/>
            <a:ext cx="9462751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929" y="699542"/>
            <a:ext cx="7272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</a:rPr>
              <a:t>Комплексная реабилитация включает 3 этапа: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</a:rPr>
              <a:t>- начальный         - развернутый (основной)       - завершающий</a:t>
            </a:r>
          </a:p>
          <a:p>
            <a:pPr algn="ctr"/>
            <a:endParaRPr lang="ru-RU" sz="1600" b="1" dirty="0" smtClean="0">
              <a:latin typeface="Gabriola" pitchFamily="82" charset="0"/>
            </a:endParaRPr>
          </a:p>
          <a:p>
            <a:pPr indent="360000" algn="just"/>
            <a:r>
              <a:rPr lang="ru-RU" sz="2000" b="1" dirty="0" smtClean="0">
                <a:latin typeface="Gabriola" pitchFamily="82" charset="0"/>
              </a:rPr>
              <a:t>Начальный этап комплексной реабилитации в отношении несовершеннолетних начинается с момента утверждения председателем комиссии по делам несовершеннолетних первичной индивидуальной реабилитационной программы, продолжается в течение одного года и прекращается по решению комиссии по делам несовершеннолетних при наличии определенных оснований, указанных  в п.4 главе 2 Постановления №487.</a:t>
            </a:r>
          </a:p>
          <a:p>
            <a:pPr indent="360000" algn="just"/>
            <a:endParaRPr lang="ru-RU" sz="2000" b="1" dirty="0">
              <a:latin typeface="Gabriola" pitchFamily="8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47664" y="1773054"/>
            <a:ext cx="6120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\изображение_viber_2023-09-11_11-14-42-0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7510" y="-1990446"/>
            <a:ext cx="530898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0933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abriola" pitchFamily="82" charset="0"/>
              </a:rPr>
              <a:t>Комплексная реабилитация несовершеннолетних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543" y="899566"/>
            <a:ext cx="26642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400" dirty="0">
                <a:latin typeface="Cambria" pitchFamily="18" charset="0"/>
                <a:cs typeface="Times New Roman" pitchFamily="18" charset="0"/>
              </a:rPr>
              <a:t>В случае </a:t>
            </a:r>
            <a:r>
              <a:rPr lang="ru-RU" sz="1400" b="1" dirty="0">
                <a:latin typeface="Cambria" pitchFamily="18" charset="0"/>
                <a:cs typeface="Times New Roman" pitchFamily="18" charset="0"/>
              </a:rPr>
              <a:t>принятия решения КДН о проведении комплексной реабилитации несовершеннолетнего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, с которым на данный момент </a:t>
            </a:r>
            <a:r>
              <a:rPr lang="ru-RU" sz="1400" b="1" dirty="0">
                <a:latin typeface="Cambria" pitchFamily="18" charset="0"/>
                <a:cs typeface="Times New Roman" pitchFamily="18" charset="0"/>
              </a:rPr>
              <a:t>реализуется программа и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ндивидуальной профилактической работы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необходимо организовать работу в соответствии с соответствующими нормативными правовыми актами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.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21" y="4054361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mbria" pitchFamily="18" charset="0"/>
                <a:cs typeface="Times New Roman" pitchFamily="18" charset="0"/>
              </a:rPr>
              <a:t>В программы комплексной реабилитации 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целесообразно включать </a:t>
            </a:r>
            <a:r>
              <a:rPr lang="ru-RU" sz="1400" b="1" dirty="0">
                <a:latin typeface="Cambria" pitchFamily="18" charset="0"/>
                <a:cs typeface="Times New Roman" pitchFamily="18" charset="0"/>
              </a:rPr>
              <a:t>мероприятия программы ИПР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, которые не выполнены на день разработки для направления их в СПЦ либо в детское </a:t>
            </a:r>
            <a:r>
              <a:rPr lang="ru-RU" sz="1400" dirty="0" err="1">
                <a:latin typeface="Cambria" pitchFamily="18" charset="0"/>
                <a:cs typeface="Times New Roman" pitchFamily="18" charset="0"/>
              </a:rPr>
              <a:t>интернатное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  учреждение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.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052570" y="3834236"/>
            <a:ext cx="21602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C:\Users\Admin\Desktop\презентация\изображение_viber_2023-09-11_11-14-42-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2" y="824337"/>
            <a:ext cx="2316644" cy="30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резентация\изображение_viber_2023-09-11_11-14-45-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07947"/>
            <a:ext cx="3066941" cy="42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030f4ad2ab593b52f6bd0782a048f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" y="-1"/>
            <a:ext cx="9147224" cy="51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презентация\изображение_viber_2023-09-11_11-14-42-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9815"/>
            <a:ext cx="216024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презентация\изображение_viber_2023-09-11_11-14-43-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9814"/>
            <a:ext cx="2304256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презентация\изображение_viber_2023-09-11_11-14-43-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629815"/>
            <a:ext cx="2250987" cy="27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722" y="-107475"/>
            <a:ext cx="850933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abriola" pitchFamily="82" charset="0"/>
              </a:rPr>
              <a:t>Комплексная реабилитация несовершеннолетних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424" y="3507854"/>
            <a:ext cx="40415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latin typeface="Cambria" pitchFamily="18" charset="0"/>
                <a:cs typeface="Times New Roman" pitchFamily="18" charset="0"/>
              </a:rPr>
              <a:t>ИПР с подростком за привлечение его к  ответственности по ст.19.3 КоАП РБ </a:t>
            </a:r>
          </a:p>
          <a:p>
            <a:pPr algn="ctr"/>
            <a:endParaRPr lang="ru-RU" sz="1050" i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300" i="1" dirty="0" smtClean="0">
                <a:latin typeface="Cambria" pitchFamily="18" charset="0"/>
                <a:cs typeface="Times New Roman" pitchFamily="18" charset="0"/>
              </a:rPr>
              <a:t>ИПР прекращается в связи с началом комплексной реабилитации. Дальнейшая работа с несовершеннолетним реализуется в рамках комплексной реабилитации</a:t>
            </a:r>
            <a:endParaRPr lang="ru-RU" sz="1300" i="1" dirty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036938" y="4011910"/>
            <a:ext cx="2308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3521141"/>
            <a:ext cx="41810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latin typeface="Cambria" pitchFamily="18" charset="0"/>
                <a:cs typeface="Times New Roman" pitchFamily="18" charset="0"/>
              </a:rPr>
              <a:t>ИПР с подростком за привлечение его к  любой другой ответственности</a:t>
            </a:r>
          </a:p>
          <a:p>
            <a:pPr algn="ctr"/>
            <a:endParaRPr lang="ru-RU" sz="900" i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300" i="1" dirty="0" smtClean="0">
                <a:latin typeface="Cambria" pitchFamily="18" charset="0"/>
                <a:cs typeface="Times New Roman" pitchFamily="18" charset="0"/>
              </a:rPr>
              <a:t>Работа с несовершеннолетним реализовывается в рамках 2-х учетов: ИПР и комплексная реабилитация.</a:t>
            </a:r>
          </a:p>
          <a:p>
            <a:pPr algn="ctr"/>
            <a:endParaRPr lang="ru-RU" sz="1300" i="1" dirty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436096" y="4011910"/>
            <a:ext cx="2452522" cy="3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презентация\изображение_viber_2023-09-11_11-14-43-8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964755"/>
            <a:ext cx="4572000" cy="83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0"/>
            <a:ext cx="432048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Gabriola" pitchFamily="82" charset="0"/>
              </a:rPr>
              <a:t>Комплексная реабилитация несовершеннолетних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371350"/>
            <a:ext cx="44644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briola" pitchFamily="82" charset="0"/>
                <a:cs typeface="Times New Roman" pitchFamily="18" charset="0"/>
              </a:rPr>
              <a:t>При получении копии решения КДН о проведении комплексной реабилитации несовершеннолетнего все субъекты направляют </a:t>
            </a:r>
            <a:r>
              <a:rPr lang="ru-RU" b="1" dirty="0">
                <a:latin typeface="Gabriola" pitchFamily="82" charset="0"/>
                <a:cs typeface="Times New Roman" pitchFamily="18" charset="0"/>
              </a:rPr>
              <a:t>в течение пяти рабочих дней</a:t>
            </a:r>
            <a:r>
              <a:rPr lang="ru-RU" dirty="0">
                <a:latin typeface="Gabriola" pitchFamily="82" charset="0"/>
                <a:cs typeface="Times New Roman" pitchFamily="18" charset="0"/>
              </a:rPr>
              <a:t> в адрес СПЦ предложения по мероприятиям ПИРП</a:t>
            </a:r>
            <a:r>
              <a:rPr lang="ru-RU" dirty="0" smtClean="0">
                <a:latin typeface="Gabriola" pitchFamily="82" charset="0"/>
                <a:cs typeface="Times New Roman" pitchFamily="18" charset="0"/>
              </a:rPr>
              <a:t>.</a:t>
            </a:r>
          </a:p>
          <a:p>
            <a:pPr algn="just"/>
            <a:endParaRPr lang="ru-RU" sz="500" dirty="0" smtClean="0">
              <a:latin typeface="Gabriola" pitchFamily="82" charset="0"/>
              <a:cs typeface="Times New Roman" pitchFamily="18" charset="0"/>
            </a:endParaRPr>
          </a:p>
          <a:p>
            <a:pPr algn="just"/>
            <a:endParaRPr lang="ru-RU" sz="1100" dirty="0">
              <a:latin typeface="Gabriola" pitchFamily="82" charset="0"/>
              <a:cs typeface="Times New Roman" pitchFamily="18" charset="0"/>
            </a:endParaRPr>
          </a:p>
          <a:p>
            <a:pPr algn="ctr"/>
            <a:r>
              <a:rPr lang="ru-RU" u="sng" dirty="0">
                <a:latin typeface="Gabriola" pitchFamily="82" charset="0"/>
              </a:rPr>
              <a:t>Одновременно </a:t>
            </a:r>
            <a:r>
              <a:rPr lang="ru-RU" u="sng" dirty="0" smtClean="0">
                <a:latin typeface="Gabriola" pitchFamily="82" charset="0"/>
              </a:rPr>
              <a:t>специалисты учреждения образования </a:t>
            </a:r>
            <a:r>
              <a:rPr lang="ru-RU" u="sng" dirty="0">
                <a:latin typeface="Gabriola" pitchFamily="82" charset="0"/>
              </a:rPr>
              <a:t>передают </a:t>
            </a:r>
            <a:r>
              <a:rPr lang="ru-RU" u="sng" dirty="0" smtClean="0">
                <a:latin typeface="Gabriola" pitchFamily="82" charset="0"/>
              </a:rPr>
              <a:t>в </a:t>
            </a:r>
            <a:r>
              <a:rPr lang="ru-RU" u="sng" dirty="0">
                <a:latin typeface="Gabriola" pitchFamily="82" charset="0"/>
              </a:rPr>
              <a:t>СПЦ </a:t>
            </a:r>
            <a:r>
              <a:rPr lang="ru-RU" u="sng" dirty="0" smtClean="0">
                <a:latin typeface="Gabriola" pitchFamily="82" charset="0"/>
              </a:rPr>
              <a:t>копии следующих документов: </a:t>
            </a:r>
            <a:endParaRPr lang="ru-RU" u="sng" dirty="0">
              <a:latin typeface="Gabriola" pitchFamily="82" charset="0"/>
            </a:endParaRPr>
          </a:p>
          <a:p>
            <a:r>
              <a:rPr lang="ru-RU" dirty="0" smtClean="0">
                <a:latin typeface="Gabriola" pitchFamily="82" charset="0"/>
              </a:rPr>
              <a:t>- программу ИПР</a:t>
            </a:r>
            <a:r>
              <a:rPr lang="ru-RU" dirty="0">
                <a:latin typeface="Gabriola" pitchFamily="82" charset="0"/>
              </a:rPr>
              <a:t>;</a:t>
            </a:r>
          </a:p>
          <a:p>
            <a:r>
              <a:rPr lang="ru-RU" dirty="0" smtClean="0">
                <a:latin typeface="Gabriola" pitchFamily="82" charset="0"/>
              </a:rPr>
              <a:t>- психолого-педагогическую характеристику учащегося;</a:t>
            </a:r>
            <a:endParaRPr lang="ru-RU" dirty="0">
              <a:latin typeface="Gabriola" pitchFamily="82" charset="0"/>
            </a:endParaRPr>
          </a:p>
          <a:p>
            <a:r>
              <a:rPr lang="ru-RU" dirty="0" smtClean="0">
                <a:latin typeface="Gabriola" pitchFamily="82" charset="0"/>
              </a:rPr>
              <a:t>- аналитических </a:t>
            </a:r>
            <a:r>
              <a:rPr lang="ru-RU" dirty="0">
                <a:latin typeface="Gabriola" pitchFamily="82" charset="0"/>
              </a:rPr>
              <a:t>справок о результатах проделанной </a:t>
            </a:r>
            <a:r>
              <a:rPr lang="ru-RU" dirty="0" smtClean="0">
                <a:latin typeface="Gabriola" pitchFamily="82" charset="0"/>
              </a:rPr>
              <a:t>работы</a:t>
            </a:r>
            <a:r>
              <a:rPr lang="ru-RU" dirty="0" smtClean="0">
                <a:latin typeface="Gabriola" pitchFamily="82" charset="0"/>
              </a:rPr>
              <a:t>;</a:t>
            </a:r>
          </a:p>
          <a:p>
            <a:r>
              <a:rPr lang="ru-RU" dirty="0" smtClean="0">
                <a:latin typeface="Gabriola" pitchFamily="82" charset="0"/>
              </a:rPr>
              <a:t>- </a:t>
            </a:r>
            <a:r>
              <a:rPr lang="ru-RU" dirty="0">
                <a:latin typeface="Gabriola" pitchFamily="82" charset="0"/>
              </a:rPr>
              <a:t>к</a:t>
            </a:r>
            <a:r>
              <a:rPr lang="ru-RU" dirty="0" smtClean="0">
                <a:latin typeface="Gabriola" pitchFamily="82" charset="0"/>
              </a:rPr>
              <a:t>онтакты ребенка, законных представителей и иных значимых взрослых.</a:t>
            </a:r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езентация\изображение_viber_2023-09-11_11-14-42-0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4657"/>
            <a:ext cx="4896545" cy="22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" t="9773" r="304"/>
          <a:stretch/>
        </p:blipFill>
        <p:spPr bwMode="auto">
          <a:xfrm>
            <a:off x="827585" y="2965456"/>
            <a:ext cx="4896544" cy="8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366364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Gabriola" pitchFamily="82" charset="0"/>
            </a:endParaRPr>
          </a:p>
        </p:txBody>
      </p:sp>
      <p:pic>
        <p:nvPicPr>
          <p:cNvPr id="7175" name="Picture 7" descr="C:\Users\Admin\Desktop\презентация\изображение_viber_2023-09-11_11-14-44-58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4899"/>
          <a:stretch/>
        </p:blipFill>
        <p:spPr bwMode="auto">
          <a:xfrm>
            <a:off x="7136124" y="2893957"/>
            <a:ext cx="1717374" cy="19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презентация\изображение_viber_2023-09-11_11-14-44-76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3437"/>
          <a:stretch/>
        </p:blipFill>
        <p:spPr bwMode="auto">
          <a:xfrm>
            <a:off x="6444208" y="0"/>
            <a:ext cx="2409290" cy="28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113693" y="-113811"/>
            <a:ext cx="871296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472601"/>
                </a:solidFill>
                <a:effectLst>
                  <a:innerShdw blurRad="114300">
                    <a:prstClr val="black"/>
                  </a:innerShdw>
                </a:effectLst>
                <a:latin typeface="Gabriola" pitchFamily="82" charset="0"/>
              </a:rPr>
              <a:t>Комплексная </a:t>
            </a:r>
            <a:r>
              <a:rPr lang="ru-RU" sz="5400" b="1" dirty="0" smtClean="0">
                <a:solidFill>
                  <a:srgbClr val="472601"/>
                </a:solidFill>
                <a:effectLst>
                  <a:innerShdw blurRad="114300">
                    <a:prstClr val="black"/>
                  </a:innerShdw>
                </a:effectLst>
                <a:latin typeface="Gabriola" pitchFamily="82" charset="0"/>
              </a:rPr>
              <a:t>реабилитация</a:t>
            </a:r>
            <a:endParaRPr lang="ru-RU" sz="5400" b="1" dirty="0">
              <a:solidFill>
                <a:srgbClr val="472601"/>
              </a:solidFill>
              <a:effectLst>
                <a:innerShdw blurRad="114300">
                  <a:prstClr val="black"/>
                </a:innerShdw>
              </a:effectLst>
              <a:latin typeface="Gabriola" pitchFamily="8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854" flipH="1">
            <a:off x="4731090" y="1718165"/>
            <a:ext cx="2377965" cy="2377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8521" y="3882892"/>
            <a:ext cx="698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2601"/>
                </a:solidFill>
                <a:effectLst>
                  <a:innerShdw blurRad="114300">
                    <a:prstClr val="black"/>
                  </a:innerShdw>
                </a:effectLst>
                <a:latin typeface="Gabriola" pitchFamily="82" charset="0"/>
                <a:cs typeface="Times New Roman" pitchFamily="18" charset="0"/>
              </a:rPr>
              <a:t>Субъекты профилактики  вносят в программу предложения по мероприятиям в пределах своей компетенции</a:t>
            </a:r>
            <a:endParaRPr lang="ru-RU" sz="2400" b="1" dirty="0">
              <a:solidFill>
                <a:srgbClr val="472601"/>
              </a:solidFill>
              <a:effectLst>
                <a:innerShdw blurRad="114300">
                  <a:prstClr val="black"/>
                </a:innerShdw>
              </a:effectLst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резентация\изображение_viber_2023-09-11_11-14-44-1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6" y="4062"/>
            <a:ext cx="4363002" cy="51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883437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89800"/>
                </a:solidFill>
                <a:latin typeface="Gabriola" pitchFamily="82" charset="0"/>
              </a:rPr>
              <a:t>Примерные предложения по мероприятиям для включения их в первичную индивидуальную реабилитационную программу</a:t>
            </a:r>
            <a:endParaRPr lang="ru-RU" sz="2000" b="1" dirty="0">
              <a:solidFill>
                <a:srgbClr val="C89800"/>
              </a:solidFill>
              <a:latin typeface="Gabriola" pitchFamily="82" charset="0"/>
            </a:endParaRPr>
          </a:p>
        </p:txBody>
      </p:sp>
      <p:pic>
        <p:nvPicPr>
          <p:cNvPr id="8195" name="Picture 3" descr="C:\Users\Admin\Desktop\22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3437"/>
            <a:ext cx="4780372" cy="18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0"/>
            <a:ext cx="432048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B3001"/>
                </a:solidFill>
                <a:latin typeface="Gabriola" pitchFamily="82" charset="0"/>
              </a:rPr>
              <a:t>Комплексная реабилитация несовершеннолетних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1697"/>
          <a:stretch/>
        </p:blipFill>
        <p:spPr>
          <a:xfrm>
            <a:off x="4412217" y="3263861"/>
            <a:ext cx="4667889" cy="133566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119020" y="3003798"/>
            <a:ext cx="32542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3435846"/>
            <a:ext cx="1368152" cy="0"/>
          </a:xfrm>
          <a:prstGeom prst="line">
            <a:avLst/>
          </a:prstGeom>
          <a:ln>
            <a:solidFill>
              <a:srgbClr val="D37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3913455"/>
            <a:ext cx="1368152" cy="0"/>
          </a:xfrm>
          <a:prstGeom prst="line">
            <a:avLst/>
          </a:prstGeom>
          <a:ln>
            <a:solidFill>
              <a:srgbClr val="D37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8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резентация\изображение_viber_2023-09-11_11-14-42-04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8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презентация\изображение_viber_2023-09-11_11-14-44-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2088232" cy="29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презентация\изображение_viber_2023-09-11_11-14-45-02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7614"/>
            <a:ext cx="2822713" cy="37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презентация\изображение_viber_2023-09-11_11-14-45-1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13" b="8725"/>
          <a:stretch/>
        </p:blipFill>
        <p:spPr bwMode="auto">
          <a:xfrm>
            <a:off x="179512" y="3134398"/>
            <a:ext cx="1593636" cy="19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-98936"/>
            <a:ext cx="8496944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5B3001"/>
                </a:solidFill>
                <a:latin typeface="Gabriola" pitchFamily="82" charset="0"/>
              </a:rPr>
              <a:t>Комплексная </a:t>
            </a:r>
            <a:r>
              <a:rPr lang="ru-RU" sz="4400" b="1" dirty="0" smtClean="0">
                <a:solidFill>
                  <a:srgbClr val="5B3001"/>
                </a:solidFill>
                <a:latin typeface="Gabriola" pitchFamily="82" charset="0"/>
              </a:rPr>
              <a:t>реабилитация</a:t>
            </a:r>
          </a:p>
          <a:p>
            <a:pPr algn="ctr"/>
            <a:r>
              <a:rPr lang="ru-RU" sz="4400" b="1" dirty="0">
                <a:solidFill>
                  <a:srgbClr val="5B3001"/>
                </a:solidFill>
                <a:latin typeface="Gabriola" pitchFamily="82" charset="0"/>
              </a:rPr>
              <a:t>п</a:t>
            </a:r>
            <a:r>
              <a:rPr lang="ru-RU" sz="4400" b="1" dirty="0" smtClean="0">
                <a:solidFill>
                  <a:srgbClr val="5B3001"/>
                </a:solidFill>
                <a:latin typeface="Gabriola" pitchFamily="82" charset="0"/>
              </a:rPr>
              <a:t>сихологическая диагностика</a:t>
            </a:r>
            <a:endParaRPr lang="ru-RU" sz="4400" b="1" dirty="0">
              <a:solidFill>
                <a:srgbClr val="5B3001"/>
              </a:solidFill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1347614"/>
            <a:ext cx="409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- Исследование типа темперамента подростка;</a:t>
            </a:r>
          </a:p>
          <a:p>
            <a:r>
              <a:rPr lang="ru-RU" dirty="0" smtClean="0">
                <a:latin typeface="Gabriola" pitchFamily="82" charset="0"/>
              </a:rPr>
              <a:t>- Акцентуация характера несовершеннолетнего;</a:t>
            </a:r>
          </a:p>
          <a:p>
            <a:r>
              <a:rPr lang="ru-RU" dirty="0" smtClean="0">
                <a:latin typeface="Gabriola" pitchFamily="82" charset="0"/>
              </a:rPr>
              <a:t>- Суицидальный риск;</a:t>
            </a:r>
          </a:p>
          <a:p>
            <a:r>
              <a:rPr lang="ru-RU" dirty="0" smtClean="0">
                <a:latin typeface="Gabriola" pitchFamily="82" charset="0"/>
              </a:rPr>
              <a:t>- Блок детско-родительских отношений и др.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3921" y="2734669"/>
            <a:ext cx="4162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В психолого-педагогической характеристике подростка необходимо отражать: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- личные особенности ребенка;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- уровень мотивации;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- готовность законных представителей к сотрудничеству с субъектами профилактики;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- взаимоотношения со сверстниками;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- девиации в поведении подростка (при их наличии). </a:t>
            </a:r>
            <a:endParaRPr lang="ru-RU" dirty="0">
              <a:latin typeface="Gabriola" pitchFamily="8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32040" y="2686509"/>
            <a:ext cx="37757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639</Words>
  <Application>Microsoft Office PowerPoint</Application>
  <PresentationFormat>Экран (16:9)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183</cp:revision>
  <dcterms:created xsi:type="dcterms:W3CDTF">2022-03-14T08:58:00Z</dcterms:created>
  <dcterms:modified xsi:type="dcterms:W3CDTF">2023-09-12T08:16:47Z</dcterms:modified>
</cp:coreProperties>
</file>