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1" r:id="rId10"/>
    <p:sldId id="272" r:id="rId11"/>
    <p:sldId id="273" r:id="rId12"/>
    <p:sldId id="280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3300"/>
    <a:srgbClr val="9999FF"/>
    <a:srgbClr val="9A5F9F"/>
    <a:srgbClr val="3366CC"/>
    <a:srgbClr val="BEC9AB"/>
    <a:srgbClr val="FF3300"/>
    <a:srgbClr val="0000FF"/>
    <a:srgbClr val="E4C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42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5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8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52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3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2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8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6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9.png"/><Relationship Id="rId2" Type="http://schemas.openxmlformats.org/officeDocument/2006/relationships/hyperlink" Target="https://edu.gov.by/sistema-obrazovaniya/upravlenie-raboty/informatsionno-analiticheskie-i-metodicheskie-materialy/%D0%9F%D1%80%D0%B8%D0%BB%D0%BE%D0%B6%D0%B5%D0%BD%D0%B8%D0%B5%205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306896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D60093"/>
                </a:solidFill>
                <a:latin typeface="Century Gothic" pitchFamily="34" charset="0"/>
              </a:rPr>
              <a:t>ТЕОРЕТИЧЕСКИЙ БЛОК</a:t>
            </a:r>
            <a:endParaRPr lang="ru-RU" sz="2800" b="1" dirty="0">
              <a:solidFill>
                <a:srgbClr val="D6009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70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" y="3832867"/>
            <a:ext cx="3215016" cy="26677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04" y="2705700"/>
            <a:ext cx="6048672" cy="48389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55976" y="406654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В пределах своей компетенции педагог может обратить внимание на </a:t>
            </a:r>
            <a:r>
              <a:rPr lang="ru-RU" sz="1600" dirty="0">
                <a:solidFill>
                  <a:srgbClr val="D60093"/>
                </a:solidFill>
                <a:latin typeface="Arial Black" pitchFamily="34" charset="0"/>
              </a:rPr>
              <a:t>откровенные </a:t>
            </a:r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сексуализированные игры, рисунки, разговоры ребенка, не свойственные его </a:t>
            </a:r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возрасту, интерес к порнографическим материалам.  </a:t>
            </a:r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На теле ребенка можно заметить синяки, кровоподтеки (однако осмотр проводит медицинский работник).  </a:t>
            </a:r>
          </a:p>
          <a:p>
            <a:endParaRPr lang="ru-RU" sz="1600" dirty="0">
              <a:solidFill>
                <a:srgbClr val="D60093"/>
              </a:solidFill>
              <a:latin typeface="Arial Black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17372"/>
            <a:ext cx="2184122" cy="2976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44" y="3613956"/>
            <a:ext cx="1214264" cy="1214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5227092" cy="23042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9066" y="12173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9. Опишите признаки сексуального насилия над ребенком 6 лет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04" y="2705700"/>
            <a:ext cx="6048672" cy="48389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55976" y="422108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Да, оказывает. При профессиональной подготовке в </a:t>
            </a:r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учреждение высшего образования, специалисты изучают курс «Кризисная психология», что предполагает подготовку педагога-психолога к оказанию помощи жертвам насилия. </a:t>
            </a:r>
            <a:endParaRPr lang="ru-RU" sz="1600" dirty="0">
              <a:solidFill>
                <a:srgbClr val="D60093"/>
              </a:solidFill>
              <a:latin typeface="Arial Black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44" y="3613956"/>
            <a:ext cx="1214264" cy="12142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9066" y="12173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9. Опишите признаки сексуального насилия над ребенком 6 лет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7" y="805644"/>
            <a:ext cx="3816424" cy="2808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0640" y="1301859"/>
            <a:ext cx="26771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D60093"/>
                </a:solidFill>
                <a:latin typeface="Century Gothic" pitchFamily="34" charset="0"/>
              </a:rPr>
              <a:t>10. Оказывает </a:t>
            </a:r>
            <a:r>
              <a:rPr lang="ru-RU" sz="1600" b="1" dirty="0">
                <a:solidFill>
                  <a:srgbClr val="D60093"/>
                </a:solidFill>
                <a:latin typeface="Century Gothic" pitchFamily="34" charset="0"/>
              </a:rPr>
              <a:t>ли педагог-психолог учреждения образования помощь ребенку, ставшему жертвой сексуального насилия? </a:t>
            </a:r>
            <a:endParaRPr lang="ru-RU" sz="1600" b="1" dirty="0">
              <a:solidFill>
                <a:srgbClr val="D60093"/>
              </a:solidFill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4140"/>
            <a:ext cx="3096344" cy="17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306896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D60093"/>
                </a:solidFill>
                <a:latin typeface="Century Gothic" pitchFamily="34" charset="0"/>
              </a:rPr>
              <a:t>ПРАКТИЧЕСКИЙ БЛОК</a:t>
            </a:r>
            <a:endParaRPr lang="ru-RU" sz="2800" b="1" dirty="0">
              <a:solidFill>
                <a:srgbClr val="D6009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4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94" y="1319862"/>
            <a:ext cx="3816424" cy="59766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94" y="2595772"/>
            <a:ext cx="1214264" cy="1214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82189"/>
            <a:ext cx="2016569" cy="225239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07169" y="755404"/>
            <a:ext cx="5400599" cy="1815882"/>
          </a:xfrm>
          <a:prstGeom prst="rect">
            <a:avLst/>
          </a:prstGeom>
          <a:solidFill>
            <a:srgbClr val="9999FF"/>
          </a:solidFill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СИТУАЦИЯ 1. Вы </a:t>
            </a: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– педагог-психолог детского сада. Однажды, заменяя воспитателя в средней группе, где находятся дети в возрасте 4-5 лет, </a:t>
            </a: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Вы </a:t>
            </a: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заметили странности в поведении ребенка: девочка постоянно разыгрывала в игре с куклами действия, имитирующие половой акт. </a:t>
            </a:r>
            <a:r>
              <a:rPr lang="ru-RU" sz="1600" b="1" i="1" dirty="0">
                <a:solidFill>
                  <a:schemeClr val="bg1"/>
                </a:solidFill>
                <a:latin typeface="Century Gothic" pitchFamily="34" charset="0"/>
              </a:rPr>
              <a:t>Опишите Ваши действия.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6426" y="3154032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Century Gothic" pitchFamily="34" charset="0"/>
              </a:rPr>
              <a:t>С ребенком необходимо провести диагностику (беседа, проективные методики). При подтверждении подозрения факта насилия, сообщить администрации детского сада.</a:t>
            </a:r>
            <a:endParaRPr lang="ru-RU" sz="1600" b="1" dirty="0">
              <a:solidFill>
                <a:srgbClr val="0033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" y="3832867"/>
            <a:ext cx="3215016" cy="26677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04" y="2705700"/>
            <a:ext cx="6048672" cy="48389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55976" y="4057234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Педагогу социальному необходимо незамедлительно сообщить об этом администрации. Никаких дополнительных диагностик и бесед с </a:t>
            </a:r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ребенком, </a:t>
            </a:r>
            <a:r>
              <a:rPr lang="ru-RU" sz="1600" dirty="0">
                <a:solidFill>
                  <a:srgbClr val="D60093"/>
                </a:solidFill>
                <a:latin typeface="Arial Black" pitchFamily="34" charset="0"/>
              </a:rPr>
              <a:t>отчимом и </a:t>
            </a:r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матерью проводить </a:t>
            </a:r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не нужно. Категорически запрещается говорить ребенку о том, что Вы никому об этом не расскажете, потому что это заведомо известный Вам обман. </a:t>
            </a:r>
            <a:endParaRPr lang="ru-RU" sz="1600" dirty="0" smtClean="0">
              <a:solidFill>
                <a:srgbClr val="D60093"/>
              </a:solidFill>
              <a:latin typeface="Arial Black" pitchFamily="34" charset="0"/>
            </a:endParaRPr>
          </a:p>
          <a:p>
            <a:endParaRPr lang="ru-RU" sz="1600" dirty="0">
              <a:solidFill>
                <a:srgbClr val="D60093"/>
              </a:solidFill>
              <a:latin typeface="Arial Black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44" y="3613956"/>
            <a:ext cx="1214264" cy="1214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" y="404664"/>
            <a:ext cx="5617337" cy="2880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8072" y="813771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СИТУАЦИЯ 2. Вы </a:t>
            </a: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– педагог социальный средней школы. Однажды к Вам обратился классный руководитель 5 «А» класса, который сообщил, что одна из учениц рассказала о том, что отчим периодически подглядывает за ней, когда она переодевается, трогает ее за ягодицы</a:t>
            </a: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ru-RU" sz="1600" b="1" i="1" dirty="0" smtClean="0">
                <a:solidFill>
                  <a:schemeClr val="bg1"/>
                </a:solidFill>
                <a:latin typeface="Century Gothic" pitchFamily="34" charset="0"/>
              </a:rPr>
              <a:t>Опишите Ваши действия.</a:t>
            </a:r>
            <a:endParaRPr lang="ru-RU" sz="16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17372"/>
            <a:ext cx="2184122" cy="29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84840" y="1340768"/>
            <a:ext cx="32403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D60093"/>
                </a:solidFill>
                <a:latin typeface="Century Gothic" pitchFamily="34" charset="0"/>
              </a:rPr>
              <a:t>СИТУАЦИЯ 3. </a:t>
            </a:r>
            <a:r>
              <a:rPr lang="ru-RU" sz="1600" b="1" dirty="0">
                <a:solidFill>
                  <a:srgbClr val="D60093"/>
                </a:solidFill>
                <a:latin typeface="Century Gothic" pitchFamily="34" charset="0"/>
              </a:rPr>
              <a:t>Вы – педагог-психолог средней школы. Родители ученика 1 класса обратились к Вам с запросом: мальчик постоянно ищет в Интернете порнографические материалы, проявляет сильный интерес к контенту такого содержания. Опишите Ваши действия.</a:t>
            </a:r>
          </a:p>
          <a:p>
            <a:endParaRPr lang="ru-RU" sz="1600" b="1" dirty="0">
              <a:solidFill>
                <a:srgbClr val="D60093"/>
              </a:solidFill>
              <a:latin typeface="Century Gothic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16" y="1124744"/>
            <a:ext cx="4824536" cy="67591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4567" y="3311534"/>
            <a:ext cx="35821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entury Gothic" pitchFamily="34" charset="0"/>
              </a:rPr>
              <a:t>Для данного возраста не характерен интерес к порнографическом материалам, поэтому педагогу-психологу необходимо провести диагностику по выявлению сексуального насилия над ребенком</a:t>
            </a:r>
            <a:endParaRPr lang="ru-RU" b="1" dirty="0">
              <a:solidFill>
                <a:srgbClr val="003300"/>
              </a:solidFill>
              <a:latin typeface="Century Gothic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21868"/>
            <a:ext cx="1214264" cy="12142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945" y="2420888"/>
            <a:ext cx="2345539" cy="31966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92696"/>
            <a:ext cx="36004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02" y="125524"/>
            <a:ext cx="5538386" cy="31594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88029" y="53120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700" dirty="0" smtClean="0">
                <a:solidFill>
                  <a:schemeClr val="bg1"/>
                </a:solidFill>
                <a:latin typeface="Arial Black" pitchFamily="34" charset="0"/>
              </a:rPr>
              <a:t>СИТУАЦИЯ 4. </a:t>
            </a: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Вы – педагог, проводите урок обществоведения в 10 классе. На перемене Вы замечаете, как класс обсуждает фотографии одной учащейся, выложенные в чат класса, называя их «порнографией». Сама же девочка сегодня в школе отсутствует по заявлению законных представителей. </a:t>
            </a:r>
            <a:r>
              <a:rPr lang="ru-RU" sz="1600" b="1" i="1" dirty="0">
                <a:solidFill>
                  <a:schemeClr val="bg1"/>
                </a:solidFill>
                <a:latin typeface="Century Gothic" pitchFamily="34" charset="0"/>
              </a:rPr>
              <a:t>Опишите Ваши действия.</a:t>
            </a:r>
          </a:p>
          <a:p>
            <a:pPr algn="ctr"/>
            <a:endParaRPr lang="ru-RU" sz="17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16" y="1124744"/>
            <a:ext cx="4824536" cy="675916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25969" y="3272584"/>
            <a:ext cx="3384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Сообщить администрации школы, педагогу-психологу или педагогу-социальному. Уточнить местонахождение девочки, чтобы исключить риск самоповреждающего поведения. Запрещается просить детей показать Вам фотографии.</a:t>
            </a:r>
            <a:endParaRPr lang="ru-RU" sz="1600" dirty="0">
              <a:solidFill>
                <a:srgbClr val="D60093"/>
              </a:solidFill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11" y="721148"/>
            <a:ext cx="1072390" cy="22054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" y="2821868"/>
            <a:ext cx="1214264" cy="121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19862"/>
            <a:ext cx="3816424" cy="59766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" y="2636684"/>
            <a:ext cx="1214264" cy="1214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307" y="4108948"/>
            <a:ext cx="2016569" cy="225239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39575" y="260648"/>
            <a:ext cx="5400599" cy="2800767"/>
          </a:xfrm>
          <a:prstGeom prst="rect">
            <a:avLst/>
          </a:prstGeom>
          <a:solidFill>
            <a:srgbClr val="9999FF"/>
          </a:solidFill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СИТУАЦИЯ 5</a:t>
            </a: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Вы </a:t>
            </a:r>
            <a:r>
              <a:rPr lang="ru-RU" sz="1600" b="1" dirty="0">
                <a:solidFill>
                  <a:schemeClr val="bg1"/>
                </a:solidFill>
                <a:latin typeface="Century Gothic" pitchFamily="34" charset="0"/>
              </a:rPr>
              <a:t>– родитель ребенка 15 лет. Ваша дочь всегда была доброй, ласковой и дружелюбной. Но тут переходный возраст, первая любовь – и девочке будто «голову снесло»: она постоянно ходит грустная, говорит об одиночестве. Утверждает, что рассталась с парнем, но в то же время, он периодически приходит к вам домой и ребята мило общаются. После ухода парня, ваша дочь запирается в комнате и не желает ни с кем общаться. </a:t>
            </a:r>
            <a:r>
              <a:rPr lang="ru-RU" sz="1600" b="1" i="1" dirty="0">
                <a:solidFill>
                  <a:schemeClr val="bg1"/>
                </a:solidFill>
                <a:latin typeface="Century Gothic" pitchFamily="34" charset="0"/>
              </a:rPr>
              <a:t>Опишите Ваши действия.</a:t>
            </a:r>
            <a:endParaRPr lang="ru-RU" sz="16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29" y="2276872"/>
            <a:ext cx="3816424" cy="59766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756" y="3243816"/>
            <a:ext cx="663469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Century Gothic" pitchFamily="34" charset="0"/>
              </a:rPr>
              <a:t>Тот факт, что Ваша дочь рассталась с парнем, но он продолжает приходить к вам домой, говорит о том, что он получает какую-либо </a:t>
            </a:r>
            <a:r>
              <a:rPr lang="ru-RU" sz="1600" b="1" dirty="0">
                <a:solidFill>
                  <a:srgbClr val="003300"/>
                </a:solidFill>
                <a:latin typeface="Century Gothic" pitchFamily="34" charset="0"/>
              </a:rPr>
              <a:t>выгоду</a:t>
            </a:r>
            <a:r>
              <a:rPr lang="ru-RU" sz="1600" b="1" dirty="0" smtClean="0">
                <a:solidFill>
                  <a:srgbClr val="003300"/>
                </a:solidFill>
                <a:latin typeface="Century Gothic" pitchFamily="34" charset="0"/>
              </a:rPr>
              <a:t> от этих встреч. Как родитель, Вы должны исключить факт совершения насилия над Вашим ребенком, так как нежелание девочки с кем-либо общаться после ухода парня, говорит о возможном чувстве стыда или беспомощности в сложившейся ситуации. В данном случае без помощи специалиста Вы не выведете ребенка на разговор. Поэтому в лояльной форме необходимо донести до дочки необходимость обратиться к психологу. В Вашем запросе психологу выразите просьбу на проведение диагностики  по выявлению сексуального (либо другого вида) насилия</a:t>
            </a:r>
            <a:endParaRPr lang="ru-RU" sz="1600" b="1" dirty="0">
              <a:solidFill>
                <a:srgbClr val="0033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56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8" y="13607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srgbClr val="D60093"/>
                </a:solidFill>
                <a:latin typeface="Arial Black" pitchFamily="34" charset="0"/>
              </a:rPr>
              <a:t>1. Какой </a:t>
            </a:r>
            <a:r>
              <a:rPr lang="ru-RU" dirty="0">
                <a:solidFill>
                  <a:srgbClr val="D60093"/>
                </a:solidFill>
                <a:latin typeface="Arial Black" pitchFamily="34" charset="0"/>
              </a:rPr>
              <a:t>нормативный документ регламентирует действия педагога при выявлении детей, подвергшихся сексуальному насилию?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47548"/>
            <a:ext cx="5184576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00" y="2420888"/>
            <a:ext cx="2650016" cy="36116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45" y="1232615"/>
            <a:ext cx="4824536" cy="6759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8" y="3397932"/>
            <a:ext cx="1214264" cy="12142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600" y="400506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  <a:latin typeface="Century Gothic" pitchFamily="34" charset="0"/>
              </a:rPr>
              <a:t>Алгоритм </a:t>
            </a:r>
            <a:r>
              <a:rPr lang="ru-RU" sz="1600" b="1" dirty="0">
                <a:solidFill>
                  <a:srgbClr val="003300"/>
                </a:solidFill>
                <a:latin typeface="Century Gothic" pitchFamily="34" charset="0"/>
              </a:rPr>
              <a:t>информирования педагогическими работниками родителей, опекунов, попечителей обучающихся и (или) сотрудников органов внутренних дел о наличии признаков насилия в отношении </a:t>
            </a:r>
            <a:r>
              <a:rPr lang="ru-RU" sz="1600" b="1" dirty="0" smtClean="0">
                <a:solidFill>
                  <a:srgbClr val="003300"/>
                </a:solidFill>
                <a:latin typeface="Century Gothic" pitchFamily="34" charset="0"/>
              </a:rPr>
              <a:t>несовершеннолетних</a:t>
            </a:r>
            <a:endParaRPr lang="ru-RU" sz="1600" b="1" dirty="0">
              <a:solidFill>
                <a:srgbClr val="0033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40" y="188640"/>
            <a:ext cx="5427747" cy="30963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91833" y="710373"/>
            <a:ext cx="4572000" cy="19236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700" dirty="0" smtClean="0">
                <a:solidFill>
                  <a:schemeClr val="bg1"/>
                </a:solidFill>
                <a:latin typeface="Arial Black" pitchFamily="34" charset="0"/>
              </a:rPr>
              <a:t>2. Какую </a:t>
            </a:r>
            <a:r>
              <a:rPr lang="ru-RU" sz="1700" dirty="0">
                <a:solidFill>
                  <a:schemeClr val="bg1"/>
                </a:solidFill>
                <a:latin typeface="Arial Black" pitchFamily="34" charset="0"/>
              </a:rPr>
              <a:t>информацию содержит региональная карта Гомельской области по оказанию помощи несовершеннолетним потерпевшим от сексуального насилия, торговли людьми и связанных с ней преступлений?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16" y="1124744"/>
            <a:ext cx="4824536" cy="675916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87624" y="3842604"/>
            <a:ext cx="3046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Адреса, наименование  </a:t>
            </a:r>
            <a:r>
              <a:rPr lang="ru-RU" sz="1600" dirty="0">
                <a:solidFill>
                  <a:srgbClr val="D60093"/>
                </a:solidFill>
                <a:latin typeface="Arial Black" pitchFamily="34" charset="0"/>
              </a:rPr>
              <a:t>и </a:t>
            </a:r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контакты служб, организаций, </a:t>
            </a:r>
            <a:r>
              <a:rPr lang="ru-RU" sz="1600" dirty="0">
                <a:solidFill>
                  <a:srgbClr val="D60093"/>
                </a:solidFill>
                <a:latin typeface="Arial Black" pitchFamily="34" charset="0"/>
              </a:rPr>
              <a:t>куда можно обратиться </a:t>
            </a:r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за помощью пострадавшим от насилия</a:t>
            </a:r>
            <a:endParaRPr lang="ru-RU" sz="1600" dirty="0">
              <a:solidFill>
                <a:srgbClr val="D60093"/>
              </a:solidFill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11" y="721148"/>
            <a:ext cx="1072390" cy="22054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2" y="3235472"/>
            <a:ext cx="1214264" cy="121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52736"/>
            <a:ext cx="3600400" cy="29911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63988" y="1643664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D60093"/>
                </a:solidFill>
                <a:latin typeface="Century Gothic" pitchFamily="34" charset="0"/>
              </a:rPr>
              <a:t>3. Кого</a:t>
            </a:r>
            <a:r>
              <a:rPr lang="ru-RU" sz="1600" b="1" dirty="0">
                <a:solidFill>
                  <a:srgbClr val="D60093"/>
                </a:solidFill>
                <a:latin typeface="Century Gothic" pitchFamily="34" charset="0"/>
              </a:rPr>
              <a:t>, в какой форме и в какие сроки информирует педагог-психолог (педагог социальный) при выявлении признаков сексуального насилия над ребенком?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16" y="1124744"/>
            <a:ext cx="4824536" cy="67591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7086" y="4171771"/>
            <a:ext cx="358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  <a:latin typeface="Century Gothic" pitchFamily="34" charset="0"/>
              </a:rPr>
              <a:t>А</a:t>
            </a:r>
            <a:r>
              <a:rPr lang="ru-RU" b="1" dirty="0" smtClean="0">
                <a:solidFill>
                  <a:srgbClr val="003300"/>
                </a:solidFill>
                <a:latin typeface="Century Gothic" pitchFamily="34" charset="0"/>
              </a:rPr>
              <a:t>дминистрацию</a:t>
            </a:r>
            <a:r>
              <a:rPr lang="ru-RU" b="1" dirty="0">
                <a:solidFill>
                  <a:srgbClr val="003300"/>
                </a:solidFill>
                <a:latin typeface="Century Gothic" pitchFamily="34" charset="0"/>
              </a:rPr>
              <a:t>, в устной форме, незамедлительно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4" y="3564639"/>
            <a:ext cx="1214264" cy="12142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98521"/>
            <a:ext cx="2650016" cy="361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9" y="836712"/>
            <a:ext cx="4824536" cy="6759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81" y="476672"/>
            <a:ext cx="5227092" cy="230425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801407" y="1118691"/>
            <a:ext cx="5022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4.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Кого, в какой форме и в какие сроки информирует учитель при выявлении признаков сексуального насилия над ребенком?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7086" y="3486834"/>
            <a:ext cx="3654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entury Gothic" pitchFamily="34" charset="0"/>
              </a:rPr>
              <a:t>Администрацию, педагога социального </a:t>
            </a:r>
            <a:r>
              <a:rPr lang="ru-RU" b="1" dirty="0">
                <a:solidFill>
                  <a:srgbClr val="003300"/>
                </a:solidFill>
                <a:latin typeface="Century Gothic" pitchFamily="34" charset="0"/>
              </a:rPr>
              <a:t>(</a:t>
            </a:r>
            <a:r>
              <a:rPr lang="ru-RU" b="1" dirty="0" smtClean="0">
                <a:solidFill>
                  <a:srgbClr val="003300"/>
                </a:solidFill>
                <a:latin typeface="Century Gothic" pitchFamily="34" charset="0"/>
              </a:rPr>
              <a:t>педагога-психолога) в </a:t>
            </a:r>
            <a:r>
              <a:rPr lang="ru-RU" b="1" dirty="0">
                <a:solidFill>
                  <a:srgbClr val="003300"/>
                </a:solidFill>
                <a:latin typeface="Century Gothic" pitchFamily="34" charset="0"/>
              </a:rPr>
              <a:t>устной форме, незамедлительно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4" y="2934308"/>
            <a:ext cx="1214264" cy="1214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1238" y="3045857"/>
            <a:ext cx="1271733" cy="26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3154" flipH="1">
            <a:off x="36239" y="4007891"/>
            <a:ext cx="1691826" cy="29812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01824" y="1564277"/>
            <a:ext cx="3870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  <a:ea typeface="Calibri"/>
              </a:rPr>
              <a:t>5. В </a:t>
            </a:r>
            <a:r>
              <a:rPr lang="ru-RU" sz="1600" dirty="0">
                <a:solidFill>
                  <a:srgbClr val="D60093"/>
                </a:solidFill>
                <a:latin typeface="Arial Black" pitchFamily="34" charset="0"/>
                <a:ea typeface="Calibri"/>
              </a:rPr>
              <a:t>чем разница между сексуальным насилием и сексуальной эксплуатацией несовершеннолетнего?</a:t>
            </a:r>
            <a:endParaRPr lang="ru-RU" sz="1600" dirty="0">
              <a:solidFill>
                <a:srgbClr val="D60093"/>
              </a:solidFill>
              <a:latin typeface="Arial Black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96" y="1564277"/>
            <a:ext cx="4824536" cy="675916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722975" y="4179641"/>
            <a:ext cx="4067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3366CC"/>
                </a:solidFill>
                <a:latin typeface="Arial Black" pitchFamily="34" charset="0"/>
              </a:rPr>
              <a:t>Сексуальная эксплуатация приравнивается к сексуальному насилию. Важнейшим отличием выступает стремление получить какую-либо выгоду в случае сексуальной эксплуатации</a:t>
            </a:r>
            <a:endParaRPr lang="ru-RU" sz="1600" dirty="0">
              <a:solidFill>
                <a:srgbClr val="3366CC"/>
              </a:solidFill>
              <a:latin typeface="Arial Black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4" y="541421"/>
            <a:ext cx="4824536" cy="32476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93" y="3541440"/>
            <a:ext cx="1214264" cy="121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" y="3832867"/>
            <a:ext cx="3215016" cy="26677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04" y="2705700"/>
            <a:ext cx="6048672" cy="48389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124744"/>
            <a:ext cx="5400599" cy="2308324"/>
          </a:xfrm>
          <a:prstGeom prst="rect">
            <a:avLst/>
          </a:prstGeom>
          <a:solidFill>
            <a:srgbClr val="999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6. Кем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, согласно Национальному механизму оказания помощи несовершеннолетним, пострадавшим от сексуального насилия и эксплуатации, проводится профилактическая работа по предотвращению преступлений против личной свободы, чести и достоинства, жизни и здоровья, половой неприкосновенности или половой свободы? 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422108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КДН</a:t>
            </a:r>
          </a:p>
          <a:p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Учреждениями образования</a:t>
            </a:r>
          </a:p>
          <a:p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Учреждениями здравоохранения</a:t>
            </a:r>
          </a:p>
          <a:p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Учреждениями социального обслуживания</a:t>
            </a:r>
          </a:p>
          <a:p>
            <a:r>
              <a:rPr lang="ru-RU" sz="1600" dirty="0" smtClean="0">
                <a:solidFill>
                  <a:srgbClr val="D60093"/>
                </a:solidFill>
                <a:latin typeface="Arial Black" pitchFamily="34" charset="0"/>
              </a:rPr>
              <a:t>Органы внутренних дел</a:t>
            </a:r>
          </a:p>
          <a:p>
            <a:endParaRPr lang="ru-RU" sz="1600" dirty="0">
              <a:solidFill>
                <a:srgbClr val="D60093"/>
              </a:solidFill>
              <a:latin typeface="Arial Black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90059"/>
            <a:ext cx="2184122" cy="2976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44" y="3613956"/>
            <a:ext cx="1214264" cy="121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7" y="622440"/>
            <a:ext cx="3816424" cy="5976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3075057"/>
            <a:ext cx="2475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60093"/>
                </a:solidFill>
                <a:latin typeface="Arial Black" pitchFamily="34" charset="0"/>
              </a:rPr>
              <a:t>Кризисная психология </a:t>
            </a:r>
            <a:endParaRPr lang="ru-RU" sz="2000" b="1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3816424" cy="28083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32040" y="1836983"/>
            <a:ext cx="28624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9A5F9F"/>
                </a:solidFill>
                <a:latin typeface="Arial Black" pitchFamily="34" charset="0"/>
              </a:rPr>
              <a:t>7. Раздел психологии</a:t>
            </a:r>
            <a:r>
              <a:rPr lang="ru-RU" sz="1600" dirty="0">
                <a:solidFill>
                  <a:srgbClr val="9A5F9F"/>
                </a:solidFill>
                <a:latin typeface="Arial Black" pitchFamily="34" charset="0"/>
              </a:rPr>
              <a:t>, в рамках которого рекомендуется оказывать помощь пострадавшим от сексуального насилия и </a:t>
            </a:r>
            <a:r>
              <a:rPr lang="ru-RU" sz="1600" dirty="0" smtClean="0">
                <a:solidFill>
                  <a:srgbClr val="9A5F9F"/>
                </a:solidFill>
                <a:latin typeface="Arial Black" pitchFamily="34" charset="0"/>
              </a:rPr>
              <a:t>эксплуатации?</a:t>
            </a:r>
            <a:endParaRPr lang="ru-RU" sz="1600" dirty="0">
              <a:solidFill>
                <a:srgbClr val="9A5F9F"/>
              </a:solidFill>
              <a:latin typeface="Arial Black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67925"/>
            <a:ext cx="1214264" cy="1214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69" y="3782943"/>
            <a:ext cx="2016569" cy="225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49" y="-171400"/>
            <a:ext cx="6495301" cy="2736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8728" y="816229"/>
            <a:ext cx="3603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8. Что 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необходимо выдать пострадавшим от сексуального насилия?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99123"/>
            <a:ext cx="2646248" cy="2346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40" y="893199"/>
            <a:ext cx="3816424" cy="59766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9752" y="344752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A5F9F"/>
                </a:solidFill>
                <a:latin typeface="Arial Black" pitchFamily="34" charset="0"/>
              </a:rPr>
              <a:t>Региональную карту помощи</a:t>
            </a:r>
            <a:endParaRPr lang="ru-RU" dirty="0">
              <a:solidFill>
                <a:srgbClr val="9A5F9F"/>
              </a:solidFill>
              <a:latin typeface="Arial Black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20" y="2743467"/>
            <a:ext cx="1214264" cy="121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884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57</cp:revision>
  <dcterms:created xsi:type="dcterms:W3CDTF">2023-04-18T13:31:45Z</dcterms:created>
  <dcterms:modified xsi:type="dcterms:W3CDTF">2023-12-20T09:39:59Z</dcterms:modified>
</cp:coreProperties>
</file>