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5" r:id="rId19"/>
    <p:sldId id="283" r:id="rId20"/>
    <p:sldId id="286" r:id="rId21"/>
    <p:sldId id="282" r:id="rId22"/>
    <p:sldId id="28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60093"/>
    <a:srgbClr val="9999FF"/>
    <a:srgbClr val="9A5F9F"/>
    <a:srgbClr val="3366CC"/>
    <a:srgbClr val="BEC9AB"/>
    <a:srgbClr val="FF3300"/>
    <a:srgbClr val="0000FF"/>
    <a:srgbClr val="E4C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69" d="100"/>
          <a:sy n="69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8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2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8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du.gov.by/sistema-obrazovaniya/upravlenie-raboty/informatsionno-analiticheskie-i-metodicheskie-materialy/%D0%9F%D1%80%D0%B8%D0%BB%D0%BE%D0%B6%D0%B5%D0%BD%D0%B8%D0%B5%205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hyperlink" Target="https://edu.gov.by/sistema-obrazovaniya/upravlenie-raboty/informatsionno-analiticheskie-i-metodicheskie-materialy/%D0%9F%D1%80%D0%B8%D0%BB%D0%BE%D0%B6%D0%B5%D0%BD%D0%B8%D0%B5%205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Century Gothic" pitchFamily="34" charset="0"/>
              </a:rPr>
              <a:t>ТЕОРЕТИЧЕСКИЙ БЛОК</a:t>
            </a:r>
            <a:endParaRPr lang="ru-RU" sz="28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7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7051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472825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Статьями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10.1, 10.2, 11.1, 11.3, 11.4, 18.14, 18.15, 19.1–19.3, 19.5–19.12, 20.3, 20.7, 24.3, 24.23 или 24.29 Кодекса Республики Беларусь об административных правонарушениях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41559"/>
            <a:ext cx="2184122" cy="297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44" y="4118215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188640"/>
            <a:ext cx="6193401" cy="3979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30649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9.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Одним из условий проведения учреждением образования индивидуальной профилактической работы с несовершеннолетним является привлечение последнего к административной ответственности. Укажите статьи, в соответствии с которыми индивидуальная профилактическая работа может быть организована. </a:t>
            </a:r>
          </a:p>
        </p:txBody>
      </p:sp>
    </p:spTree>
    <p:extLst>
      <p:ext uri="{BB962C8B-B14F-4D97-AF65-F5344CB8AC3E}">
        <p14:creationId xmlns:p14="http://schemas.microsoft.com/office/powerpoint/2010/main" val="2816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88024" y="463203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Для педагогических работников такого нормативного документа нет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92" y="3926557"/>
            <a:ext cx="1214264" cy="1214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066" y="1217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9. Опишите признаки сексуального насилия над ребенком 6 лет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6" y="692696"/>
            <a:ext cx="4459471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640" y="1301859"/>
            <a:ext cx="3349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10. Каким 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нормативно-правовым документом регулируется закрепление общественного воспитателя за несовершеннолетним в рамках проведения индивидуальной профилактической работы?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4140"/>
            <a:ext cx="3096344" cy="17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4" y="1340768"/>
            <a:ext cx="3816424" cy="597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5772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3" y="3485278"/>
            <a:ext cx="2016569" cy="22523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1579529"/>
            <a:ext cx="5400599" cy="830997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11.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Опишите условия, в соответствии с которыми в отношении несовершеннолетнего организуется комплексная реабилитация</a:t>
            </a:r>
            <a:endParaRPr lang="ru-R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6426" y="3154032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Комплексная реабилитация проводится в отношении несовершеннолетнего, который в течение одного года дважды привлечен по статье 19.3 КоАП Республики Беларусь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38972" y="3811012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Начальный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– реализация первичной индивидуальной реабилитационной программы;</a:t>
            </a: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Развернутый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– реализация основной индивидуальной реабилитационной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программы (н/л помещается в СЛВУ, СУВУ);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Завершающий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– реализация завершающей индивидуальной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реабилитационной  программы (после возвращения из СЛВУ, СУВУ).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3203880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672660"/>
            <a:ext cx="4968553" cy="1944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826" y="12292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12.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Укажите этапы комплексной реабилитации, кратко опишите каждый из них. </a:t>
            </a:r>
            <a:endParaRPr lang="ru-R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79" y="915693"/>
            <a:ext cx="2184122" cy="2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3836" y="1727808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13. 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Укажите варианты, при которых может быть принято решение о помещении несовершеннолетнего в специальное учебно-воспитательное учреждение или специальное лечебно-воспитательное.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4248472" cy="5970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1. Р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ешение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об отказе в возбуждении уголовного дела или о прекращении производства по уголовному делу из-за </a:t>
            </a:r>
            <a:r>
              <a:rPr lang="ru-RU" sz="1400" b="1" dirty="0" err="1">
                <a:solidFill>
                  <a:srgbClr val="003300"/>
                </a:solidFill>
                <a:latin typeface="Century Gothic" pitchFamily="34" charset="0"/>
              </a:rPr>
              <a:t>недостижения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 возраста</a:t>
            </a:r>
          </a:p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2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. В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течение года он три раза привлечен к административной ответственности по ст. 10.1, 11.1, 11.3, 18.14, 18.15, 19.1, 19.3, 19.5 или 19.6 КоАП РБ и после проведения ИПР вновь совершил правонарушение по этим статьям  </a:t>
            </a:r>
          </a:p>
          <a:p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3. В течение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года он три раза совершил деяния, содержащие признаки административных правонарушений по ст. 10.1, 11.1, 11.3, 18.14, 18.15, 19.1, 19.3, 19.5 или 19.6 КоАП РБ и после проведения ИПР вновь совершил правонарушение по этим статьям, но не достиг на день совершения таких деяний возраста, с которого наступает административная ответственность, </a:t>
            </a:r>
          </a:p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4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. В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течение года в отношении его за совершение административных правонарушений, перечисленных выше,  четыре раза применялись профилактические меры воздействия в виде предупреждения и (или) мер воспитательного воздействия.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5" y="116632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92" y="1052736"/>
            <a:ext cx="3797448" cy="35283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84984"/>
            <a:ext cx="2345539" cy="31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02" y="125524"/>
            <a:ext cx="5538386" cy="31594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09295" y="666507"/>
            <a:ext cx="457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7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4.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Какой коллективный орган осуществляет контроль за организацией воспитательной и профилактической работой в учреждении образования, а также разрешает конфликтные ситуации в коллективе несовершеннолетних и предупреждает их? </a:t>
            </a:r>
            <a:endParaRPr lang="ru-RU" sz="17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0212" y="371949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Совет учреждения образования по профилактике безнадзорности и правонарушений несовершеннолетних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11" y="721148"/>
            <a:ext cx="1072390" cy="2205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6873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5" y="916151"/>
            <a:ext cx="3816424" cy="597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2636684"/>
            <a:ext cx="1214264" cy="1214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17854" y="1573341"/>
            <a:ext cx="5400599" cy="830997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15. Перечислите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специалистов, которые могут быть включены в состав вышеуказанного коллективного органа. </a:t>
            </a:r>
            <a:endParaRPr lang="ru-R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50" y="1655867"/>
            <a:ext cx="3816424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480" y="2996952"/>
            <a:ext cx="5374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В состав совета профилактики входят председатель, являющийся по должности руководителем учреждения образования, заместитель председателя, секретарь совета профилактики и иные члены совета профилактики из числа сотрудников органов, учреждений и иных организаций, осуществляющих профилактику безнадзорности и правонарушений несовершеннолетних, а также представителей общественных объединений с их согласия.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5023"/>
            <a:ext cx="2016569" cy="22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Century Gothic" pitchFamily="34" charset="0"/>
              </a:rPr>
              <a:t>ПРАКТИЧЕСКИЙ БЛОК</a:t>
            </a:r>
            <a:endParaRPr lang="ru-RU" sz="28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4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51520"/>
            <a:ext cx="5544615" cy="60390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01407" y="1118691"/>
            <a:ext cx="502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Нормативные документы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43" y="-1243345"/>
            <a:ext cx="5544615" cy="6039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12" y="409459"/>
            <a:ext cx="5544615" cy="6039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07" y="409458"/>
            <a:ext cx="5544615" cy="6039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580" y="1086973"/>
            <a:ext cx="7560840" cy="3539430"/>
          </a:xfrm>
          <a:prstGeom prst="rect">
            <a:avLst/>
          </a:prstGeom>
          <a:noFill/>
          <a:ln w="38100"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D60093"/>
                </a:solidFill>
                <a:latin typeface="Century Gothic" pitchFamily="34" charset="0"/>
              </a:rPr>
              <a:t>СИТУАЦИЯ 1. 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Иван обучается в 5 «Б» классе средней школы. В начальном звене ребенок общался со всеми одноклассниками, хорошо учился, был общительным и дружелюбным. Для продолжения обучения в 5 классе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вана перевели в другую школу. Уже в сентябре ребенок начал жаловаться родителям на то, что в школе его постоянно дразнит мальчик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Р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услан. В октябре произошла следующая ситуация: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ван шел к выходу на перемене,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Р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услан обозвал его «придурком». Иван сбросил учебные принадлежности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Р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услана с учебной парты на пол. В ответ Руслан вскочил и начал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вана душить. На крики детей прибежала учительница русского языка и литературы, детей разняли, отвели на беседу к педагогу социальному и позвонили родителям. Вечером родители собрались в кабинете директора. Родители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вана настроены написать заявление в милицию, желают привлечь к ответственности родителей Руслана. Родители </a:t>
            </a:r>
            <a:r>
              <a:rPr lang="ru-RU" sz="1400" b="1" dirty="0">
                <a:solidFill>
                  <a:srgbClr val="3366CC"/>
                </a:solidFill>
                <a:latin typeface="Century Gothic" pitchFamily="34" charset="0"/>
              </a:rPr>
              <a:t>Р</a:t>
            </a:r>
            <a:r>
              <a:rPr lang="ru-RU" sz="1400" b="1" dirty="0" smtClean="0">
                <a:solidFill>
                  <a:srgbClr val="3366CC"/>
                </a:solidFill>
                <a:latin typeface="Century Gothic" pitchFamily="34" charset="0"/>
              </a:rPr>
              <a:t>услана настаивают, что школа не в должной мере обеспечивает безопасность детей, не принимаются меры по разрешению конфликтов среди детей. Примечательно, что на Руслана поступают жалобы от других учащихся.</a:t>
            </a:r>
            <a:endParaRPr lang="ru-RU" sz="1400" b="1" dirty="0">
              <a:solidFill>
                <a:srgbClr val="3366CC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403"/>
            <a:ext cx="2065636" cy="21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96" y="1124744"/>
            <a:ext cx="4824536" cy="6759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1683568"/>
            <a:ext cx="4824536" cy="67591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79988"/>
            <a:ext cx="4824536" cy="67591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2" y="77091"/>
            <a:ext cx="1214264" cy="1214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5252" y="4504324"/>
            <a:ext cx="861445" cy="17716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56792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7584" y="582067"/>
            <a:ext cx="74888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Эффективным способом профилактической деятельности является организация работы со всеми участниками образовательного процесса (учащиеся, законные представители несовершеннолетних, педагогические работники). </a:t>
            </a:r>
            <a:endParaRPr lang="ru-RU" sz="14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lvl="0"/>
            <a:endParaRPr lang="ru-RU" sz="14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lvl="0"/>
            <a:r>
              <a:rPr lang="ru-RU" sz="1400" dirty="0" smtClean="0">
                <a:solidFill>
                  <a:srgbClr val="003300"/>
                </a:solidFill>
                <a:latin typeface="Arial Black" pitchFamily="34" charset="0"/>
              </a:rPr>
              <a:t>Так</a:t>
            </a:r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, с целью профилактики девиантного поведения учащихся в данной ситуации, целесообразно организовать следующую работу: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цикл коррекционных занятий с учащимися 5 «Б» класса, направленных на сплочение классного коллектива, формирование умения разрешать конфликтные ситуации конструктивным способом;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углубленную диагностику Руслана и Ивана, направленную на выявление личностных особенностей и детско-родительских отношений;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оказание психолого-педагогической помощи Ивану, направленной на адаптацию ребенка в классном коллективе, разрешение личностных проблемных моментов;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организовать профилактическую работу с Русланом как с учащимся, требующим повышенного педагогического внимания;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привлекать родителей Руслана и Ивана к участию в общественной жизни класса, родительских собраниях, заседаниях родительского университета, предложить получение психолого-педагогической помощи в учреждении образования, рекомендовать другие учреждения и организации, где можно получить необходимую помощь;</a:t>
            </a:r>
          </a:p>
          <a:p>
            <a:pPr lvl="0"/>
            <a:r>
              <a:rPr lang="ru-RU" sz="1400" dirty="0">
                <a:solidFill>
                  <a:srgbClr val="003300"/>
                </a:solidFill>
                <a:latin typeface="Arial Black" pitchFamily="34" charset="0"/>
              </a:rPr>
              <a:t>- организовать цикл семинаров ля классных руководителей 5-х классов, направленных на профилактику конфликтов в классном коллективе, создание психологически безопасной среды для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2960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2593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rgbClr val="D60093"/>
                </a:solidFill>
                <a:latin typeface="Arial Black" pitchFamily="34" charset="0"/>
              </a:rPr>
              <a:t>1. </a:t>
            </a:r>
            <a:r>
              <a:rPr lang="ru-RU" dirty="0">
                <a:solidFill>
                  <a:srgbClr val="D60093"/>
                </a:solidFill>
                <a:latin typeface="Arial Black" pitchFamily="34" charset="0"/>
              </a:rPr>
              <a:t>Укажите основные нормативные документы, регулирующие профилактику безнадзорности и правонарушений несовершеннолетних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04322"/>
            <a:ext cx="518457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00" y="2420888"/>
            <a:ext cx="2650016" cy="3611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45" y="1232615"/>
            <a:ext cx="4824536" cy="675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3012427"/>
            <a:ext cx="1214264" cy="1214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3468618"/>
            <a:ext cx="506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Закон Республики Беларусь от 31 </a:t>
            </a:r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мая 2003 г. № 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200-З «Об </a:t>
            </a:r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основах системы профилактики безнадзорности и правонарушений 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несовершеннолетних» (</a:t>
            </a:r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с изменениями), 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Методические рекомендации по организации в учреждениях образования индивидуальной</a:t>
            </a:r>
          </a:p>
          <a:p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п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рофилактической работы с обучающимися,  Методические рекомендации по организации деятельности совета учреждения образования по профилактике безнадзорности и правонарушений несовершеннолетних 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64087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3268" y="1709501"/>
            <a:ext cx="5184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D60093"/>
                </a:solidFill>
                <a:latin typeface="Century Gothic" pitchFamily="34" charset="0"/>
              </a:rPr>
              <a:t>СИТУАЦИЯ 2.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 Саша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учится в 10 классе, с ним организована индивидуальная профилактическая работа. По результатам диагностики выявлен следующий риск совершения повторного правонарушения: риск высокий, нарушение детско-родительских отношений; склонен к 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суицидоопасному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поведению; повышен уровень агрессивности, подозрительности; очень высокий уровень враждебности; при малейшем возбуждении склонен к проявлению негативных чувств; неполное осознание своей ответственности за совершаемые поступки; употребление алкоголя принимает как способ ухода от реальности, средство поднятия настроения; не сформированы социально приемлемые способы управления и регуляции настроения; несформированность учебной мотивации.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0132" flipH="1">
            <a:off x="737948" y="218852"/>
            <a:ext cx="1691826" cy="2981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1088" flipH="1">
            <a:off x="6657424" y="4066726"/>
            <a:ext cx="1691826" cy="29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1443841"/>
            <a:ext cx="5328592" cy="461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Направления работы: восстановление детско-родительских отношений, коррекция эмоционально-волевых нарушений, обучение навыкам саморегуляции. Профилактическая работа, направленная на формирование сознательной позиции отказа от алкоголя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.</a:t>
            </a:r>
          </a:p>
          <a:p>
            <a:endParaRPr lang="ru-RU" sz="14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Периодичность занятий: не реже 1 раза в неделю с подростком, не реже 2 раз в месяц с родителями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.</a:t>
            </a:r>
          </a:p>
          <a:p>
            <a:endParaRPr lang="ru-RU" sz="14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Ожидаемые результаты: восстановление безопасности несовершеннолетнего, налаживание детско-родительских отношений, снижение суицидального риска, формирование негативного отношения к алкоголю, освоение навыков управления эмоциями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.</a:t>
            </a:r>
          </a:p>
          <a:p>
            <a:endParaRPr lang="ru-RU" sz="14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Также целесообразно 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провести социальное </a:t>
            </a:r>
            <a:r>
              <a:rPr lang="ru-RU" sz="1400" b="1" dirty="0">
                <a:solidFill>
                  <a:srgbClr val="003300"/>
                </a:solidFill>
                <a:latin typeface="Century Gothic" pitchFamily="34" charset="0"/>
              </a:rPr>
              <a:t>расследование (поскольку имеются явные нарушения детско-родительских отношений, восприятие жизненной ситуации как угрожающей</a:t>
            </a:r>
            <a:r>
              <a:rPr lang="ru-RU" sz="1400" b="1" dirty="0" smtClean="0">
                <a:solidFill>
                  <a:srgbClr val="003300"/>
                </a:solidFill>
                <a:latin typeface="Century Gothic" pitchFamily="34" charset="0"/>
              </a:rPr>
              <a:t>).</a:t>
            </a:r>
            <a:endParaRPr lang="ru-RU" sz="14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09"/>
            <a:ext cx="1214264" cy="1214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84984"/>
            <a:ext cx="2345539" cy="31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44568"/>
            <a:ext cx="5148572" cy="5568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1407" y="1646820"/>
            <a:ext cx="36724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D60093"/>
                </a:solidFill>
                <a:latin typeface="Century Gothic" pitchFamily="34" charset="0"/>
              </a:rPr>
              <a:t>СИТУАЦИЯ 3.</a:t>
            </a:r>
            <a:r>
              <a:rPr lang="ru-RU" sz="1500" b="1" dirty="0" smtClean="0">
                <a:solidFill>
                  <a:srgbClr val="934795"/>
                </a:solidFill>
                <a:latin typeface="Century Gothic" pitchFamily="34" charset="0"/>
              </a:rPr>
              <a:t> В </a:t>
            </a:r>
            <a:r>
              <a:rPr lang="ru-RU" sz="1500" b="1" dirty="0">
                <a:solidFill>
                  <a:srgbClr val="934795"/>
                </a:solidFill>
                <a:latin typeface="Century Gothic" pitchFamily="34" charset="0"/>
              </a:rPr>
              <a:t>отношении Андрея, учащегося 8 класса, составлен 1 протокол за совершение правонарушения. В учреждение образования поступило решение комиссии по делам несовершеннолетних о проведении комплексной реабилитации. В настоящее время с Андреем организована индивидуальная профилактическая работа в связи с нахождением в общественном месте в состоянии алкогольного опьянения.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03" y="3068960"/>
            <a:ext cx="214617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39552"/>
            <a:ext cx="3816424" cy="597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0"/>
            <a:ext cx="1214264" cy="1214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07625"/>
            <a:ext cx="3816424" cy="597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2" y="4645088"/>
            <a:ext cx="1800779" cy="2011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2576"/>
            <a:ext cx="3816424" cy="5976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2110875"/>
            <a:ext cx="3816424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408595"/>
            <a:ext cx="68407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Протокол в отношении Андрея составлен по ст.19.3 КоАП Республики Беларусь (комплексная реабилитация проводится в случае, когда несовершеннолетний за год дважды привлечен по данной статье). 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В течение 5 рабочих дней необходимо подготовить итоговый анализ реализации программы ИПР, т.к. ИПР прекращается после вынесения решения о проведении комплексной реабилитации. Данный анализ рассматривается на совете профилактике. Далее следует подготовить предложения по мероприятиям первичной индивидуальной реабилитационной программы и за подписью руководителя направить их в СПЦ. Одновременно с предложениями в СПЦ необходимо передать копию программы ИПР, психолого-педагогическую характеристику, копию итогового анализа реализации программы ИПР, другие документы, необходимые для сопровождения комплексной реабилитации несовершеннолетнего.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Комплексная реабилитация проводится в течение одного года с момента принятия решения.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Занятия с несовершеннолетним необходимо проводить в том количестве, которое необходимо для устранения причин аддиктивного поведения.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89" y="476672"/>
            <a:ext cx="5427747" cy="2304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44862" y="1133126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2. </a:t>
            </a:r>
            <a:r>
              <a:rPr lang="ru-RU" sz="1700" dirty="0">
                <a:solidFill>
                  <a:schemeClr val="bg1"/>
                </a:solidFill>
                <a:latin typeface="Arial Black" pitchFamily="34" charset="0"/>
              </a:rPr>
              <a:t>Какие виды профилактических учетов в учреждении образования вы можете назвать?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5397" y="3929303"/>
            <a:ext cx="3046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ИПР, СОП, учащиеся, требующие повышенного педагогического внимания, комплексная реабилитация 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11" y="721148"/>
            <a:ext cx="1072390" cy="2205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6" y="3393492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3600400" cy="3765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9230" y="142124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3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. С какой категорией участников образовательного процесса может проводиться работа в учреждении образования, направленная на профилактику правонарушений и преступлений несовершеннолетних?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086" y="4171771"/>
            <a:ext cx="358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Все участники образовательного процесса (несовершеннолетние, законные представители и педагоги)</a:t>
            </a:r>
            <a:endParaRPr lang="ru-RU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" y="3564639"/>
            <a:ext cx="1214264" cy="1214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0" y="2689133"/>
            <a:ext cx="2650016" cy="36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9" y="836712"/>
            <a:ext cx="4824536" cy="675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0" y="260648"/>
            <a:ext cx="5225009" cy="26736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702638" y="980728"/>
            <a:ext cx="5022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4.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Назовите эффективные формы и методы работы по профилактике противоправного поведения несовершеннолетних в соответствии с инструктивно-методическим письмом к 2023/2024 учебному году.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7085" y="2957506"/>
            <a:ext cx="4991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Индивидуальное </a:t>
            </a:r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и групповое консультирование, проведение диспутов, решение проблемных задач и ситуаций духовно-нравственно и правового содержания, организация встреч с интересными людьми, работа военно-патриотических клубов,</a:t>
            </a:r>
          </a:p>
          <a:p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профильных </a:t>
            </a:r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лагерей и другое</a:t>
            </a:r>
            <a:endParaRPr lang="ru-RU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3" y="2350374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3486834"/>
            <a:ext cx="1271733" cy="26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154" flipH="1">
            <a:off x="36239" y="4007891"/>
            <a:ext cx="1691826" cy="29812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6517" y="682758"/>
            <a:ext cx="3870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  <a:ea typeface="Calibri"/>
              </a:rPr>
              <a:t>5.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  <a:ea typeface="Calibri"/>
              </a:rPr>
              <a:t>Опишите полномочия работников учреждений образования, осуществляющих профилактику безнадзорности и правонарушений несовершеннолетних, в пределах их компетенции.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6" y="1564277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44368" y="3281863"/>
            <a:ext cx="50299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3366CC"/>
                </a:solidFill>
                <a:latin typeface="Arial Black" pitchFamily="34" charset="0"/>
              </a:rPr>
              <a:t>1) Посещают 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несовершеннолетних, проводят беседы с ними, их родителями (усыновителями, </a:t>
            </a:r>
            <a:r>
              <a:rPr lang="ru-RU" sz="1400" dirty="0" err="1">
                <a:solidFill>
                  <a:srgbClr val="3366CC"/>
                </a:solidFill>
                <a:latin typeface="Arial Black" pitchFamily="34" charset="0"/>
              </a:rPr>
              <a:t>удочерителями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), опекунами или попечителями;</a:t>
            </a:r>
          </a:p>
          <a:p>
            <a:pPr lvl="0"/>
            <a:r>
              <a:rPr lang="ru-RU" sz="1400" dirty="0" smtClean="0">
                <a:solidFill>
                  <a:srgbClr val="3366CC"/>
                </a:solidFill>
                <a:latin typeface="Arial Black" pitchFamily="34" charset="0"/>
              </a:rPr>
              <a:t>2) Запрашивают 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информацию у государственных органов и иных организаций по вопросам профилактики безнадзорности и правонарушений несовершеннолетних;</a:t>
            </a:r>
          </a:p>
          <a:p>
            <a:pPr lvl="0"/>
            <a:r>
              <a:rPr lang="ru-RU" sz="1400" dirty="0" smtClean="0">
                <a:solidFill>
                  <a:srgbClr val="3366CC"/>
                </a:solidFill>
                <a:latin typeface="Arial Black" pitchFamily="34" charset="0"/>
              </a:rPr>
              <a:t>3) Приглашают 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несовершеннолетних, их родителей (усыновителей, </a:t>
            </a:r>
            <a:r>
              <a:rPr lang="ru-RU" sz="1400" dirty="0" err="1">
                <a:solidFill>
                  <a:srgbClr val="3366CC"/>
                </a:solidFill>
                <a:latin typeface="Arial Black" pitchFamily="34" charset="0"/>
              </a:rPr>
              <a:t>удочерителей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), опекунов или попечителей по вопросам профилактики безнадзорности и правонарушений несовершеннолетних;</a:t>
            </a:r>
          </a:p>
          <a:p>
            <a:pPr lvl="0"/>
            <a:r>
              <a:rPr lang="ru-RU" sz="1400" dirty="0" smtClean="0">
                <a:solidFill>
                  <a:srgbClr val="3366CC"/>
                </a:solidFill>
                <a:latin typeface="Arial Black" pitchFamily="34" charset="0"/>
              </a:rPr>
              <a:t>4) Осуществляют </a:t>
            </a:r>
            <a:r>
              <a:rPr lang="ru-RU" sz="1400" dirty="0">
                <a:solidFill>
                  <a:srgbClr val="3366CC"/>
                </a:solidFill>
                <a:latin typeface="Arial Black" pitchFamily="34" charset="0"/>
              </a:rPr>
              <a:t>иные полномочия, предусмотренные законодательством.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176464" cy="28083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7" y="2821869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56956"/>
            <a:ext cx="2657872" cy="23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5400599" cy="1815882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6. Какому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педагогическому работнику необходимо осуществлять работу по профилактике и предупреждению среди обучающихся правонарушений, преступлений, пьянства, токсикомании, наркомании в соответствии с должностными обязанностями?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576" y="48058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Педагогу социальному</a:t>
            </a:r>
          </a:p>
          <a:p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0059"/>
            <a:ext cx="2184122" cy="297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68" y="4163442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7" y="622440"/>
            <a:ext cx="3816424" cy="597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394" y="2346254"/>
            <a:ext cx="36968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Arial Black" pitchFamily="34" charset="0"/>
              </a:rPr>
              <a:t>Несовершеннолетним до </a:t>
            </a:r>
            <a:r>
              <a:rPr lang="ru-RU" b="1" dirty="0">
                <a:solidFill>
                  <a:srgbClr val="D60093"/>
                </a:solidFill>
                <a:latin typeface="Arial Black" pitchFamily="34" charset="0"/>
              </a:rPr>
              <a:t>16 лет </a:t>
            </a:r>
            <a:r>
              <a:rPr lang="ru-RU" b="1" dirty="0" smtClean="0">
                <a:solidFill>
                  <a:srgbClr val="D60093"/>
                </a:solidFill>
                <a:latin typeface="Arial Black" pitchFamily="34" charset="0"/>
              </a:rPr>
              <a:t>запрещено находится на улице без сопровождения взрослых с </a:t>
            </a:r>
            <a:r>
              <a:rPr lang="ru-RU" b="1" dirty="0">
                <a:solidFill>
                  <a:srgbClr val="D60093"/>
                </a:solidFill>
                <a:latin typeface="Arial Black" pitchFamily="34" charset="0"/>
              </a:rPr>
              <a:t>23.00 до 06.00 </a:t>
            </a:r>
            <a:r>
              <a:rPr lang="ru-RU" b="1" dirty="0" smtClean="0">
                <a:solidFill>
                  <a:srgbClr val="D60093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Arial Black" pitchFamily="34" charset="0"/>
              </a:rPr>
              <a:t>(В соответствии с Законом </a:t>
            </a:r>
            <a:r>
              <a:rPr lang="ru-RU" sz="1600" b="1" dirty="0">
                <a:solidFill>
                  <a:srgbClr val="003300"/>
                </a:solidFill>
                <a:latin typeface="Arial Black" pitchFamily="34" charset="0"/>
              </a:rPr>
              <a:t>Республики Беларусь от 31 мая 2003 г. № 200-З «Об основах системы профилактики безнадзорности и правонарушений несовершеннолетних</a:t>
            </a:r>
            <a:r>
              <a:rPr lang="ru-RU" sz="1600" b="1" dirty="0" smtClean="0">
                <a:solidFill>
                  <a:srgbClr val="003300"/>
                </a:solidFill>
                <a:latin typeface="Arial Black" pitchFamily="34" charset="0"/>
              </a:rPr>
              <a:t>»)</a:t>
            </a:r>
            <a:endParaRPr lang="ru-RU" sz="16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92" y="260648"/>
            <a:ext cx="4792613" cy="3670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832043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A5F9F"/>
                </a:solidFill>
                <a:latin typeface="Arial Black" pitchFamily="34" charset="0"/>
              </a:rPr>
              <a:t>7. </a:t>
            </a:r>
            <a:r>
              <a:rPr lang="ru-RU" sz="1600" dirty="0">
                <a:solidFill>
                  <a:srgbClr val="9A5F9F"/>
                </a:solidFill>
                <a:latin typeface="Arial Black" pitchFamily="34" charset="0"/>
              </a:rPr>
              <a:t>Укажите ограничения для несовершеннолетних (с указанием возраста), в соответствии с которыми они не могут находиться вне жилища без сопровождения родителей, опекунов или попечителей либо без сопровождения по их поручению совершеннолетних лиц.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4" y="1625294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016569" cy="22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49" y="-171400"/>
            <a:ext cx="7280099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8144" y="1196752"/>
            <a:ext cx="429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8.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В течение какого периода проводится индивидуальная профилактическая работа с несовершеннолетним?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99123"/>
            <a:ext cx="2646248" cy="2346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96" y="1439207"/>
            <a:ext cx="3816424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3772" y="3447528"/>
            <a:ext cx="3183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A5F9F"/>
                </a:solidFill>
                <a:latin typeface="Arial Black" pitchFamily="34" charset="0"/>
              </a:rPr>
              <a:t>Срок проведения индивидуальной профилактической работы зависит от категории несовершеннолетнего</a:t>
            </a:r>
            <a:endParaRPr lang="ru-RU" dirty="0">
              <a:solidFill>
                <a:srgbClr val="9A5F9F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96" y="2821868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1620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75</cp:revision>
  <dcterms:created xsi:type="dcterms:W3CDTF">2023-04-18T13:31:45Z</dcterms:created>
  <dcterms:modified xsi:type="dcterms:W3CDTF">2024-01-03T11:58:16Z</dcterms:modified>
</cp:coreProperties>
</file>