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0" r:id="rId3"/>
    <p:sldId id="261" r:id="rId4"/>
    <p:sldId id="266" r:id="rId5"/>
    <p:sldId id="259" r:id="rId6"/>
    <p:sldId id="262" r:id="rId7"/>
    <p:sldId id="263" r:id="rId8"/>
    <p:sldId id="264" r:id="rId9"/>
    <p:sldId id="265" r:id="rId10"/>
    <p:sldId id="267" r:id="rId11"/>
    <p:sldId id="27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724708"/>
    <a:srgbClr val="E2CA54"/>
    <a:srgbClr val="FF9966"/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6026-9E34-409C-B828-DE3C95CCB85D}" type="datetimeFigureOut">
              <a:rPr lang="ru-RU" smtClean="0"/>
              <a:pPr/>
              <a:t>03.02.2024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41AC2B-2A79-4CDD-B93E-562C49AF8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6026-9E34-409C-B828-DE3C95CCB85D}" type="datetimeFigureOut">
              <a:rPr lang="ru-RU" smtClean="0"/>
              <a:pPr/>
              <a:t>03.02.2024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AC2B-2A79-4CDD-B93E-562C49AF8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6026-9E34-409C-B828-DE3C95CCB85D}" type="datetimeFigureOut">
              <a:rPr lang="ru-RU" smtClean="0"/>
              <a:pPr/>
              <a:t>03.02.2024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AC2B-2A79-4CDD-B93E-562C49AF8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6026-9E34-409C-B828-DE3C95CCB85D}" type="datetimeFigureOut">
              <a:rPr lang="ru-RU" smtClean="0"/>
              <a:pPr/>
              <a:t>03.02.2024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41AC2B-2A79-4CDD-B93E-562C49AF8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6026-9E34-409C-B828-DE3C95CCB85D}" type="datetimeFigureOut">
              <a:rPr lang="ru-RU" smtClean="0"/>
              <a:pPr/>
              <a:t>03.02.2024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AC2B-2A79-4CDD-B93E-562C49AF83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6026-9E34-409C-B828-DE3C95CCB85D}" type="datetimeFigureOut">
              <a:rPr lang="ru-RU" smtClean="0"/>
              <a:pPr/>
              <a:t>03.02.2024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AC2B-2A79-4CDD-B93E-562C49AF8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6026-9E34-409C-B828-DE3C95CCB85D}" type="datetimeFigureOut">
              <a:rPr lang="ru-RU" smtClean="0"/>
              <a:pPr/>
              <a:t>03.02.2024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C41AC2B-2A79-4CDD-B93E-562C49AF83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6026-9E34-409C-B828-DE3C95CCB85D}" type="datetimeFigureOut">
              <a:rPr lang="ru-RU" smtClean="0"/>
              <a:pPr/>
              <a:t>03.02.2024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AC2B-2A79-4CDD-B93E-562C49AF8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6026-9E34-409C-B828-DE3C95CCB85D}" type="datetimeFigureOut">
              <a:rPr lang="ru-RU" smtClean="0"/>
              <a:pPr/>
              <a:t>03.02.2024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AC2B-2A79-4CDD-B93E-562C49AF8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6026-9E34-409C-B828-DE3C95CCB85D}" type="datetimeFigureOut">
              <a:rPr lang="ru-RU" smtClean="0"/>
              <a:pPr/>
              <a:t>03.02.2024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AC2B-2A79-4CDD-B93E-562C49AF83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6026-9E34-409C-B828-DE3C95CCB85D}" type="datetimeFigureOut">
              <a:rPr lang="ru-RU" smtClean="0"/>
              <a:pPr/>
              <a:t>03.02.2024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1AC2B-2A79-4CDD-B93E-562C49AF83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E1A6026-9E34-409C-B828-DE3C95CCB85D}" type="datetimeFigureOut">
              <a:rPr lang="ru-RU" smtClean="0"/>
              <a:pPr/>
              <a:t>03.02.2024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41AC2B-2A79-4CDD-B93E-562C49AF83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 fontScale="85000" lnSpcReduction="20000"/>
          </a:bodyPr>
          <a:lstStyle/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endParaRPr lang="be-BY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Подростковый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возраст представляет особый этап в развитии личности.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Границы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подросткового возраста однозначно не определены в психологической литературе и зависят от представлений исследователей о критериях, лежащих в основе психического онтогенеза. Современные источники относят нижнюю границу подросткового возраста к 10 годам, выделяют младший подростковый возраст (10, 11-14 лет) и старший подростковый возраст (14-16).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Характерными для подросткового возраста </a:t>
            </a:r>
            <a:r>
              <a:rPr lang="ru-RU" sz="1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новообразованиями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являются «чувство взрослости», а также развитие самосознания и самооценки, интереса к себе как личности, к своим возможностям и способностям.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Кризис подросткового возраста связан с изменением социальной ситуации развития и ведущей деятельности</a:t>
            </a:r>
            <a:r>
              <a:rPr lang="be-BY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be-BY" sz="1700" dirty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be-BY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Социальная </a:t>
            </a:r>
            <a:r>
              <a:rPr lang="be-BY" sz="1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ситуация развития</a:t>
            </a:r>
            <a:r>
              <a:rPr lang="be-BY" sz="1600" dirty="0">
                <a:latin typeface="Times New Roman" pitchFamily="18" charset="0"/>
                <a:cs typeface="Times New Roman" pitchFamily="18" charset="0"/>
              </a:rPr>
              <a:t> - это особое положение ребенка в системе принятых в данном обществе отношений. В подростковом возрасте она представляет собой переход от зависимого детства к самостоятельной и ответственной взрослости. Подросток занимает промежуточное положение между детством 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юно</a:t>
            </a:r>
            <a:r>
              <a:rPr lang="be-BY" sz="1600" dirty="0">
                <a:latin typeface="Times New Roman" pitchFamily="18" charset="0"/>
                <a:cs typeface="Times New Roman" pitchFamily="18" charset="0"/>
              </a:rPr>
              <a:t>стью.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be-BY" sz="1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Ведущая деятельность </a:t>
            </a:r>
            <a:r>
              <a:rPr lang="be-BY" sz="1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деятельность</a:t>
            </a:r>
            <a:r>
              <a:rPr lang="be-BY" sz="1600" dirty="0">
                <a:latin typeface="Times New Roman" pitchFamily="18" charset="0"/>
                <a:cs typeface="Times New Roman" pitchFamily="18" charset="0"/>
              </a:rPr>
              <a:t>, которая определяет возникновение основных изменений в психическом развитии ребенка на каждом отдельном этапе. Если у младших школьников такой деятельностью является учебная, то в подростковом возрасте она сменяется на интимно-личностное общение. Именно в процессе общения со сверстниками происходит становление нового уровня самосознания ребенка, формируются навыки социального взаимодействия, умение подчиняться и в тоже время отстаивать свои права. Кроме того, общение является для подростков очень важным информационным каналом</a:t>
            </a:r>
            <a:r>
              <a:rPr lang="be-BY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F:\Институт повыш. квалификации\Картиник для презентации\ag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420000">
            <a:off x="133864" y="62468"/>
            <a:ext cx="3517839" cy="2412000"/>
          </a:xfrm>
          <a:prstGeom prst="ellipse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929058" y="785795"/>
            <a:ext cx="4714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ОБЩАЯ ХАРАКТЕРИСТИКА ПОДРОСТКОВОГО ВОЗРАСТА.</a:t>
            </a:r>
          </a:p>
          <a:p>
            <a:pPr algn="ctr"/>
            <a:r>
              <a:rPr lang="ru-RU" b="1" dirty="0" err="1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Гендерные</a:t>
            </a:r>
            <a:r>
              <a:rPr lang="ru-RU" b="1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 различия.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42844" y="285728"/>
            <a:ext cx="8715436" cy="6357982"/>
          </a:xfrm>
        </p:spPr>
        <p:txBody>
          <a:bodyPr>
            <a:normAutofit fontScale="82500" lnSpcReduction="20000"/>
          </a:bodyPr>
          <a:lstStyle/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i="1" dirty="0">
                <a:solidFill>
                  <a:srgbClr val="9900CC"/>
                </a:solidFill>
              </a:rPr>
              <a:t>Спонтанное речевое поведение</a:t>
            </a:r>
            <a:r>
              <a:rPr lang="ru-RU" sz="1400" i="1" dirty="0"/>
              <a:t>.</a:t>
            </a:r>
            <a:r>
              <a:rPr lang="ru-RU" sz="1400" dirty="0"/>
              <a:t> девочки более эмоциональны, коммуникабельны, их одолевает желание поделиться своими мыслями и соображениями по поводу происходящего</a:t>
            </a:r>
            <a:r>
              <a:rPr lang="ru-RU" sz="1400" dirty="0" smtClean="0"/>
              <a:t>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i="1" dirty="0">
                <a:solidFill>
                  <a:srgbClr val="9900CC"/>
                </a:solidFill>
              </a:rPr>
              <a:t>Общение.</a:t>
            </a:r>
            <a:r>
              <a:rPr lang="ru-RU" sz="1400" dirty="0"/>
              <a:t> В межличностном общении мальчики-подростки большое внимание уделяют вопросам физического здоровья, безопасности и денег, а также они проявляют более открытую заинтересованность сексом. Обсуждая какие-то спорные вопросы, мальчики-подростки ориентированы на практическое решение проблемы, реальные практические советы, план действий в сложившейся ситуации. 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Девочки в подростковом возрасте настроены на сопереживание, </a:t>
            </a:r>
            <a:r>
              <a:rPr lang="ru-RU" sz="1400" dirty="0" err="1"/>
              <a:t>обговаривание</a:t>
            </a:r>
            <a:r>
              <a:rPr lang="ru-RU" sz="1400" dirty="0"/>
              <a:t>, обсуждение различных сторон проблемы и морально-нравственная оценка ситуации. Девочки-подростки более охотно ведут «исповедальные» разговоры. Чаще всего ведутся разговоры о своих проблемах, делах, успехах и неудачах, о взаимоотношениях с окружающими людьми и в собственной семье, в разговоре используя невербальные коммуникативные средства. Первенство отдаётся темам, касающимся личной привлекательности, распорядка дня, психического состояния, личных качеств своих и окружающих, межличностного общения с представителями своего и противоположного пола. 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i="1" dirty="0">
                <a:solidFill>
                  <a:srgbClr val="9900CC"/>
                </a:solidFill>
              </a:rPr>
              <a:t>Восприятие вербальных и невербальных сигналов</a:t>
            </a:r>
            <a:r>
              <a:rPr lang="ru-RU" sz="1400" dirty="0"/>
              <a:t>. Девочки - подростки превосходят мальчиков - подростков в расшифровке и «чтении» невербальных сигналов. Преимущество проявляется в понимании выражений лица, распознавании лиц. Менее точно интерпретируются телесные проявления, и оценивается тон голоса. При наличии вербальной и визуальной информации девочки подросткового возраста больше доверяют визуальной информации. 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b="1" i="1" dirty="0">
                <a:solidFill>
                  <a:srgbClr val="9900CC"/>
                </a:solidFill>
              </a:rPr>
              <a:t>Круг общения. </a:t>
            </a:r>
            <a:r>
              <a:rPr lang="ru-RU" sz="1400" dirty="0"/>
              <a:t>Выбирая представителей противоположного пола для общения, мальчики-подростки в большей части ориентируются на сверстниц. 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Девочки в подростковом возрасте останавливаются на более старших представителях мужского пола, никогда не выбирая мальчиков моложе себя. При этом их позиция в отношении общения с лицами разного возраста крайне противоречива. В этом возрасте у девочек возникает желание помогать, ухаживать, наставлять именно младших детей. 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Быстрее и проще установленные контакты между девочками-подростками, тем не менее, легко разрушаются и носят не такой прочный характер, нежели у мальчиков. Исследования показали, что число «изгоев» среди школьников 7-8 классов значительно выше у девочек, хотя часто они могут не осознавать своего положения в классном коллективе. Отверженной среди девочек-подростков легко можно стать из-за особенностей интеллекта или темперамента, а мальчики же могут записать в число изгоев из-за особенностей характера. Конфликтные отношения, возникающие в межличностном общении, мальчики-подростки выясняют посредством силы, отвергая более слабого. Конфликтные ситуации, возникающие между девочками подросткового возраста, решаются более мирным путём, но иногда не менее жестоко. Конфликты в основном решаются в эмоциональном спорах, бойкотировании. Хотя нужно заметить, что накалившиеся межличностные отношения девочки-подростки могут выяснять, применяя силовые методы, но такие случаи не так часто встречаются. Девочкам более свойственны наговоры друг на друга и заговоры.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6072230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9900CC"/>
                </a:solidFill>
                <a:latin typeface="Segoe Script" pitchFamily="34" charset="0"/>
              </a:rPr>
              <a:t>СПАСИБО ЗА ВНИМАНИЕ !</a:t>
            </a:r>
            <a:endParaRPr lang="ru-RU" dirty="0">
              <a:solidFill>
                <a:srgbClr val="9900CC"/>
              </a:solidFill>
              <a:latin typeface="Segoe Script" pitchFamily="34" charset="0"/>
            </a:endParaRPr>
          </a:p>
        </p:txBody>
      </p:sp>
      <p:pic>
        <p:nvPicPr>
          <p:cNvPr id="22530" name="Picture 2" descr="F:\Институт повыш. квалификации\Картиник для презентации\cropped-145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786058"/>
            <a:ext cx="6350000" cy="3298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Примерно в 11-12 лет возникает интерес к своему внутреннему миру, а затем происходит постепенное усложнение и углубление самопознания. Подросток открывает для себя свой внутренний мир. Сложные переживания, связанные с новыми отношениями, личностные черты, поступки, анализируются им пристрастно. Подросток хочет понять, какой он есть на самом деле, и представляет себе, каким он хотел бы быть. Познать себя ему помогают друзья, в которых он смотрится как в зеркало, в поисках сходства, и отчасти близкие взрослые. Познание себя приводит к формированию когнитивного (познавательного) компонента «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Я-концепции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онятие 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Я-концепция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«совокупность всех представлений человека о самом себе. Согласно современным представлениям «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Я-концепция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» включает: 1) когнитивную, 2) оценочную и 3) поведенческую составляющие.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Когнитивная составляющая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это знания и представления о себе (о своих физических свойствах, способностях, качествах и пр.) - «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Я-образ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1400" dirty="0"/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«Психологически «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Я-образ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» формируется с эмоционального (положительного или отрицательного) отношения к людям и с изъявления своей воли («Я хочу», «Я сам»), которая выступает как конкретная потребность ребенка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Я-образ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» включает: «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Я-реальное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» (какой я на самом деле); «Я - идеальное» (каким я хотел бы быть); «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Я-зеркальное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» (как меня воспринимают другие) или, например, у К.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Хорни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Я-фантастическое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» (каким мог быть, если было бы возможно).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норме человек стремится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приблизить реальное «Я» к идеальному.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Оценочная составляющая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выражает отношение человека к себе в целом и к своим отдельным качествам.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Адекватное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отношение к себе выступает в форме самоуважения, гордости, требовательности 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себе. Самооценка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может быть адекватной (совпадающей с реальной) или неадекватной, которая в свою очередь, может быть завышенной или заниженной. Самооценка может быть устойчивой и неустойчивой. Желаемая самооценка называется уровнем притязаний. Он проявляется в трудности целей, задач, которые человек выбирает, и повышается при успехе деятельности. Для полноценного самочувствия человеку необходимо самоуважение. Согласно У. Джеймсу самоуважение находится в прямой зависимости от успеха и в обратной - от уровня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притязаний.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При отсутствии успеха человек вынужден снижать уровень притязаний.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Поведенческая составляющая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саморегулирование поведения личности. Адекватные когнитивная и оценочная составляющие формируют и адекватное поведение.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Саморегуляция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поведения имеет две формы: управление конкретным поведением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планирование.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Институт повыш. квалификации\Картиник для презентации\структура я-концепции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-30000"/>
          </a:blip>
          <a:srcRect/>
          <a:stretch>
            <a:fillRect/>
          </a:stretch>
        </p:blipFill>
        <p:spPr bwMode="auto">
          <a:xfrm>
            <a:off x="571472" y="285728"/>
            <a:ext cx="8143932" cy="6286544"/>
          </a:xfrm>
          <a:prstGeom prst="roundRect">
            <a:avLst/>
          </a:prstGeom>
          <a:noFill/>
          <a:ln>
            <a:solidFill>
              <a:srgbClr val="7030A0"/>
            </a:solidFill>
            <a:prstDash val="sysDash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786874" cy="6286544"/>
          </a:xfrm>
        </p:spPr>
        <p:txBody>
          <a:bodyPr>
            <a:normAutofit fontScale="25000" lnSpcReduction="20000"/>
          </a:bodyPr>
          <a:lstStyle/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/>
              <a:t>Подростковый возраст характеризуется эмоциональной неустойчивостью и резкими колебаниями настроения (от экзальтации до депрессии). Поведение подростков зачастую бывает непредсказуемым, за короткий период они могут продемонстрировать абсолютно противоположные реакции</a:t>
            </a:r>
            <a:r>
              <a:rPr lang="ru-RU" sz="5600" dirty="0" smtClean="0"/>
              <a:t>: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600" dirty="0"/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7200" b="1" dirty="0">
                <a:solidFill>
                  <a:srgbClr val="FF0000"/>
                </a:solidFill>
              </a:rPr>
              <a:t>целеустремленность и настойчивость сочетаются с импульсивностью;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7200" b="1" dirty="0">
                <a:solidFill>
                  <a:srgbClr val="FF0000"/>
                </a:solidFill>
              </a:rPr>
              <a:t>неуемная жажда деятельности может смениться апатией, отсутствием стремлений и желаний что-либо делать;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7200" b="1" dirty="0">
                <a:solidFill>
                  <a:srgbClr val="FF0000"/>
                </a:solidFill>
              </a:rPr>
              <a:t>повышенная самоуверенность, безаппеляционность в суждениях быстро сменяются ранимостью и неуверенностью в себе;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7200" b="1" dirty="0">
                <a:solidFill>
                  <a:srgbClr val="FF0000"/>
                </a:solidFill>
              </a:rPr>
              <a:t>развязность в поведении порой сочетается с застенчивостью;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7200" b="1" dirty="0">
                <a:solidFill>
                  <a:srgbClr val="FF0000"/>
                </a:solidFill>
              </a:rPr>
              <a:t>романтические настроения нередко граничат с цинизмом, расчетливостью;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7200" b="1" dirty="0">
                <a:solidFill>
                  <a:srgbClr val="FF0000"/>
                </a:solidFill>
              </a:rPr>
              <a:t>нежность, ласковость бывают на фоне недетской жестокости;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7200" b="1" dirty="0">
                <a:solidFill>
                  <a:srgbClr val="FF0000"/>
                </a:solidFill>
              </a:rPr>
              <a:t>потребность в общении сменяется желанием уединиться.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/>
              <a:t>Наиболее бурные аффективные реакции возникают при попытке кого-либо из окружающих ущемить самолюбие подростка. Пик эмоциональной неустойчивости приходится у мальчиков на возраст 11-13 лет, у девочек - на 13-15 лет.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/>
              <a:t>Открытие своего внутреннего мира - радостное и волнующее событие, которое вызывает много тревожных, драматических переживаний. Несовпадение внутреннего «Я» с внешним, поведенческим актуализирует проблему самоконтроля. Не случайно самая распространенная форма подростковой самокритики - жалобы на слабоволие.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/>
              <a:t>Психологические </a:t>
            </a:r>
            <a:r>
              <a:rPr lang="ru-RU" sz="5600" dirty="0"/>
              <a:t>особенности подросткового возраста рассматриваются как кризисные и связаны с перестройкой в трех основных сферах: телесной, психологической и социальной. На телесном уровне происходят существенные гормональные изменения, на социальном уровне подросток занимает промежуточное положение между ребенком и взрослым, на психологическом уровне подростковый возраст характеризуется формированием самосознания.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500858"/>
          </a:xfrm>
        </p:spPr>
        <p:txBody>
          <a:bodyPr>
            <a:normAutofit/>
          </a:bodyPr>
          <a:lstStyle/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/>
              <a:t>В связи с быстрым развитием возникают трудности в функционировании сердца, легких, кровоснабжении головного мозга. Поэтому для подростков характерны перепады сосудистого и мышечного тонуса. А такие перепады вызывают быструю смену физического состояния и, соответственно, настроения. Стремительно взрослеющий ребенок может часами гонять мяч или танцевать, почти не чувствуя физической нагрузки, а затем, в относительно спокойный период времени, буквально падать от усталости. Бодрость, азарт, радужные планы при этом сменяются на ощущение разбитости, печаль и полную пассивность. Вообще в подростковом возрасте эмоциональный фон становится неровным, нестабильным. К этому следует добавить, что ребенок вынужден постоянно приспосабливаться к физическим и физиологическим изменениям, происходящим в его организме, переживать </a:t>
            </a:r>
            <a:r>
              <a:rPr lang="ru-RU" sz="1400" dirty="0" smtClean="0"/>
              <a:t>«</a:t>
            </a:r>
            <a:r>
              <a:rPr lang="ru-RU" sz="1400" dirty="0"/>
              <a:t>гормональную бурю». Это состояние удачно выразил </a:t>
            </a:r>
            <a:r>
              <a:rPr lang="ru-RU" sz="1400" dirty="0" smtClean="0"/>
              <a:t>один подросток</a:t>
            </a:r>
            <a:r>
              <a:rPr lang="ru-RU" sz="1400" dirty="0"/>
              <a:t>: «В 14 лет мое тело будто взбесилось». Эмоциональную нестабильность усиливает сексуальное возбуждение, сопровождающее процесс полового созревания. Большинство мальчиков все в большей мере осознает истоки этого возбуждения. У девочек больше индивидуальных различий: часть из них испытывает такие же сильные сексуальные ощущения, но большинство — более неопределенные, связанные с удовлетворением других потребностей (в привязанности, любви, поддержке, самоуважении).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F:\Институт повыш. квалификации\Картиник для презентации\content_7__econet_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4286256"/>
            <a:ext cx="3786214" cy="2428892"/>
          </a:xfrm>
          <a:prstGeom prst="rect">
            <a:avLst/>
          </a:prstGeom>
          <a:noFill/>
        </p:spPr>
      </p:pic>
      <p:pic>
        <p:nvPicPr>
          <p:cNvPr id="7170" name="Picture 2" descr="F:\Институт повыш. квалификации\Картиник для презентации\9999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286256"/>
            <a:ext cx="4500562" cy="2571744"/>
          </a:xfrm>
          <a:prstGeom prst="rect">
            <a:avLst/>
          </a:prstGeom>
          <a:noFill/>
          <a:ln>
            <a:solidFill>
              <a:srgbClr val="724708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500858"/>
          </a:xfrm>
        </p:spPr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Взрослость по отношению к себе проявляется у подростка в том, что он стремится перенять формы взрослого поведения, иногда с аддитивными привычками (курение, употребление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алкогольных напитков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нецензурная брань и пр.). Но более всего подросток стремится изменить самого себя - стать взрослым. Поэтому он усиленно начинает заниматься самообразованием и самовоспитанием. Особенно ярко это проявляется в желании стать внешне похожим на взрослых - так же одеваться, использовать косметику. Девочки-подростки, стремясь походить на топ-моделей, начинают носить обувь на высоком каблуке, делают экстравагантные прически, одеваются по моде, причем в крайнем ее выражении. Мальчики хотят быть физически сильными и развитыми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0000" algn="just">
              <a:spcBef>
                <a:spcPts val="0"/>
              </a:spcBef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spcBef>
                <a:spcPts val="0"/>
              </a:spcBef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spcBef>
                <a:spcPts val="0"/>
              </a:spcBef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spcBef>
                <a:spcPts val="0"/>
              </a:spcBef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spcBef>
                <a:spcPts val="0"/>
              </a:spcBef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spcBef>
                <a:spcPts val="0"/>
              </a:spcBef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Важным содержанием самосознания подростка является образ его физического «Я» - представление о своем телесном облике. В образе своего физического «Я» более полно представлены те детали, которые являются результатом непосредственного самонаблюдения. Для подростка оказывается более трудной оценка собственного телосложения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лица.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Такого рода оценка легче производится при восприятии другого человека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Процесс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развития приводит подростков к концентрации на физических аспектах своего «Я». Схема тела не всегда объективна, а иногда даже полностью противоположна мнению окружающих.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Актуальным становится сравнение и оценка себя с точки зрения эталонов «мужественности» и «женственности». Не случайно, среди подростковых хобби телесные увлечения занимают одно из центральных мест.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Главную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привлекательность этих занятий составляет возможность укрепления своей физической силы, приобретение «мужественного» облика.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девочек эталон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привлекательной молодой женщины требует таких качеств, как стройность, спортивность, раскованность.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F:\Институт повыш. квалификации\Картиник для презентации\podrostki-kosmet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000240"/>
            <a:ext cx="3810000" cy="2111372"/>
          </a:xfrm>
          <a:prstGeom prst="rect">
            <a:avLst/>
          </a:prstGeom>
          <a:noFill/>
        </p:spPr>
      </p:pic>
      <p:pic>
        <p:nvPicPr>
          <p:cNvPr id="5123" name="Picture 3" descr="F:\Институт повыш. квалификации\Картиник для презентации\podrostoc%20i%20bodibild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857364"/>
            <a:ext cx="4143404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214842"/>
          </a:xfrm>
        </p:spPr>
        <p:txBody>
          <a:bodyPr>
            <a:normAutofit fontScale="25000" lnSpcReduction="20000"/>
          </a:bodyPr>
          <a:lstStyle/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Рост 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самосознания и повышенного интереса к собственному Я вытекает из процессов полового созревания, возникают и физические признаки взросления, на которые обращают внимание все окружающие люди. Подросток начинает чувствовать крайнюю противоречивость внутри себя, так как его социальная роль изменилась, поэтому вопрос «Кто Я?» становится очень актуальным в этот период.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Мальчики и девочки начинают относиться друг к другу иначе, чем прежде, - как к представителям другого пола. Для подростка становится очень важным, как к нему относятся другие, он начинает уделять большое внимание своей внешности. Происходит </a:t>
            </a:r>
            <a:r>
              <a:rPr lang="ru-RU" sz="5200" dirty="0" err="1">
                <a:latin typeface="Times New Roman" pitchFamily="18" charset="0"/>
                <a:cs typeface="Times New Roman" pitchFamily="18" charset="0"/>
              </a:rPr>
              <a:t>гендерная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 идентификация себя с представителями своего пола.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Из-за широкой изменчивости процессов роста и стремления подростков сравнивать себя со сверстниками у многих из них наблюдается значительное снижение самооценки и чувства собственной значимости.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О.А. </a:t>
            </a:r>
            <a:r>
              <a:rPr lang="ru-RU" sz="5200" dirty="0" err="1">
                <a:latin typeface="Times New Roman" pitchFamily="18" charset="0"/>
                <a:cs typeface="Times New Roman" pitchFamily="18" charset="0"/>
              </a:rPr>
              <a:t>Ахвердова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 приводит следующие данные: испытывают беспокойство по поводу своего роста 30% девочек и 20% мальчиков (девочки боятся оказаться слишком высокими, а мальчики - слишком маленькими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Согласно многочисленным исследованиям, мальчики мало озабочены увеличением веса тела и редко ограничивают себя в пище, в то время как 60% их сверстниц считают, что обладают лишним весом, и уже пытались похудеть с помощью диеты, хотя в действительности только 16% из них испытывают реальные трудности, связанные с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ожирением.</a:t>
            </a:r>
            <a:endParaRPr lang="ru-RU" sz="5200" dirty="0"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Для девочек важнее, как они выглядят, что о них думают другие, они чувствительнее к критике и насмешкам, относящимся к их внешности. Девочка-подросток, например, может спокойно отнестись к тому, что ее посчитают «глупой», но будет глубоко уязвлена, если ее назовут «уродкой»». У мальчиков и девочек обычно различается и оценка своих психических качеств. Мальчики склонны считать себя храбрыми, сильными, энергичными, девочки более самокритичны и зачастую не стесняются своей слабости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5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F:\Институт повыш. квалификации\Картиник для презентации\0_5c262_c09ca1ca_X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52"/>
            <a:ext cx="3857652" cy="2643206"/>
          </a:xfrm>
          <a:prstGeom prst="rect">
            <a:avLst/>
          </a:prstGeom>
          <a:noFill/>
        </p:spPr>
      </p:pic>
      <p:pic>
        <p:nvPicPr>
          <p:cNvPr id="6148" name="Picture 4" descr="F:\Институт повыш. квалификации\Картиник для презентации\anareksij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0"/>
            <a:ext cx="4714908" cy="2857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>
            <a:normAutofit fontScale="92500" lnSpcReduction="20000"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1300" dirty="0"/>
              <a:t>На образ физического «Я» и самосознание в целом оказывает влияние темп полового созревания. В 14 лет подростки, раньше других достигающие физической зрелости, обладают высоким социальным статусом как среди своего, так и среди противоположного пола. Позднее половое развитие вызывает, серьезные проблемы, особенно у мальчиков, которые имеют в этом случае более низкий социальный статус, испытывают чувство физической неполноценности и некоторые трудности психологического характера: негативный образ «Я», чувство социальной отверженности и чувство зависимости.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300" dirty="0"/>
              <a:t>У девочек с поздним развитием все обстоит иначе. Хотя по сравнению с нормально развивающимися сверстницами они более тревожны, эта тревога концентрируется на физических проблемах, не сопровождаясь трудностями, характерными для мальчиков с подобным типом развития.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300" dirty="0"/>
              <a:t>Важную роль в </a:t>
            </a:r>
            <a:r>
              <a:rPr lang="ru-RU" sz="1300" dirty="0" err="1"/>
              <a:t>саморегуляции</a:t>
            </a:r>
            <a:r>
              <a:rPr lang="ru-RU" sz="1300" dirty="0"/>
              <a:t> подростков играют </a:t>
            </a:r>
            <a:r>
              <a:rPr lang="ru-RU" sz="1300" dirty="0" err="1"/>
              <a:t>гендерные</a:t>
            </a:r>
            <a:r>
              <a:rPr lang="ru-RU" sz="1300" dirty="0"/>
              <a:t> </a:t>
            </a:r>
            <a:r>
              <a:rPr lang="ru-RU" sz="1300" dirty="0" smtClean="0"/>
              <a:t>образы-идеалы. </a:t>
            </a:r>
            <a:r>
              <a:rPr lang="ru-RU" sz="1300" dirty="0"/>
              <a:t>Для мальчиков-подростков объектом подражания часто становится тот человек, который ведет себя «как настоящий мужчина» и обладает силой воли, выдержкой, смелостью, </a:t>
            </a:r>
            <a:r>
              <a:rPr lang="ru-RU" sz="1300" dirty="0" smtClean="0"/>
              <a:t>мужеством. </a:t>
            </a:r>
          </a:p>
          <a:p>
            <a:pPr marL="0" indent="450000" algn="just">
              <a:spcBef>
                <a:spcPts val="0"/>
              </a:spcBef>
              <a:buNone/>
            </a:pPr>
            <a:endParaRPr lang="ru-RU" sz="1400" dirty="0"/>
          </a:p>
          <a:p>
            <a:pPr marL="0" indent="450000" algn="just">
              <a:spcBef>
                <a:spcPts val="0"/>
              </a:spcBef>
              <a:buNone/>
            </a:pPr>
            <a:endParaRPr lang="ru-RU" sz="1400" dirty="0" smtClean="0"/>
          </a:p>
          <a:p>
            <a:pPr marL="0" indent="450000" algn="just">
              <a:spcBef>
                <a:spcPts val="0"/>
              </a:spcBef>
              <a:buNone/>
            </a:pPr>
            <a:endParaRPr lang="ru-RU" sz="1400" dirty="0"/>
          </a:p>
          <a:p>
            <a:pPr marL="0" indent="450000" algn="just">
              <a:spcBef>
                <a:spcPts val="0"/>
              </a:spcBef>
              <a:buNone/>
            </a:pPr>
            <a:endParaRPr lang="ru-RU" sz="1400" dirty="0" smtClean="0"/>
          </a:p>
          <a:p>
            <a:pPr marL="0" indent="450000" algn="just">
              <a:spcBef>
                <a:spcPts val="0"/>
              </a:spcBef>
              <a:buNone/>
            </a:pPr>
            <a:endParaRPr lang="ru-RU" sz="1400" dirty="0"/>
          </a:p>
          <a:p>
            <a:pPr marL="0" indent="450000" algn="just">
              <a:spcBef>
                <a:spcPts val="0"/>
              </a:spcBef>
              <a:buNone/>
            </a:pPr>
            <a:endParaRPr lang="ru-RU" sz="1400" dirty="0" smtClean="0"/>
          </a:p>
          <a:p>
            <a:pPr marL="0" indent="450000" algn="just">
              <a:spcBef>
                <a:spcPts val="0"/>
              </a:spcBef>
              <a:buNone/>
            </a:pPr>
            <a:endParaRPr lang="ru-RU" sz="1400" dirty="0"/>
          </a:p>
          <a:p>
            <a:pPr marL="0" indent="450000" algn="just">
              <a:spcBef>
                <a:spcPts val="0"/>
              </a:spcBef>
              <a:buNone/>
            </a:pPr>
            <a:endParaRPr lang="ru-RU" sz="1400" dirty="0" smtClean="0"/>
          </a:p>
          <a:p>
            <a:pPr marL="0" indent="450000" algn="just">
              <a:spcBef>
                <a:spcPts val="0"/>
              </a:spcBef>
              <a:buNone/>
            </a:pPr>
            <a:endParaRPr lang="ru-RU" sz="1300" dirty="0" smtClean="0"/>
          </a:p>
          <a:p>
            <a:pPr marL="0" indent="450000" algn="just">
              <a:spcBef>
                <a:spcPts val="0"/>
              </a:spcBef>
              <a:buNone/>
            </a:pPr>
            <a:endParaRPr lang="ru-RU" sz="1300" dirty="0"/>
          </a:p>
          <a:p>
            <a:pPr marL="0" indent="450000" algn="just">
              <a:spcBef>
                <a:spcPts val="0"/>
              </a:spcBef>
              <a:buNone/>
            </a:pPr>
            <a:endParaRPr lang="ru-RU" sz="1300" dirty="0" smtClean="0"/>
          </a:p>
          <a:p>
            <a:pPr marL="0" indent="450000" algn="just">
              <a:spcBef>
                <a:spcPts val="0"/>
              </a:spcBef>
              <a:buNone/>
            </a:pPr>
            <a:endParaRPr lang="ru-RU" sz="1300" dirty="0"/>
          </a:p>
          <a:p>
            <a:pPr marL="0" indent="450000" algn="just">
              <a:spcBef>
                <a:spcPts val="0"/>
              </a:spcBef>
              <a:buNone/>
            </a:pPr>
            <a:endParaRPr lang="ru-RU" sz="1300" dirty="0" smtClean="0"/>
          </a:p>
          <a:p>
            <a:pPr marL="0" indent="450000" algn="just">
              <a:spcBef>
                <a:spcPts val="0"/>
              </a:spcBef>
              <a:buNone/>
            </a:pPr>
            <a:endParaRPr lang="ru-RU" sz="1300" dirty="0"/>
          </a:p>
          <a:p>
            <a:pPr marL="0" indent="450000" algn="just">
              <a:spcBef>
                <a:spcPts val="0"/>
              </a:spcBef>
              <a:buNone/>
            </a:pPr>
            <a:endParaRPr lang="ru-RU" sz="1300" dirty="0" smtClean="0"/>
          </a:p>
          <a:p>
            <a:pPr marL="0" indent="450000" algn="just">
              <a:spcBef>
                <a:spcPts val="0"/>
              </a:spcBef>
              <a:buNone/>
            </a:pPr>
            <a:endParaRPr lang="ru-RU" sz="1300" dirty="0" smtClean="0"/>
          </a:p>
          <a:p>
            <a:pPr marL="0" indent="450000" algn="just">
              <a:spcBef>
                <a:spcPts val="0"/>
              </a:spcBef>
              <a:buNone/>
            </a:pPr>
            <a:endParaRPr lang="ru-RU" sz="1300" dirty="0" smtClean="0"/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300" dirty="0" smtClean="0"/>
              <a:t>У </a:t>
            </a:r>
            <a:r>
              <a:rPr lang="ru-RU" sz="1300" dirty="0"/>
              <a:t>девочек развивается тенденция подражать тем, кто выглядит «как настоящая женщина</a:t>
            </a:r>
            <a:r>
              <a:rPr lang="ru-RU" sz="1300" dirty="0" smtClean="0"/>
              <a:t>». </a:t>
            </a:r>
            <a:r>
              <a:rPr lang="ru-RU" sz="1300" dirty="0"/>
              <a:t>К своему физическому развитию многие мальчики-подростки относятся очень внимательно, и начиная с V-VI классов школы многие из них приступают к выполнению специальных физических упражнений, направленных на развитие силы и выносливости, у девочек же больше наблюдается подражание внешней атрибутике взрослости: одежде, косметике, приемам кокетства и т.п.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300" dirty="0"/>
              <a:t>Ещё одним аспектом подросткового эгоцентризма является чувство собственной неповторимости, уникальности. "Фантазии, иллюзии, сказки о самом себе" подросток рассказывает себе сам, записывает в своих личных дневниках, альбомах и при этом снова и снова помещает себя самого (или себя саму) на первое место. Иллюзии о том, что все неприятности происходят только с другими побуждают подростка к риску. Стремление к риску у мальчиков-подростков в семь раз сильнее, чем у девочек. У мальчиков возникает синдром молодого мужчины, у девочек - синдром молодой женщины.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300" dirty="0"/>
              <a:t>В подростковом возрасте, на который приходится процесс формирования самосознания, самооценка чаще всего бывает неадекватной. При </a:t>
            </a:r>
            <a:r>
              <a:rPr lang="ru-RU" sz="1300" dirty="0" smtClean="0"/>
              <a:t>этом, </a:t>
            </a:r>
            <a:r>
              <a:rPr lang="ru-RU" sz="1300" dirty="0"/>
              <a:t>«подросток или завышает, или занижает свои возможности. </a:t>
            </a:r>
          </a:p>
        </p:txBody>
      </p:sp>
      <p:pic>
        <p:nvPicPr>
          <p:cNvPr id="7170" name="Picture 2" descr="F:\Институт повыш. квалификации\Картиник для презентации\8oxIUvWhO4JdlIsNXoV_bw-artic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071678"/>
            <a:ext cx="4136892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>
            <a:normAutofit fontScale="92500" lnSpcReduction="20000"/>
          </a:bodyPr>
          <a:lstStyle/>
          <a:p>
            <a:pPr marL="0" indent="450000" algn="just">
              <a:spcBef>
                <a:spcPts val="0"/>
              </a:spcBef>
              <a:buNone/>
            </a:pPr>
            <a:endParaRPr lang="ru-RU" sz="1400" dirty="0" smtClean="0"/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rgbClr val="7030A0"/>
                </a:solidFill>
              </a:rPr>
              <a:t>На </a:t>
            </a:r>
            <a:r>
              <a:rPr lang="ru-RU" sz="1400" b="1" dirty="0">
                <a:solidFill>
                  <a:srgbClr val="7030A0"/>
                </a:solidFill>
              </a:rPr>
              <a:t>первой стадии подросткового возраста (в 10-11 лет)</a:t>
            </a:r>
            <a:r>
              <a:rPr lang="ru-RU" sz="1400" dirty="0"/>
              <a:t> ребенка характеризует весьма своеобразное отношение к себе (принятие себя). Около 34% мальчиков и 26% девочек дают себе полностью отрицательные характеристики. В ответах этих детей ощущается недоумение, растерянность, они как бы не узнают самих себя. И хотя около 70% подростков отмечают в себе не только отрицательные, но и положительные черты, в их оценках наблюдается явное преобладание отрицательных черт и форм поведения. Некоторые подростки особо подчеркивают, что недостатков у них много, а нравится в себе «только одно», «единственная черта», т.е. характеристикам младших подростков присущ отрицательный эмоциональный </a:t>
            </a:r>
            <a:r>
              <a:rPr lang="ru-RU" sz="1400" dirty="0" smtClean="0"/>
              <a:t>фон. </a:t>
            </a:r>
            <a:r>
              <a:rPr lang="ru-RU" sz="1400" dirty="0"/>
              <a:t>При этом у детей четко обнаруживается острая потребность в самооценке и в то же время переживание неумения оценить себя.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400" b="1" dirty="0">
                <a:solidFill>
                  <a:srgbClr val="9900CC"/>
                </a:solidFill>
              </a:rPr>
              <a:t>На второй стадии подросткового периода (в 12-13 лет) </a:t>
            </a:r>
            <a:r>
              <a:rPr lang="ru-RU" sz="1400" dirty="0"/>
              <a:t>наряду с общим принятием себя сохраняется и </a:t>
            </a:r>
            <a:r>
              <a:rPr lang="ru-RU" sz="1400" dirty="0" err="1"/>
              <a:t>ситуативно</a:t>
            </a:r>
            <a:r>
              <a:rPr lang="ru-RU" sz="1400" dirty="0"/>
              <a:t> отрицательное отношение ребенка к себе, обнаруживающее зависимость от оценок окружающих, прежде всего сверстников. В то же время критическое отношение подростка к себе, переживание недовольства собой сопровождается актуализацией потребности в самоуважении, общем положительном отношении к себе как личности.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400" b="1" dirty="0">
                <a:solidFill>
                  <a:srgbClr val="9900CC"/>
                </a:solidFill>
              </a:rPr>
              <a:t>На третьей стадии этого возраста (в 14-15 лет) </a:t>
            </a:r>
            <a:r>
              <a:rPr lang="ru-RU" sz="1400" dirty="0"/>
              <a:t>возникает «оперативная самооценка», определяющая отношение подростка к себе и в настоящее время. Эта самооценка основывается на сопоставлении подростком своих личностных особенностей, форм поведения с определенными нормами, которые выступают для него как идеальные формы его </a:t>
            </a:r>
            <a:r>
              <a:rPr lang="ru-RU" sz="1400" dirty="0" smtClean="0"/>
              <a:t>личности.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b="1" i="1" dirty="0">
                <a:solidFill>
                  <a:srgbClr val="FF0000"/>
                </a:solidFill>
              </a:rPr>
              <a:t>Кто и что влияет на самооценку подростка?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/>
              <a:t>Самооценка подростка во многом зависит от понимания родителями его достоинств. Когда родители поддерживают его, внимательны и добры к нему, выражают свое одобрение, подросток утверждается в мысли, что он многое значит для них и для себя самого. Самооценка растет за счет собственных достижений и успехов, похвал взрослых.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/>
              <a:t>Низкая самооценка подростка не обязательно зависит от материального положения родителей. В бедной семье может вырасти ребенок с высокой самооценкой, если высока самооценка его родителей.</a:t>
            </a:r>
          </a:p>
          <a:p>
            <a:pPr marL="0" indent="45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400" dirty="0"/>
              <a:t>У единственного ребенка в семье вероятность высокой самооценки больше, чем у подростка, имеющего братьев и сестер. Кроме того, несколько выше самооценка первого ребенка данного пола в семье. Например, первый сын в семье, где до его рождения были только девочки, обычно склонен оценивать себя более высоко, так же как и первая дочь в семье, где были только мальчики</a:t>
            </a:r>
            <a:r>
              <a:rPr lang="ru-RU" sz="1400" dirty="0" smtClean="0"/>
              <a:t>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400" dirty="0"/>
              <a:t>Хотя девочки раньше мальчиков начинают страдать от одиночества и чаще жалуются на него, это не значит, что мальчикам легче. Они переживают одиночество молча, потому что это не мужское качество, «настоящий мальчик» всегда должен быть в стае, вместе с ребятами. Этому соответствует и более жесткая личностная поляризация: уединение может быть результатом как свободного выбора, так и коммуникативных трудностей.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400" dirty="0"/>
              <a:t>То же можно сказать о застенчивости. Девочки жалуются на нее значительно чаще мальчиков, зато мальчики переживают ее тяжелее, потому что воспринимают это не просто как коммуникативную проблему, но и как недостаток </a:t>
            </a:r>
            <a:r>
              <a:rPr lang="ru-RU" sz="1400" dirty="0" err="1"/>
              <a:t>маскулинности</a:t>
            </a:r>
            <a:r>
              <a:rPr lang="ru-RU" sz="1400" dirty="0"/>
              <a:t> - «мальчик должен быть крутым и решительным». Похоже, что индивидуальные различия между мальчиками в этих вопросах больше, чем групповые различия между мальчиками и девочками.</a:t>
            </a:r>
          </a:p>
          <a:p>
            <a:pPr marL="0" indent="450000" algn="just">
              <a:spcBef>
                <a:spcPts val="0"/>
              </a:spcBef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537</TotalTime>
  <Words>2943</Words>
  <Application>Microsoft Office PowerPoint</Application>
  <PresentationFormat>Экран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54</cp:revision>
  <dcterms:created xsi:type="dcterms:W3CDTF">2016-04-20T16:37:53Z</dcterms:created>
  <dcterms:modified xsi:type="dcterms:W3CDTF">2024-02-03T15:32:17Z</dcterms:modified>
</cp:coreProperties>
</file>