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75" r:id="rId5"/>
    <p:sldId id="264" r:id="rId6"/>
    <p:sldId id="272" r:id="rId7"/>
    <p:sldId id="273" r:id="rId8"/>
    <p:sldId id="266" r:id="rId9"/>
    <p:sldId id="267" r:id="rId10"/>
    <p:sldId id="269" r:id="rId11"/>
    <p:sldId id="271" r:id="rId12"/>
    <p:sldId id="274" r:id="rId13"/>
    <p:sldId id="270" r:id="rId14"/>
    <p:sldId id="268" r:id="rId15"/>
    <p:sldId id="265" r:id="rId16"/>
    <p:sldId id="261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745B"/>
    <a:srgbClr val="E36F77"/>
    <a:srgbClr val="EEA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73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22C5-D6FE-4C55-A4D2-3E4E1A8E9D4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4E37-959A-43EA-B520-F65AB5D3B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22C5-D6FE-4C55-A4D2-3E4E1A8E9D4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4E37-959A-43EA-B520-F65AB5D3B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9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22C5-D6FE-4C55-A4D2-3E4E1A8E9D4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4E37-959A-43EA-B520-F65AB5D3B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4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22C5-D6FE-4C55-A4D2-3E4E1A8E9D4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4E37-959A-43EA-B520-F65AB5D3B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2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22C5-D6FE-4C55-A4D2-3E4E1A8E9D4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4E37-959A-43EA-B520-F65AB5D3B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22C5-D6FE-4C55-A4D2-3E4E1A8E9D4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4E37-959A-43EA-B520-F65AB5D3B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7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22C5-D6FE-4C55-A4D2-3E4E1A8E9D4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4E37-959A-43EA-B520-F65AB5D3B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7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22C5-D6FE-4C55-A4D2-3E4E1A8E9D4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4E37-959A-43EA-B520-F65AB5D3B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1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22C5-D6FE-4C55-A4D2-3E4E1A8E9D4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4E37-959A-43EA-B520-F65AB5D3B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8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22C5-D6FE-4C55-A4D2-3E4E1A8E9D4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4E37-959A-43EA-B520-F65AB5D3B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22C5-D6FE-4C55-A4D2-3E4E1A8E9D4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4E37-959A-43EA-B520-F65AB5D3B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0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22C5-D6FE-4C55-A4D2-3E4E1A8E9D4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B4E37-959A-43EA-B520-F65AB5D3B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8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631" y="963098"/>
            <a:ext cx="9144000" cy="35433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E36F77"/>
                </a:solidFill>
                <a:latin typeface="+mn-lt"/>
              </a:rPr>
              <a:t>Организация коррекционной работы и оказание кризисной психологической помощи детям и подросткам с </a:t>
            </a:r>
            <a:r>
              <a:rPr lang="ru-RU" sz="4000" b="1" dirty="0" err="1" smtClean="0">
                <a:solidFill>
                  <a:srgbClr val="E36F77"/>
                </a:solidFill>
                <a:latin typeface="+mn-lt"/>
              </a:rPr>
              <a:t>суицидоопасным</a:t>
            </a:r>
            <a:r>
              <a:rPr lang="ru-RU" sz="4000" b="1" dirty="0" smtClean="0">
                <a:solidFill>
                  <a:srgbClr val="E36F77"/>
                </a:solidFill>
                <a:latin typeface="+mn-lt"/>
              </a:rPr>
              <a:t> поведением</a:t>
            </a:r>
            <a:endParaRPr lang="en-US" sz="4000" b="1" dirty="0">
              <a:solidFill>
                <a:srgbClr val="E36F7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50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Сбор информации при подтверждении </a:t>
            </a:r>
            <a:r>
              <a:rPr lang="ru-RU" dirty="0" err="1" smtClean="0"/>
              <a:t>самоповреждающего</a:t>
            </a:r>
            <a:r>
              <a:rPr lang="ru-RU" dirty="0" smtClean="0"/>
              <a:t> поведения у ученика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Вопросы, на которые желательно получить ответы:</a:t>
            </a:r>
            <a:endParaRPr lang="ru-RU" dirty="0"/>
          </a:p>
          <a:p>
            <a:r>
              <a:rPr lang="ru-RU" dirty="0"/>
              <a:t>Частота и продолжительность </a:t>
            </a:r>
            <a:r>
              <a:rPr lang="ru-RU" dirty="0" err="1"/>
              <a:t>самоповреждающего</a:t>
            </a:r>
            <a:r>
              <a:rPr lang="ru-RU" dirty="0"/>
              <a:t> поведения: как давно подросток начал наносить себе повреждения и как часто (в день/неделю)? Способ </a:t>
            </a:r>
            <a:r>
              <a:rPr lang="ru-RU" dirty="0" err="1"/>
              <a:t>самоповреждающего</a:t>
            </a:r>
            <a:r>
              <a:rPr lang="ru-RU" dirty="0"/>
              <a:t> поведения: расчесывание, </a:t>
            </a:r>
            <a:r>
              <a:rPr lang="ru-RU" dirty="0" smtClean="0"/>
              <a:t>удары, поверхностные </a:t>
            </a:r>
            <a:r>
              <a:rPr lang="ru-RU" dirty="0"/>
              <a:t>или глубокие порезы?</a:t>
            </a:r>
          </a:p>
          <a:p>
            <a:r>
              <a:rPr lang="ru-RU" dirty="0"/>
              <a:t>Тяжесть самоповреждений: есть ли угроза жизни?</a:t>
            </a:r>
          </a:p>
          <a:p>
            <a:r>
              <a:rPr lang="ru-RU" dirty="0" smtClean="0"/>
              <a:t>Здоров </a:t>
            </a:r>
            <a:r>
              <a:rPr lang="ru-RU" dirty="0"/>
              <a:t>ли ученик физически?</a:t>
            </a:r>
          </a:p>
          <a:p>
            <a:r>
              <a:rPr lang="ru-RU" dirty="0"/>
              <a:t>Какая у него семья</a:t>
            </a:r>
            <a:r>
              <a:rPr lang="ru-RU" dirty="0" smtClean="0"/>
              <a:t>? Какие отношения в семье у этого ребенка?</a:t>
            </a:r>
            <a:endParaRPr lang="ru-RU" dirty="0"/>
          </a:p>
          <a:p>
            <a:r>
              <a:rPr lang="ru-RU" dirty="0"/>
              <a:t>Есть ли конфликты в классе (травля)?</a:t>
            </a:r>
          </a:p>
          <a:p>
            <a:r>
              <a:rPr lang="ru-RU" dirty="0"/>
              <a:t>Что является причиной стресса ученика?</a:t>
            </a:r>
          </a:p>
          <a:p>
            <a:r>
              <a:rPr lang="ru-RU" dirty="0"/>
              <a:t>Отношения ученика и учителя:</a:t>
            </a:r>
          </a:p>
          <a:p>
            <a:r>
              <a:rPr lang="ru-RU" dirty="0" smtClean="0"/>
              <a:t>Если </a:t>
            </a:r>
            <a:r>
              <a:rPr lang="ru-RU" dirty="0"/>
              <a:t>ученик сам рассказал о самоповреждениях: рассказывал ли он кому- </a:t>
            </a:r>
            <a:r>
              <a:rPr lang="ru-RU" dirty="0" err="1"/>
              <a:t>нибудь</a:t>
            </a:r>
            <a:r>
              <a:rPr lang="ru-RU" dirty="0"/>
              <a:t> до этого и каковы были последствия?</a:t>
            </a:r>
          </a:p>
          <a:p>
            <a:r>
              <a:rPr lang="ru-RU" dirty="0"/>
              <a:t>Хочет ли ученик помощи, и согласен ли он получать ее от школьного </a:t>
            </a:r>
            <a:r>
              <a:rPr lang="ru-RU" dirty="0" smtClean="0"/>
              <a:t>психолога/учителя?</a:t>
            </a:r>
            <a:endParaRPr lang="ru-RU" dirty="0"/>
          </a:p>
          <a:p>
            <a:r>
              <a:rPr lang="ru-RU" dirty="0"/>
              <a:t>Есть ли время на установление отношений доверия с учеником (учитывая тяжесть ситуации)?</a:t>
            </a:r>
          </a:p>
          <a:p>
            <a:r>
              <a:rPr lang="ru-RU" dirty="0"/>
              <a:t>Какие источники поддержки уже доступны ученику — помогает ли ему семья</a:t>
            </a:r>
            <a:r>
              <a:rPr lang="ru-RU" dirty="0" smtClean="0"/>
              <a:t>? </a:t>
            </a:r>
            <a:endParaRPr lang="ru-RU" dirty="0"/>
          </a:p>
          <a:p>
            <a:r>
              <a:rPr lang="ru-RU" dirty="0"/>
              <a:t>Доступна ли психологическая и психиатрическая помощь </a:t>
            </a:r>
            <a:r>
              <a:rPr lang="ru-RU" dirty="0" smtClean="0"/>
              <a:t>и </a:t>
            </a:r>
            <a:r>
              <a:rPr lang="ru-RU" dirty="0"/>
              <a:t>может ли подросток ее получить? Если учитель/психолог обращается за помощью к другому специалисту: достаточно ли он квалифицирован, имеет ли опыт работы с </a:t>
            </a:r>
            <a:r>
              <a:rPr lang="ru-RU" dirty="0" err="1"/>
              <a:t>самоповреждающим</a:t>
            </a:r>
            <a:r>
              <a:rPr lang="ru-RU" dirty="0"/>
              <a:t> </a:t>
            </a:r>
            <a:r>
              <a:rPr lang="ru-RU" dirty="0" smtClean="0"/>
              <a:t>поведением </a:t>
            </a:r>
            <a:r>
              <a:rPr lang="ru-RU" dirty="0"/>
              <a:t>и понимает ли потребности подростка с </a:t>
            </a:r>
            <a:r>
              <a:rPr lang="ru-RU" dirty="0" err="1"/>
              <a:t>самоповреждающим</a:t>
            </a:r>
            <a:r>
              <a:rPr lang="ru-RU" dirty="0"/>
              <a:t> поведением?</a:t>
            </a:r>
          </a:p>
        </p:txBody>
      </p:sp>
    </p:spTree>
    <p:extLst>
      <p:ext uri="{BB962C8B-B14F-4D97-AF65-F5344CB8AC3E}">
        <p14:creationId xmlns:p14="http://schemas.microsoft.com/office/powerpoint/2010/main" val="31322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6" y="1814512"/>
            <a:ext cx="3615613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Профилактика самоповреждений в учреждении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9950" y="1924050"/>
            <a:ext cx="7943850" cy="478155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К неэффективным способам профилактики </a:t>
            </a:r>
            <a:r>
              <a:rPr lang="ru-RU" dirty="0"/>
              <a:t>относят массовое распространение </a:t>
            </a:r>
            <a:r>
              <a:rPr lang="ru-RU" dirty="0" smtClean="0"/>
              <a:t>информации </a:t>
            </a:r>
            <a:r>
              <a:rPr lang="ru-RU" dirty="0"/>
              <a:t>о самоповреждении (на школьных собраниях или в информационных </a:t>
            </a:r>
            <a:r>
              <a:rPr lang="ru-RU" dirty="0" smtClean="0"/>
              <a:t>буклетах</a:t>
            </a:r>
            <a:r>
              <a:rPr lang="ru-RU" dirty="0"/>
              <a:t>) и использование графических материалов тревожащего и </a:t>
            </a:r>
            <a:r>
              <a:rPr lang="ru-RU" dirty="0" smtClean="0"/>
              <a:t>шокирующего содержания </a:t>
            </a:r>
            <a:r>
              <a:rPr lang="ru-RU" dirty="0"/>
              <a:t>(</a:t>
            </a:r>
            <a:r>
              <a:rPr lang="ru-RU" dirty="0" err="1"/>
              <a:t>Heath</a:t>
            </a:r>
            <a:r>
              <a:rPr lang="ru-RU" dirty="0"/>
              <a:t>, </a:t>
            </a:r>
            <a:r>
              <a:rPr lang="ru-RU" dirty="0" err="1"/>
              <a:t>Toste</a:t>
            </a:r>
            <a:r>
              <a:rPr lang="ru-RU" dirty="0"/>
              <a:t>, </a:t>
            </a:r>
            <a:r>
              <a:rPr lang="ru-RU" dirty="0" err="1"/>
              <a:t>MacPhee</a:t>
            </a:r>
            <a:r>
              <a:rPr lang="ru-RU" dirty="0"/>
              <a:t>, 2014</a:t>
            </a:r>
            <a:r>
              <a:rPr lang="ru-RU" dirty="0" smtClean="0"/>
              <a:t>).</a:t>
            </a:r>
          </a:p>
          <a:p>
            <a:pPr algn="just"/>
            <a:r>
              <a:rPr lang="ru-RU" dirty="0"/>
              <a:t>Также категорически нельзя обсуждать самоповреждения других подростков </a:t>
            </a:r>
            <a:r>
              <a:rPr lang="ru-RU" dirty="0" smtClean="0"/>
              <a:t>в </a:t>
            </a:r>
            <a:r>
              <a:rPr lang="ru-RU" dirty="0"/>
              <a:t>классе или публично их расспрашивать (</a:t>
            </a:r>
            <a:r>
              <a:rPr lang="ru-RU" dirty="0" err="1"/>
              <a:t>Toste</a:t>
            </a:r>
            <a:r>
              <a:rPr lang="ru-RU" dirty="0"/>
              <a:t>, </a:t>
            </a:r>
            <a:r>
              <a:rPr lang="ru-RU" dirty="0" err="1"/>
              <a:t>Heath</a:t>
            </a:r>
            <a:r>
              <a:rPr lang="ru-RU" dirty="0"/>
              <a:t>, 2010</a:t>
            </a:r>
            <a:r>
              <a:rPr lang="ru-RU" dirty="0" smtClean="0"/>
              <a:t>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6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 как нужно?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Фокус </a:t>
            </a:r>
            <a:r>
              <a:rPr lang="ru-RU" dirty="0" smtClean="0"/>
              <a:t>в материалах листовок и памяток: </a:t>
            </a:r>
            <a:r>
              <a:rPr lang="ru-RU" dirty="0"/>
              <a:t>где можно получить помощь тому, кто </a:t>
            </a:r>
            <a:r>
              <a:rPr lang="ru-RU" dirty="0" smtClean="0"/>
              <a:t> совершает </a:t>
            </a:r>
            <a:r>
              <a:rPr lang="ru-RU" dirty="0"/>
              <a:t>самоповреждения; какие приемы самопомощи можно использовать. </a:t>
            </a:r>
          </a:p>
          <a:p>
            <a:r>
              <a:rPr lang="ru-RU" dirty="0"/>
              <a:t>Т</a:t>
            </a:r>
            <a:r>
              <a:rPr lang="ru-RU" dirty="0" smtClean="0"/>
              <a:t>ренинг-семинары </a:t>
            </a:r>
            <a:r>
              <a:rPr lang="ru-RU" dirty="0"/>
              <a:t>для родителей подростков, где </a:t>
            </a:r>
            <a:r>
              <a:rPr lang="ru-RU" dirty="0" smtClean="0"/>
              <a:t> они </a:t>
            </a:r>
            <a:r>
              <a:rPr lang="ru-RU" dirty="0"/>
              <a:t>не только получают информацию о </a:t>
            </a:r>
            <a:r>
              <a:rPr lang="ru-RU" dirty="0" err="1"/>
              <a:t>самоповреждающем</a:t>
            </a:r>
            <a:r>
              <a:rPr lang="ru-RU" dirty="0"/>
              <a:t> поведении, </a:t>
            </a:r>
            <a:r>
              <a:rPr lang="ru-RU" dirty="0" smtClean="0"/>
              <a:t>специалистах </a:t>
            </a:r>
            <a:r>
              <a:rPr lang="ru-RU" dirty="0"/>
              <a:t>и центрах оказания психологической помощи, но и проходят тренинг </a:t>
            </a:r>
            <a:r>
              <a:rPr lang="ru-RU" dirty="0" smtClean="0"/>
              <a:t>по </a:t>
            </a:r>
            <a:r>
              <a:rPr lang="ru-RU" dirty="0"/>
              <a:t>оказанию первичной психологической поддержки своему ребенку.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02475"/>
            <a:ext cx="5791200" cy="385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4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Коррекция </a:t>
            </a:r>
            <a:r>
              <a:rPr lang="ru-RU" dirty="0" err="1" smtClean="0"/>
              <a:t>самоповреждающего</a:t>
            </a:r>
            <a:r>
              <a:rPr lang="ru-RU" dirty="0" smtClean="0"/>
              <a:t> поведения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Мероприятия</a:t>
            </a:r>
          </a:p>
          <a:p>
            <a:r>
              <a:rPr lang="ru-RU" dirty="0"/>
              <a:t>Составить совместно с подростком «План безопасности» — с кем можно поговорить и куда пойти, если он </a:t>
            </a:r>
            <a:r>
              <a:rPr lang="ru-RU" dirty="0" smtClean="0"/>
              <a:t>чувствует потребность выразить свои эмоции</a:t>
            </a:r>
            <a:endParaRPr lang="ru-RU" dirty="0"/>
          </a:p>
          <a:p>
            <a:r>
              <a:rPr lang="ru-RU" dirty="0" smtClean="0"/>
              <a:t>Проводить </a:t>
            </a:r>
            <a:r>
              <a:rPr lang="ru-RU" dirty="0" err="1"/>
              <a:t>психообразовательные</a:t>
            </a:r>
            <a:r>
              <a:rPr lang="ru-RU" dirty="0"/>
              <a:t> тренинги на уровне класса, где обучается подросток — обучать здоровым стратегиям </a:t>
            </a:r>
            <a:r>
              <a:rPr lang="ru-RU" dirty="0" err="1"/>
              <a:t>совладания</a:t>
            </a:r>
            <a:r>
              <a:rPr lang="ru-RU" dirty="0"/>
              <a:t>, </a:t>
            </a:r>
            <a:r>
              <a:rPr lang="ru-RU" dirty="0" err="1" smtClean="0"/>
              <a:t>саморегуляции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Изучить сферу интересов ребенка, предложить варианты организации занятости, </a:t>
            </a:r>
            <a:r>
              <a:rPr lang="ru-RU" dirty="0"/>
              <a:t>где </a:t>
            </a:r>
            <a:r>
              <a:rPr lang="ru-RU" dirty="0" smtClean="0"/>
              <a:t>подросток может </a:t>
            </a:r>
            <a:r>
              <a:rPr lang="ru-RU" dirty="0"/>
              <a:t>научиться выражать свои чувства, не прибегая к </a:t>
            </a:r>
            <a:r>
              <a:rPr lang="ru-RU" dirty="0" smtClean="0"/>
              <a:t>самоповреждению.</a:t>
            </a:r>
            <a:endParaRPr lang="ru-RU" dirty="0"/>
          </a:p>
          <a:p>
            <a:r>
              <a:rPr lang="ru-RU" dirty="0"/>
              <a:t>Давать письменные задания, связанные с пониманием своего мира чувств, отношением к телу, полу и отношениям между </a:t>
            </a:r>
            <a:r>
              <a:rPr lang="ru-RU" dirty="0" smtClean="0"/>
              <a:t>людьми.</a:t>
            </a:r>
            <a:endParaRPr lang="ru-RU" dirty="0"/>
          </a:p>
          <a:p>
            <a:r>
              <a:rPr lang="ru-RU" dirty="0"/>
              <a:t>Проводить консультирование подростков, которые совершают самоповреждения, в групповом формате — им может быть полезно осознать, как их сверстники справляются со схожими проблемами. При этом может быть полезно подбирать группы по сходству в способностях учащихся — так, одаренным детям будут понятнее проблемы других одаренных </a:t>
            </a:r>
            <a:r>
              <a:rPr lang="ru-RU" dirty="0" smtClean="0"/>
              <a:t>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5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Коррекция </a:t>
            </a:r>
            <a:r>
              <a:rPr lang="ru-RU" dirty="0" err="1" smtClean="0"/>
              <a:t>самоповреждающего</a:t>
            </a:r>
            <a:r>
              <a:rPr lang="ru-RU" dirty="0" smtClean="0"/>
              <a:t> поведения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Важное значение имеет эмоциональная стабилизация.</a:t>
            </a:r>
          </a:p>
          <a:p>
            <a:r>
              <a:rPr lang="ru-RU" dirty="0" smtClean="0"/>
              <a:t>Для подростков – техники «через воображение».</a:t>
            </a:r>
            <a:endParaRPr lang="ru-RU" dirty="0"/>
          </a:p>
          <a:p>
            <a:r>
              <a:rPr lang="ru-RU" dirty="0"/>
              <a:t>Фокус при </a:t>
            </a:r>
            <a:r>
              <a:rPr lang="ru-RU" dirty="0" smtClean="0"/>
              <a:t>коррекции </a:t>
            </a:r>
            <a:r>
              <a:rPr lang="ru-RU" dirty="0"/>
              <a:t>должен быть на развитии навыков регулирования эмоций, а также на стратегиях определения и достижения важных целей и ценностей.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Отдельные шаги – расспрос о ресурсах: Какая у тебя семья? Какие твои друзья? Кто тебя поддерживает? С кем ты можешь поговорить, когда тебе тяжело?</a:t>
            </a:r>
          </a:p>
          <a:p>
            <a:r>
              <a:rPr lang="ru-RU" dirty="0" smtClean="0"/>
              <a:t>При повышенной эмоциональности подростка – развивать навыки рационального мышления!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7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Техники, которые могут использоваться в индивидуальной работе с подростком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Техника «Жизненная прямая». Подростку предлагается нарисовать линию </a:t>
            </a:r>
            <a:r>
              <a:rPr lang="ru-RU" dirty="0" smtClean="0"/>
              <a:t>и представить</a:t>
            </a:r>
            <a:r>
              <a:rPr lang="ru-RU" dirty="0"/>
              <a:t>, что это </a:t>
            </a:r>
            <a:r>
              <a:rPr lang="ru-RU" dirty="0" smtClean="0"/>
              <a:t>— символический рисунок их </a:t>
            </a:r>
            <a:r>
              <a:rPr lang="ru-RU" dirty="0"/>
              <a:t>жизненного пути. Нужно отметить главные, </a:t>
            </a:r>
            <a:r>
              <a:rPr lang="ru-RU" dirty="0" smtClean="0"/>
              <a:t>по его </a:t>
            </a:r>
            <a:r>
              <a:rPr lang="ru-RU" dirty="0"/>
              <a:t>мнению, события, которые произошли с ним, </a:t>
            </a:r>
            <a:r>
              <a:rPr lang="ru-RU" dirty="0" smtClean="0"/>
              <a:t>и точку </a:t>
            </a:r>
            <a:r>
              <a:rPr lang="ru-RU" dirty="0"/>
              <a:t>сегодняшнего </a:t>
            </a:r>
            <a:r>
              <a:rPr lang="ru-RU" dirty="0" smtClean="0"/>
              <a:t>дня. Далее </a:t>
            </a:r>
            <a:r>
              <a:rPr lang="ru-RU" dirty="0"/>
              <a:t>следует </a:t>
            </a:r>
            <a:r>
              <a:rPr lang="ru-RU" dirty="0" smtClean="0"/>
              <a:t>обсудить все </a:t>
            </a:r>
            <a:r>
              <a:rPr lang="ru-RU" dirty="0"/>
              <a:t>эти </a:t>
            </a:r>
            <a:r>
              <a:rPr lang="ru-RU" dirty="0" smtClean="0"/>
              <a:t>события.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Графическая </a:t>
            </a:r>
            <a:r>
              <a:rPr lang="ru-RU" dirty="0" smtClean="0"/>
              <a:t>методика «Мечта» (</a:t>
            </a:r>
            <a:r>
              <a:rPr lang="ru-RU" dirty="0"/>
              <a:t>основана на идеях позитивной психологии)</a:t>
            </a:r>
          </a:p>
          <a:p>
            <a:r>
              <a:rPr lang="ru-RU" dirty="0"/>
              <a:t>Необходимо </a:t>
            </a:r>
            <a:r>
              <a:rPr lang="ru-RU" dirty="0" smtClean="0"/>
              <a:t>нарисовать прямую </a:t>
            </a:r>
            <a:r>
              <a:rPr lang="ru-RU" dirty="0"/>
              <a:t>линию, в </a:t>
            </a:r>
            <a:r>
              <a:rPr lang="ru-RU" dirty="0" smtClean="0"/>
              <a:t>конце которой </a:t>
            </a:r>
            <a:r>
              <a:rPr lang="ru-RU" dirty="0"/>
              <a:t>обозначена </a:t>
            </a:r>
            <a:r>
              <a:rPr lang="ru-RU" dirty="0" smtClean="0"/>
              <a:t>мечта.</a:t>
            </a:r>
          </a:p>
          <a:p>
            <a:r>
              <a:rPr lang="ru-RU" dirty="0"/>
              <a:t>Какая она? Как мечта </a:t>
            </a:r>
            <a:r>
              <a:rPr lang="ru-RU" dirty="0" smtClean="0"/>
              <a:t>выглядит?  Как </a:t>
            </a:r>
            <a:r>
              <a:rPr lang="ru-RU" dirty="0"/>
              <a:t>ты будешь выглядеть в </a:t>
            </a:r>
            <a:r>
              <a:rPr lang="ru-RU" dirty="0" smtClean="0"/>
              <a:t>тот момент</a:t>
            </a:r>
            <a:r>
              <a:rPr lang="ru-RU" dirty="0"/>
              <a:t>, когда мечта осуществится? Что нужно для того, </a:t>
            </a:r>
            <a:r>
              <a:rPr lang="ru-RU" dirty="0" smtClean="0"/>
              <a:t>чтобы приблизиться </a:t>
            </a:r>
            <a:r>
              <a:rPr lang="ru-RU" dirty="0"/>
              <a:t>к ней хоть на </a:t>
            </a:r>
            <a:r>
              <a:rPr lang="ru-RU" dirty="0" smtClean="0"/>
              <a:t>шаг? Что </a:t>
            </a:r>
            <a:r>
              <a:rPr lang="ru-RU" dirty="0"/>
              <a:t>ты можешь сделать </a:t>
            </a:r>
            <a:r>
              <a:rPr lang="ru-RU" dirty="0" smtClean="0"/>
              <a:t>сегодня, завтра</a:t>
            </a:r>
            <a:r>
              <a:rPr lang="ru-RU" dirty="0"/>
              <a:t>, через неделю, через месяц, через год?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48" y="4857750"/>
            <a:ext cx="3790951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2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принципы разговора с несовершеннолетним,</a:t>
            </a:r>
            <a:br>
              <a:rPr lang="ru-RU" dirty="0"/>
            </a:br>
            <a:r>
              <a:rPr lang="ru-RU" dirty="0"/>
              <a:t>находящимся в кризисном состоянии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Нормализовать собственное эмоциональное состояние.</a:t>
            </a:r>
          </a:p>
          <a:p>
            <a:r>
              <a:rPr lang="ru-RU" dirty="0" smtClean="0"/>
              <a:t>Уделять </a:t>
            </a:r>
            <a:r>
              <a:rPr lang="ru-RU" dirty="0"/>
              <a:t>все внимание собеседнику, смотреть прямо на </a:t>
            </a:r>
            <a:r>
              <a:rPr lang="ru-RU" dirty="0" smtClean="0"/>
              <a:t>него, расположившись </a:t>
            </a:r>
            <a:r>
              <a:rPr lang="ru-RU" dirty="0"/>
              <a:t>удобно, без напряжения напротив него (не </a:t>
            </a:r>
            <a:r>
              <a:rPr lang="ru-RU" dirty="0" smtClean="0"/>
              <a:t>через стол</a:t>
            </a:r>
            <a:r>
              <a:rPr lang="ru-RU" dirty="0"/>
              <a:t>).</a:t>
            </a:r>
          </a:p>
          <a:p>
            <a:r>
              <a:rPr lang="ru-RU" dirty="0" smtClean="0"/>
              <a:t>Вести </a:t>
            </a:r>
            <a:r>
              <a:rPr lang="ru-RU" dirty="0"/>
              <a:t>беседу так, будто вы обладаете неограниченным </a:t>
            </a:r>
            <a:r>
              <a:rPr lang="ru-RU" dirty="0" smtClean="0"/>
              <a:t>запасом времени </a:t>
            </a:r>
            <a:r>
              <a:rPr lang="ru-RU" dirty="0"/>
              <a:t>и важнее этой беседы для вас сейчас ничего нет.</a:t>
            </a:r>
          </a:p>
          <a:p>
            <a:r>
              <a:rPr lang="ru-RU" dirty="0" smtClean="0"/>
              <a:t>Учитывать</a:t>
            </a:r>
            <a:r>
              <a:rPr lang="ru-RU" dirty="0"/>
              <a:t>, что нотации, уговаривания, менторский тон речи </a:t>
            </a:r>
            <a:r>
              <a:rPr lang="ru-RU" dirty="0" smtClean="0"/>
              <a:t>не эффективны </a:t>
            </a:r>
            <a:r>
              <a:rPr lang="ru-RU" dirty="0"/>
              <a:t>и вредны </a:t>
            </a:r>
            <a:r>
              <a:rPr lang="ru-RU" dirty="0" smtClean="0"/>
              <a:t>(подросток </a:t>
            </a:r>
            <a:r>
              <a:rPr lang="ru-RU" dirty="0"/>
              <a:t>не понимает).</a:t>
            </a:r>
          </a:p>
          <a:p>
            <a:r>
              <a:rPr lang="ru-RU" dirty="0" smtClean="0"/>
              <a:t>Нельзя </a:t>
            </a:r>
            <a:r>
              <a:rPr lang="ru-RU" dirty="0"/>
              <a:t>приглашать на беседу подростка через третьих лиц. </a:t>
            </a:r>
            <a:r>
              <a:rPr lang="ru-RU" dirty="0" smtClean="0"/>
              <a:t>При выборе </a:t>
            </a:r>
            <a:r>
              <a:rPr lang="ru-RU" dirty="0"/>
              <a:t>места беседы главное, чтобы не было посторонних лиц (</a:t>
            </a:r>
            <a:r>
              <a:rPr lang="ru-RU" dirty="0" smtClean="0"/>
              <a:t>никто не </a:t>
            </a:r>
            <a:r>
              <a:rPr lang="ru-RU" dirty="0"/>
              <a:t>должен прерывать разговор, сколько бы он ни продолжался).</a:t>
            </a:r>
          </a:p>
          <a:p>
            <a:r>
              <a:rPr lang="ru-RU" dirty="0" smtClean="0"/>
              <a:t>Дать </a:t>
            </a:r>
            <a:r>
              <a:rPr lang="ru-RU" dirty="0"/>
              <a:t>возможность собеседнику высказаться, не перебивая его, </a:t>
            </a:r>
            <a:r>
              <a:rPr lang="ru-RU" dirty="0" smtClean="0"/>
              <a:t>и говорить </a:t>
            </a:r>
            <a:r>
              <a:rPr lang="ru-RU" dirty="0"/>
              <a:t>только тогда, когда перестанет говорить он.</a:t>
            </a:r>
          </a:p>
        </p:txBody>
      </p:sp>
    </p:spTree>
    <p:extLst>
      <p:ext uri="{BB962C8B-B14F-4D97-AF65-F5344CB8AC3E}">
        <p14:creationId xmlns:p14="http://schemas.microsoft.com/office/powerpoint/2010/main" val="3005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Структура разговора</a:t>
            </a:r>
            <a:br>
              <a:rPr lang="ru-RU" sz="3600" dirty="0"/>
            </a:br>
            <a:r>
              <a:rPr lang="ru-RU" sz="3600" dirty="0"/>
              <a:t>и примеры фраз для первичного прояснения</a:t>
            </a:r>
            <a:br>
              <a:rPr lang="ru-RU" sz="3600" dirty="0"/>
            </a:br>
            <a:r>
              <a:rPr lang="ru-RU" sz="3600" dirty="0"/>
              <a:t>намерений и оказания эмоциональной поддержки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14525"/>
            <a:ext cx="10515600" cy="426243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Начало разговора: «Мне показалось, что в последнее время </a:t>
            </a:r>
            <a:r>
              <a:rPr lang="ru-RU" dirty="0" smtClean="0"/>
              <a:t>ты выглядишь </a:t>
            </a:r>
            <a:r>
              <a:rPr lang="ru-RU" dirty="0"/>
              <a:t>расстроенным, у тебя что-то случилось</a:t>
            </a:r>
            <a:r>
              <a:rPr lang="ru-RU" dirty="0" smtClean="0"/>
              <a:t>?», «Как ты сегодня себя чувствуешь?», «В каком настроении ты пришел?»;</a:t>
            </a:r>
            <a:endParaRPr lang="ru-RU" dirty="0"/>
          </a:p>
          <a:p>
            <a:r>
              <a:rPr lang="ru-RU" dirty="0" smtClean="0"/>
              <a:t>Прояснение </a:t>
            </a:r>
            <a:r>
              <a:rPr lang="ru-RU" dirty="0"/>
              <a:t>намерений: </a:t>
            </a:r>
            <a:r>
              <a:rPr lang="ru-RU" dirty="0" smtClean="0"/>
              <a:t>«Бывало </a:t>
            </a:r>
            <a:r>
              <a:rPr lang="ru-RU" dirty="0"/>
              <a:t>ли тебе так тяжело, что не </a:t>
            </a:r>
            <a:r>
              <a:rPr lang="ru-RU" dirty="0" smtClean="0"/>
              <a:t>хотелось жить </a:t>
            </a:r>
            <a:r>
              <a:rPr lang="ru-RU" dirty="0"/>
              <a:t>/ хотелось, чтобы это все поскорее закончилось?»</a:t>
            </a:r>
          </a:p>
          <a:p>
            <a:r>
              <a:rPr lang="ru-RU" dirty="0" smtClean="0"/>
              <a:t>Активное </a:t>
            </a:r>
            <a:r>
              <a:rPr lang="ru-RU" dirty="0"/>
              <a:t>слушание. Пересказать то, что собеседник рассказал </a:t>
            </a:r>
            <a:r>
              <a:rPr lang="ru-RU" dirty="0" smtClean="0"/>
              <a:t>вам, чтобы </a:t>
            </a:r>
            <a:r>
              <a:rPr lang="ru-RU" dirty="0"/>
              <a:t>он убедился, что вы действительно поняли суть услышанного </a:t>
            </a:r>
            <a:r>
              <a:rPr lang="ru-RU" dirty="0" smtClean="0"/>
              <a:t>и ничего </a:t>
            </a:r>
            <a:r>
              <a:rPr lang="ru-RU" dirty="0"/>
              <a:t>не пропустили мимо ушей: «Правильно ли я понял(а), что ...?»</a:t>
            </a:r>
          </a:p>
          <a:p>
            <a:r>
              <a:rPr lang="ru-RU" dirty="0" smtClean="0"/>
              <a:t>Расширение </a:t>
            </a:r>
            <a:r>
              <a:rPr lang="ru-RU" dirty="0"/>
              <a:t>перспективы: «Давай подумаем, </a:t>
            </a:r>
            <a:r>
              <a:rPr lang="ru-RU" dirty="0" smtClean="0"/>
              <a:t>какие </a:t>
            </a:r>
            <a:r>
              <a:rPr lang="ru-RU" dirty="0"/>
              <a:t>могут </a:t>
            </a:r>
            <a:r>
              <a:rPr lang="ru-RU" dirty="0" smtClean="0"/>
              <a:t>быть выходы </a:t>
            </a:r>
            <a:r>
              <a:rPr lang="ru-RU" dirty="0"/>
              <a:t>из этой ситуации? Как ты раньше справлялся с </a:t>
            </a:r>
            <a:r>
              <a:rPr lang="ru-RU" dirty="0" smtClean="0"/>
              <a:t>трудностями? Чтобы </a:t>
            </a:r>
            <a:r>
              <a:rPr lang="ru-RU" dirty="0"/>
              <a:t>ты сказал, если бы на твоем месте был твой друг?»</a:t>
            </a:r>
          </a:p>
          <a:p>
            <a:r>
              <a:rPr lang="ru-RU" dirty="0" smtClean="0"/>
              <a:t>Нормализация</a:t>
            </a:r>
            <a:r>
              <a:rPr lang="ru-RU" dirty="0"/>
              <a:t>, вселение надежды: «Иногда мы все чувствуем </a:t>
            </a:r>
            <a:r>
              <a:rPr lang="ru-RU" dirty="0" smtClean="0"/>
              <a:t>себя подавленными</a:t>
            </a:r>
            <a:r>
              <a:rPr lang="ru-RU" dirty="0"/>
              <a:t>, неспособными что-либо изменить, но потом </a:t>
            </a:r>
            <a:r>
              <a:rPr lang="ru-RU" dirty="0" smtClean="0"/>
              <a:t>это состояние </a:t>
            </a:r>
            <a:r>
              <a:rPr lang="ru-RU" dirty="0"/>
              <a:t>проходит».</a:t>
            </a:r>
          </a:p>
        </p:txBody>
      </p:sp>
    </p:spTree>
    <p:extLst>
      <p:ext uri="{BB962C8B-B14F-4D97-AF65-F5344CB8AC3E}">
        <p14:creationId xmlns:p14="http://schemas.microsoft.com/office/powerpoint/2010/main" val="30378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Портрет подростка </a:t>
            </a:r>
            <a:r>
              <a:rPr lang="en-US" dirty="0" smtClean="0">
                <a:latin typeface="Times New Roman"/>
                <a:cs typeface="Times New Roman"/>
              </a:rPr>
              <a:t>XXI</a:t>
            </a:r>
            <a:r>
              <a:rPr lang="ru-RU" dirty="0" smtClean="0">
                <a:latin typeface="Times New Roman"/>
                <a:cs typeface="Times New Roman"/>
              </a:rPr>
              <a:t> 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Первое поколение, которое родилось в эпоху Интернета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центениалов</a:t>
            </a:r>
            <a:r>
              <a:rPr lang="ru-RU" dirty="0" smtClean="0"/>
              <a:t> цифровая жизнь такая же реальная!</a:t>
            </a:r>
          </a:p>
          <a:p>
            <a:r>
              <a:rPr lang="ru-RU" dirty="0" smtClean="0"/>
              <a:t>Приобретают информацию глазами, воспринимают ее как кадры </a:t>
            </a:r>
            <a:r>
              <a:rPr lang="ru-RU" smtClean="0"/>
              <a:t>из клипа</a:t>
            </a:r>
            <a:endParaRPr lang="ru-RU" dirty="0" smtClean="0"/>
          </a:p>
          <a:p>
            <a:r>
              <a:rPr lang="ru-RU" dirty="0" smtClean="0"/>
              <a:t>Увиденное поглощается намного быстрее и качественнее</a:t>
            </a:r>
          </a:p>
          <a:p>
            <a:r>
              <a:rPr lang="ru-RU" dirty="0" err="1" smtClean="0"/>
              <a:t>Интровертированы</a:t>
            </a:r>
            <a:endParaRPr lang="ru-RU" dirty="0" smtClean="0"/>
          </a:p>
          <a:p>
            <a:r>
              <a:rPr lang="ru-RU" dirty="0" smtClean="0"/>
              <a:t>Любят свободу</a:t>
            </a:r>
          </a:p>
          <a:p>
            <a:r>
              <a:rPr lang="ru-RU" dirty="0" smtClean="0"/>
              <a:t>Предпочитают самообразование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0922"/>
            <a:ext cx="5181600" cy="392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По данным, предоставленным У «Гомельская областная клиническая психиатрическая больница», к суицидальным попыткам склонны: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Девочки</a:t>
            </a:r>
          </a:p>
          <a:p>
            <a:r>
              <a:rPr lang="ru-RU" dirty="0" smtClean="0"/>
              <a:t>Возраст 12 – 16 лет</a:t>
            </a:r>
          </a:p>
          <a:p>
            <a:r>
              <a:rPr lang="ru-RU" dirty="0" smtClean="0"/>
              <a:t>Нарушенные детско-родительские отношения / неполная семья</a:t>
            </a:r>
          </a:p>
          <a:p>
            <a:pPr marL="0" indent="0" algn="just">
              <a:buNone/>
            </a:pPr>
            <a:r>
              <a:rPr lang="ru-RU" sz="1900" dirty="0" smtClean="0"/>
              <a:t>*Подростки</a:t>
            </a:r>
            <a:r>
              <a:rPr lang="ru-RU" sz="1900" dirty="0"/>
              <a:t>, совершающие попытки самоубийства, достоверно часто воспитываются в неблагополучных и конфликтных семьях с тяжёлым психологическим климатом. Взаимоотношения в таких семьях сопровождаются разного рода конфликтами (между родителями, родителями и детьми, </a:t>
            </a:r>
            <a:r>
              <a:rPr lang="ru-RU" sz="1900" dirty="0" smtClean="0"/>
              <a:t>другими родственниками</a:t>
            </a:r>
            <a:r>
              <a:rPr lang="ru-RU" sz="1900" dirty="0"/>
              <a:t>.)</a:t>
            </a:r>
            <a:endParaRPr lang="ru-RU" sz="1900" dirty="0" smtClean="0"/>
          </a:p>
          <a:p>
            <a:r>
              <a:rPr lang="ru-RU" dirty="0" smtClean="0"/>
              <a:t>Жертвы </a:t>
            </a:r>
            <a:r>
              <a:rPr lang="ru-RU" dirty="0" err="1" smtClean="0"/>
              <a:t>буллинга</a:t>
            </a:r>
            <a:endParaRPr lang="ru-RU" dirty="0" smtClean="0"/>
          </a:p>
          <a:p>
            <a:pPr marL="0" indent="0" algn="just">
              <a:buNone/>
            </a:pPr>
            <a:r>
              <a:rPr lang="ru-RU" sz="1900" dirty="0"/>
              <a:t>*Отверженные дети, как правило, занимают низшие ступени </a:t>
            </a:r>
            <a:r>
              <a:rPr lang="ru-RU" sz="1900" dirty="0" smtClean="0"/>
              <a:t>в статусной </a:t>
            </a:r>
            <a:r>
              <a:rPr lang="ru-RU" sz="1900" dirty="0"/>
              <a:t>иерархии группы, подвергаются насмешкам, преследованию, физическому и психическому насилию. </a:t>
            </a:r>
            <a:endParaRPr lang="ru-RU" sz="1900" dirty="0" smtClean="0"/>
          </a:p>
          <a:p>
            <a:r>
              <a:rPr lang="ru-RU" dirty="0" smtClean="0"/>
              <a:t>Склонны к меланхолии / либо наоборот, любят внимание, активистки и отличницы</a:t>
            </a:r>
          </a:p>
          <a:p>
            <a:r>
              <a:rPr lang="ru-RU" dirty="0" smtClean="0"/>
              <a:t>Частые больничные, поиск причин нездоровья</a:t>
            </a:r>
          </a:p>
          <a:p>
            <a:pPr marL="0" indent="0" algn="just">
              <a:buNone/>
            </a:pPr>
            <a:r>
              <a:rPr lang="ru-RU" sz="2200" dirty="0" smtClean="0"/>
              <a:t>*Течение </a:t>
            </a:r>
            <a:r>
              <a:rPr lang="ru-RU" sz="2200" dirty="0"/>
              <a:t>таких депрессивных состояний неразрывно связано с какими-либо соматическими расстройствами у человека, усугубляющими его </a:t>
            </a:r>
            <a:r>
              <a:rPr lang="ru-RU" sz="2200" dirty="0" smtClean="0"/>
              <a:t>самоощущение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5151"/>
            <a:ext cx="5181600" cy="291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1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quotesgram.com/img/36/95/144398363-self-ha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0" y="544661"/>
            <a:ext cx="2846932" cy="258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1904" y="21441"/>
            <a:ext cx="10140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Рисунки подростков, на которые следует обратить внимание</a:t>
            </a:r>
          </a:p>
        </p:txBody>
      </p:sp>
      <p:pic>
        <p:nvPicPr>
          <p:cNvPr id="1028" name="Picture 4" descr="https://avatars.mds.yandex.net/get-zen_doc/3769481/pub_5f271be76f828e5e24d7b3e7_5f2720168774ad7c6f32e07a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02" y="3658637"/>
            <a:ext cx="2156347" cy="319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84.userapi.com/impg/a6R9gE6LnHXgG7NeKfmGa-F3qfAI0TrghVESCA/Oo8CrHeQb-8.jpg?size=925x1080&amp;quality=96&amp;sign=152ce9fb58657c72435744856ff684cb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096" y="544661"/>
            <a:ext cx="3024582" cy="353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3.userapi.com/impg/uT5u7abixQvlnXKYwmHTd0PBL8vHFpJLxxhSAQ/8Cmm4qGzeOk.jpg?size=912x1080&amp;quality=96&amp;sign=0681a7997fe13af9356379fcea14663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0" y="3751156"/>
            <a:ext cx="2426996" cy="287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m1.narvii.com/7631/ad062bcc64647b9068e538932db2d67b78c695fcr1-691-1080v2_uh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53" y="544428"/>
            <a:ext cx="2243142" cy="350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0-tub-ru.yandex.net/i?id=14c5eedf38dd4add9b9a595fd611270a-l&amp;ref=rim&amp;n=13&amp;w=640&amp;h=6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328" y="3229941"/>
            <a:ext cx="3450971" cy="345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yt3.ggpht.com/ytc/AKedOLTOVSj5f433VdOOgi70GOh3gvhR0ObsZ4FG2ILiPg=s900-c-k-c0x00ffffff-no-rj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75" y="4120733"/>
            <a:ext cx="2560180" cy="256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thypix.com/wp-content/uploads/2021/05/sad-pictures-for-drawing-35-700x7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37" y="682176"/>
            <a:ext cx="2976461" cy="29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9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Индивидуальная работа с ребенком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6475" y="1892300"/>
            <a:ext cx="5181600" cy="435133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Хороший ли Вы психолог?</a:t>
            </a:r>
          </a:p>
          <a:p>
            <a:pPr marL="0" indent="0">
              <a:buNone/>
            </a:pPr>
            <a:r>
              <a:rPr lang="ru-RU" dirty="0" smtClean="0"/>
              <a:t>* По мнению подростков:</a:t>
            </a:r>
            <a:endParaRPr lang="ru-RU" dirty="0"/>
          </a:p>
          <a:p>
            <a:r>
              <a:rPr lang="ru-RU" dirty="0" smtClean="0"/>
              <a:t>понимающий, заботливый, </a:t>
            </a:r>
            <a:r>
              <a:rPr lang="ru-RU" dirty="0"/>
              <a:t>не </a:t>
            </a:r>
            <a:r>
              <a:rPr lang="ru-RU" dirty="0" smtClean="0"/>
              <a:t>осуждающий;</a:t>
            </a:r>
          </a:p>
          <a:p>
            <a:r>
              <a:rPr lang="ru-RU" dirty="0"/>
              <a:t>д</a:t>
            </a:r>
            <a:r>
              <a:rPr lang="ru-RU" dirty="0" smtClean="0"/>
              <a:t>оступный;</a:t>
            </a:r>
            <a:endParaRPr lang="ru-RU" dirty="0"/>
          </a:p>
          <a:p>
            <a:r>
              <a:rPr lang="ru-RU" dirty="0"/>
              <a:t>в</a:t>
            </a:r>
            <a:r>
              <a:rPr lang="ru-RU" dirty="0" smtClean="0"/>
              <a:t>нимательно слушает даже самые ужасные и постыдные рассказы;</a:t>
            </a:r>
            <a:endParaRPr lang="ru-RU" dirty="0"/>
          </a:p>
          <a:p>
            <a:r>
              <a:rPr lang="ru-RU" dirty="0" smtClean="0"/>
              <a:t>не оценивает </a:t>
            </a:r>
            <a:r>
              <a:rPr lang="ru-RU" dirty="0"/>
              <a:t>(</a:t>
            </a:r>
            <a:r>
              <a:rPr lang="ru-RU" dirty="0" smtClean="0"/>
              <a:t>подчеркивает, </a:t>
            </a:r>
            <a:r>
              <a:rPr lang="ru-RU" dirty="0"/>
              <a:t>что испытываемые ребенком (подростком) чувства — нормальное явление);</a:t>
            </a:r>
          </a:p>
          <a:p>
            <a:r>
              <a:rPr lang="ru-RU" dirty="0" smtClean="0"/>
              <a:t>информирует обо всем (литература, фильмы, книги по теме)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А еще хороший психолог </a:t>
            </a:r>
            <a:r>
              <a:rPr lang="ru-RU" u="sng" dirty="0" smtClean="0">
                <a:solidFill>
                  <a:srgbClr val="FF0000"/>
                </a:solidFill>
              </a:rPr>
              <a:t>не должен :</a:t>
            </a:r>
            <a:endParaRPr lang="ru-RU" u="sng" dirty="0">
              <a:solidFill>
                <a:srgbClr val="FF0000"/>
              </a:solidFill>
            </a:endParaRPr>
          </a:p>
          <a:p>
            <a:r>
              <a:rPr lang="ru-RU" dirty="0" smtClean="0"/>
              <a:t>Говорить, что суицид </a:t>
            </a:r>
            <a:r>
              <a:rPr lang="ru-RU" dirty="0"/>
              <a:t>является психическим заболеванием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Пересказывать содержание беседы родителям или педагогам;</a:t>
            </a:r>
            <a:endParaRPr lang="ru-RU" dirty="0"/>
          </a:p>
          <a:p>
            <a:r>
              <a:rPr lang="ru-RU" dirty="0" smtClean="0"/>
              <a:t>давать </a:t>
            </a:r>
            <a:r>
              <a:rPr lang="ru-RU" dirty="0"/>
              <a:t>обещания, которые не сможет выполнить, т. </a:t>
            </a:r>
            <a:r>
              <a:rPr lang="ru-RU" dirty="0" smtClean="0"/>
              <a:t>к. это </a:t>
            </a:r>
            <a:r>
              <a:rPr lang="ru-RU" dirty="0"/>
              <a:t>приведёт к обманутым надеждам, </a:t>
            </a:r>
            <a:r>
              <a:rPr lang="ru-RU" dirty="0" smtClean="0"/>
              <a:t>разочарованию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07" y="1539875"/>
            <a:ext cx="4302936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8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98" y="4048125"/>
            <a:ext cx="5077977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Психологическая диагностика суицидальных</a:t>
            </a:r>
            <a:br>
              <a:rPr lang="ru-RU" dirty="0"/>
            </a:br>
            <a:r>
              <a:rPr lang="ru-RU" dirty="0" smtClean="0"/>
              <a:t>интенций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Каждая </a:t>
            </a:r>
            <a:r>
              <a:rPr lang="ru-RU" i="1" dirty="0"/>
              <a:t>оценка суицидального поведения должна включать в себя:</a:t>
            </a:r>
          </a:p>
          <a:p>
            <a:pPr marL="0" indent="0">
              <a:buNone/>
            </a:pPr>
            <a:r>
              <a:rPr lang="ru-RU" dirty="0"/>
              <a:t>– проверку имеющих отношение к суициду факторов риска;</a:t>
            </a:r>
          </a:p>
          <a:p>
            <a:pPr marL="0" indent="0">
              <a:buNone/>
            </a:pPr>
            <a:r>
              <a:rPr lang="ru-RU" dirty="0"/>
              <a:t>– историю проявлений суицидального поведения;</a:t>
            </a:r>
          </a:p>
          <a:p>
            <a:pPr marL="0" indent="0">
              <a:buNone/>
            </a:pPr>
            <a:r>
              <a:rPr lang="ru-RU" dirty="0"/>
              <a:t>– неизменяемые биологические, психосоциальные, психические,</a:t>
            </a:r>
          </a:p>
          <a:p>
            <a:pPr marL="0" indent="0">
              <a:buNone/>
            </a:pPr>
            <a:r>
              <a:rPr lang="ru-RU" dirty="0"/>
              <a:t>ситуативные условия, или состояние здоровья;</a:t>
            </a:r>
          </a:p>
          <a:p>
            <a:pPr marL="0" indent="0">
              <a:buNone/>
            </a:pPr>
            <a:r>
              <a:rPr lang="ru-RU" dirty="0"/>
              <a:t>– степень проявления текущих суицидальных симптомов, включая</a:t>
            </a:r>
          </a:p>
          <a:p>
            <a:pPr marL="0" indent="0">
              <a:buNone/>
            </a:pPr>
            <a:r>
              <a:rPr lang="ru-RU" dirty="0"/>
              <a:t>уровень ощущения безнадежности;</a:t>
            </a:r>
          </a:p>
          <a:p>
            <a:pPr marL="0" indent="0">
              <a:buNone/>
            </a:pPr>
            <a:r>
              <a:rPr lang="ru-RU" dirty="0"/>
              <a:t>– внезапные сильные факторы стресса;</a:t>
            </a:r>
          </a:p>
          <a:p>
            <a:pPr marL="0" indent="0">
              <a:buNone/>
            </a:pPr>
            <a:r>
              <a:rPr lang="ru-RU" dirty="0"/>
              <a:t>– уровень импульсивности и самоконтроля;</a:t>
            </a:r>
          </a:p>
          <a:p>
            <a:pPr marL="0" indent="0">
              <a:buNone/>
            </a:pPr>
            <a:r>
              <a:rPr lang="ru-RU" dirty="0"/>
              <a:t>– защитные факторы (</a:t>
            </a:r>
            <a:r>
              <a:rPr lang="ru-RU" dirty="0" err="1"/>
              <a:t>антисуицидальные</a:t>
            </a:r>
            <a:r>
              <a:rPr lang="ru-RU" dirty="0"/>
              <a:t> факторы)</a:t>
            </a:r>
          </a:p>
        </p:txBody>
      </p:sp>
    </p:spTree>
    <p:extLst>
      <p:ext uri="{BB962C8B-B14F-4D97-AF65-F5344CB8AC3E}">
        <p14:creationId xmlns:p14="http://schemas.microsoft.com/office/powerpoint/2010/main" val="21276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Примерная шкала оценки суицидального </a:t>
            </a:r>
            <a:r>
              <a:rPr lang="ru-RU" b="1" dirty="0" smtClean="0"/>
              <a:t>риска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</a:t>
            </a:r>
            <a:r>
              <a:rPr lang="ru-RU" b="1" dirty="0"/>
              <a:t>. Риск отсутствует</a:t>
            </a:r>
            <a:r>
              <a:rPr lang="ru-RU" dirty="0"/>
              <a:t>. По сути, риска нанесения себе вреда (членовредительства) не существует.</a:t>
            </a:r>
          </a:p>
          <a:p>
            <a:pPr marL="0" indent="0">
              <a:buNone/>
            </a:pPr>
            <a:r>
              <a:rPr lang="ru-RU" b="1" dirty="0"/>
              <a:t>2. Незначительный. </a:t>
            </a:r>
            <a:r>
              <a:rPr lang="ru-RU" dirty="0"/>
              <a:t>Суицидальные идеи ограничены, нет твердых планов или подготовки </a:t>
            </a:r>
            <a:r>
              <a:rPr lang="ru-RU" dirty="0" smtClean="0"/>
              <a:t>к нанесению </a:t>
            </a:r>
            <a:r>
              <a:rPr lang="ru-RU" dirty="0"/>
              <a:t>себе вреда, известно всего лишь несколько факторов риска. Намерение </a:t>
            </a:r>
            <a:r>
              <a:rPr lang="ru-RU" dirty="0" smtClean="0"/>
              <a:t>совершить самоубийство </a:t>
            </a:r>
            <a:r>
              <a:rPr lang="ru-RU" dirty="0"/>
              <a:t>не очевидно, но суицидальные идеи присутствуют. У индивидуума </a:t>
            </a:r>
            <a:r>
              <a:rPr lang="ru-RU" dirty="0" smtClean="0"/>
              <a:t>нет определенных </a:t>
            </a:r>
            <a:r>
              <a:rPr lang="ru-RU" dirty="0"/>
              <a:t>планов и не было попыток самоубийства в прошлом.</a:t>
            </a:r>
          </a:p>
          <a:p>
            <a:pPr marL="0" indent="0">
              <a:buNone/>
            </a:pPr>
            <a:r>
              <a:rPr lang="ru-RU" b="1" dirty="0"/>
              <a:t>3. Умеренный</a:t>
            </a:r>
            <a:r>
              <a:rPr lang="ru-RU" dirty="0"/>
              <a:t>. На лицо твердые планы и подготовка с заметным присутствием </a:t>
            </a:r>
            <a:r>
              <a:rPr lang="ru-RU" dirty="0" smtClean="0"/>
              <a:t>суицидальных идей</a:t>
            </a:r>
            <a:r>
              <a:rPr lang="ru-RU" dirty="0"/>
              <a:t>, возможно наличие попыток суицида в прошлом, и, по крайней мере, </a:t>
            </a:r>
            <a:r>
              <a:rPr lang="ru-RU" dirty="0" smtClean="0"/>
              <a:t>два дополнительных </a:t>
            </a:r>
            <a:r>
              <a:rPr lang="ru-RU" dirty="0"/>
              <a:t>фактора риска. Или, при наличии более одного фактора риска </a:t>
            </a:r>
            <a:r>
              <a:rPr lang="ru-RU" dirty="0" smtClean="0"/>
              <a:t>суицида, присутствуют </a:t>
            </a:r>
            <a:r>
              <a:rPr lang="ru-RU" dirty="0"/>
              <a:t>суицидальные идеи и намерение, но отрицается наличие четкого </a:t>
            </a:r>
            <a:r>
              <a:rPr lang="ru-RU" dirty="0" smtClean="0"/>
              <a:t>плана. Присутствует </a:t>
            </a:r>
            <a:r>
              <a:rPr lang="ru-RU" dirty="0"/>
              <a:t>мотивация улучшить, по возможности, свое текущее эмоциональное состояние </a:t>
            </a:r>
            <a:r>
              <a:rPr lang="ru-RU" dirty="0" smtClean="0"/>
              <a:t>и психологический </a:t>
            </a:r>
            <a:r>
              <a:rPr lang="ru-RU" dirty="0"/>
              <a:t>статус.</a:t>
            </a:r>
          </a:p>
          <a:p>
            <a:pPr marL="0" indent="0">
              <a:buNone/>
            </a:pPr>
            <a:r>
              <a:rPr lang="ru-RU" b="1" dirty="0"/>
              <a:t>4. Высокий</a:t>
            </a:r>
            <a:r>
              <a:rPr lang="ru-RU" dirty="0"/>
              <a:t>. Четкие и твердые планы и подготовка к тому, чтобы причинить себе вред, </a:t>
            </a:r>
            <a:r>
              <a:rPr lang="ru-RU" dirty="0" smtClean="0"/>
              <a:t>или известно</a:t>
            </a:r>
            <a:r>
              <a:rPr lang="ru-RU" dirty="0"/>
              <a:t>, что у индивидуума были многочисленные попытки самоубийства в </a:t>
            </a:r>
            <a:r>
              <a:rPr lang="ru-RU" dirty="0" smtClean="0"/>
              <a:t>прошлом, наличие </a:t>
            </a:r>
            <a:r>
              <a:rPr lang="ru-RU" dirty="0"/>
              <a:t>двух или более факторов риска. Суицидальные идеи и намерения </a:t>
            </a:r>
            <a:r>
              <a:rPr lang="ru-RU" dirty="0" err="1" smtClean="0"/>
              <a:t>вербализуются</a:t>
            </a:r>
            <a:r>
              <a:rPr lang="ru-RU" dirty="0" smtClean="0"/>
              <a:t> наряду </a:t>
            </a:r>
            <a:r>
              <a:rPr lang="ru-RU" dirty="0"/>
              <a:t>с хорошо продуманным планом и средствами для выполнения этого </a:t>
            </a:r>
            <a:r>
              <a:rPr lang="ru-RU" dirty="0" smtClean="0"/>
              <a:t>плана. Индивидуум </a:t>
            </a:r>
            <a:r>
              <a:rPr lang="ru-RU" dirty="0"/>
              <a:t>проявляет когнитивную жесткость и отсутствие надежд на будущее, </a:t>
            </a:r>
            <a:r>
              <a:rPr lang="ru-RU" dirty="0" smtClean="0"/>
              <a:t>отвергает предлагаемую </a:t>
            </a:r>
            <a:r>
              <a:rPr lang="ru-RU" dirty="0"/>
              <a:t>социальную поддержку</a:t>
            </a:r>
          </a:p>
        </p:txBody>
      </p:sp>
    </p:spTree>
    <p:extLst>
      <p:ext uri="{BB962C8B-B14F-4D97-AF65-F5344CB8AC3E}">
        <p14:creationId xmlns:p14="http://schemas.microsoft.com/office/powerpoint/2010/main" val="9670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Самоповреждения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32175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Самоповреждение описывает любое поведение, при котором кто-то причиняет себе вред, обычно как способ </a:t>
            </a:r>
            <a:r>
              <a:rPr lang="ru-RU" dirty="0" smtClean="0"/>
              <a:t>справиться </a:t>
            </a:r>
            <a:r>
              <a:rPr lang="ru-RU" dirty="0"/>
              <a:t>с трудными или тревожными мыслями и </a:t>
            </a:r>
            <a:r>
              <a:rPr lang="ru-RU" dirty="0" smtClean="0"/>
              <a:t>чувствами. Порезы </a:t>
            </a:r>
            <a:r>
              <a:rPr lang="ru-RU" dirty="0"/>
              <a:t>являются наиболее распространенными, на них приходится примерно 70% пациентов, получающих самоповреждения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Потенциальное </a:t>
            </a:r>
            <a:r>
              <a:rPr lang="ru-RU" dirty="0"/>
              <a:t>расстройство </a:t>
            </a:r>
            <a:r>
              <a:rPr lang="ru-RU" dirty="0" err="1"/>
              <a:t>СмПв</a:t>
            </a:r>
            <a:r>
              <a:rPr lang="ru-RU" dirty="0"/>
              <a:t> </a:t>
            </a:r>
            <a:r>
              <a:rPr lang="ru-RU" dirty="0" smtClean="0"/>
              <a:t> может </a:t>
            </a:r>
            <a:r>
              <a:rPr lang="ru-RU" dirty="0"/>
              <a:t>характеризоваться высоким уровнем депрессивных </a:t>
            </a:r>
            <a:r>
              <a:rPr lang="ru-RU" dirty="0" smtClean="0"/>
              <a:t>симптомов и тревоги.</a:t>
            </a:r>
          </a:p>
          <a:p>
            <a:r>
              <a:rPr lang="ru-RU" dirty="0" smtClean="0"/>
              <a:t>От </a:t>
            </a:r>
            <a:r>
              <a:rPr lang="ru-RU" dirty="0"/>
              <a:t>55% до 85% людей с </a:t>
            </a:r>
            <a:r>
              <a:rPr lang="ru-RU" dirty="0" err="1" smtClean="0"/>
              <a:t>СмПв</a:t>
            </a:r>
            <a:r>
              <a:rPr lang="ru-RU" dirty="0" smtClean="0"/>
              <a:t> в </a:t>
            </a:r>
            <a:r>
              <a:rPr lang="ru-RU" dirty="0"/>
              <a:t>анамнезе также сообщают о суицидальном </a:t>
            </a:r>
            <a:r>
              <a:rPr lang="ru-RU" dirty="0" smtClean="0"/>
              <a:t>поведении.</a:t>
            </a:r>
            <a:endParaRPr lang="en-US" dirty="0" smtClean="0"/>
          </a:p>
          <a:p>
            <a:r>
              <a:rPr lang="ru-RU" dirty="0"/>
              <a:t>Б</a:t>
            </a:r>
            <a:r>
              <a:rPr lang="ru-RU" dirty="0" smtClean="0"/>
              <a:t>олее высокая частота </a:t>
            </a:r>
            <a:r>
              <a:rPr lang="ru-RU" dirty="0" err="1"/>
              <a:t>СмПв</a:t>
            </a:r>
            <a:r>
              <a:rPr lang="ru-RU" dirty="0"/>
              <a:t> связана с повышенным риском попыток самоубийств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Табуированность и стигматизация темы психического здоровья.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Избегание помощи, отказ от сообщения кому-либо о проблемах получили название «отрицание помощи», и этот феномен особенно ярко проявляется при суицидальных мыслях, когда наибольшая выраженность симптомов отрицательно связана с желанием получить поддержку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66976" y="5103674"/>
            <a:ext cx="7381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Высокая </a:t>
            </a:r>
            <a:r>
              <a:rPr lang="ru-RU" dirty="0">
                <a:solidFill>
                  <a:srgbClr val="FF0000"/>
                </a:solidFill>
              </a:rPr>
              <a:t>стигматизация тех, кто наносит себе повреждения, негативные реакции (страх, непонимание) со стороны родителей, учителей и медицинских работников, отношение к самоповреждению как к суицидальной попытке — все это мешает подросткам с </a:t>
            </a:r>
            <a:r>
              <a:rPr lang="ru-RU" dirty="0" err="1">
                <a:solidFill>
                  <a:srgbClr val="FF0000"/>
                </a:solidFill>
              </a:rPr>
              <a:t>самоповреждающим</a:t>
            </a:r>
            <a:r>
              <a:rPr lang="ru-RU" dirty="0">
                <a:solidFill>
                  <a:srgbClr val="FF0000"/>
                </a:solidFill>
              </a:rPr>
              <a:t> поведением обращаться за </a:t>
            </a:r>
            <a:r>
              <a:rPr lang="ru-RU" dirty="0" smtClean="0">
                <a:solidFill>
                  <a:srgbClr val="FF0000"/>
                </a:solidFill>
              </a:rPr>
              <a:t>помощью.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1025"/>
            <a:ext cx="10515600" cy="12573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Индивидуальное консультирование подростков с </a:t>
            </a:r>
            <a:r>
              <a:rPr lang="ru-RU" dirty="0" err="1" smtClean="0"/>
              <a:t>самоповреждающим</a:t>
            </a:r>
            <a:r>
              <a:rPr lang="ru-RU" dirty="0" smtClean="0"/>
              <a:t> поведением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14500"/>
            <a:ext cx="5181600" cy="4462463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dirty="0"/>
              <a:t>Контроль за реакцией. Острая или резкая, категоричная реакция пугает подростка и значительно снижает шансы на обращение за помощью в дальнейшем.</a:t>
            </a:r>
          </a:p>
          <a:p>
            <a:r>
              <a:rPr lang="ru-RU" dirty="0" smtClean="0"/>
              <a:t>Пациенты</a:t>
            </a:r>
            <a:r>
              <a:rPr lang="ru-RU" dirty="0"/>
              <a:t>, которые воспринимали своего психолога как теплого и принимающего, сообщали о меньшем количестве эпизодов </a:t>
            </a:r>
            <a:r>
              <a:rPr lang="ru-RU" dirty="0" err="1"/>
              <a:t>СмПв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981199"/>
            <a:ext cx="5181600" cy="41957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Для установления контакта с учеником, совершающим самоповреждения, необходимы доверительные отношения. В случае подозрения на то, что ученик совершает самоповреждения, рекомендуется вести разговор без осуждения, создавая пространство понимания и принятия, </a:t>
            </a:r>
            <a:r>
              <a:rPr lang="ru-RU" dirty="0" err="1"/>
              <a:t>задействуя</a:t>
            </a:r>
            <a:r>
              <a:rPr lang="ru-RU" dirty="0"/>
              <a:t> ресурсы </a:t>
            </a:r>
            <a:r>
              <a:rPr lang="ru-RU" dirty="0" err="1"/>
              <a:t>эмпатии</a:t>
            </a:r>
            <a:r>
              <a:rPr lang="ru-RU" dirty="0"/>
              <a:t> и сопереживания.</a:t>
            </a:r>
          </a:p>
          <a:p>
            <a:r>
              <a:rPr lang="ru-RU" dirty="0" err="1"/>
              <a:t>Самоповреждающее</a:t>
            </a:r>
            <a:r>
              <a:rPr lang="ru-RU" dirty="0"/>
              <a:t> поведение часто вызывает сильные эмоциональные реакции — страх, отчаяние, отвращение </a:t>
            </a:r>
            <a:r>
              <a:rPr lang="ru-RU" dirty="0" smtClean="0"/>
              <a:t>—психологу стоит </a:t>
            </a:r>
            <a:r>
              <a:rPr lang="ru-RU" dirty="0"/>
              <a:t>отслеживать эти эмоции и их проявления в вербальной и невербальной коммуникации. Эмоциональная реакция со стороны взрослого может привести к еще большему замыканию подростка в своей проблеме и утрате его доверия.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4029075"/>
            <a:ext cx="4324350" cy="270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9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1832</Words>
  <Application>Microsoft Office PowerPoint</Application>
  <PresentationFormat>Произвольный</PresentationFormat>
  <Paragraphs>113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Организация коррекционной работы и оказание кризисной психологической помощи детям и подросткам с суицидоопасным поведением</vt:lpstr>
      <vt:lpstr>Портрет подростка XXI века</vt:lpstr>
      <vt:lpstr>По данным, предоставленным У «Гомельская областная клиническая психиатрическая больница», к суицидальным попыткам склонны:</vt:lpstr>
      <vt:lpstr>Презентация PowerPoint</vt:lpstr>
      <vt:lpstr>Индивидуальная работа с ребенком</vt:lpstr>
      <vt:lpstr>Психологическая диагностика суицидальных интенций</vt:lpstr>
      <vt:lpstr>Примерная шкала оценки суицидального риска</vt:lpstr>
      <vt:lpstr>Самоповреждения</vt:lpstr>
      <vt:lpstr>Индивидуальное консультирование подростков с самоповреждающим поведением</vt:lpstr>
      <vt:lpstr>Сбор информации при подтверждении самоповреждающего поведения у ученика</vt:lpstr>
      <vt:lpstr>Профилактика самоповреждений в учреждении образования</vt:lpstr>
      <vt:lpstr>А как нужно?</vt:lpstr>
      <vt:lpstr>Коррекция самоповреждающего поведения</vt:lpstr>
      <vt:lpstr>Коррекция самоповреждающего поведения</vt:lpstr>
      <vt:lpstr>Техники, которые могут использоваться в индивидуальной работе с подростком</vt:lpstr>
      <vt:lpstr>Основные принципы разговора с несовершеннолетним, находящимся в кризисном состоянии</vt:lpstr>
      <vt:lpstr>Структура разговора и примеры фраз для первичного прояснения намерений и оказания эмоциональной поддержки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Юлия Киселевская</cp:lastModifiedBy>
  <cp:revision>71</cp:revision>
  <dcterms:created xsi:type="dcterms:W3CDTF">2020-05-18T13:29:51Z</dcterms:created>
  <dcterms:modified xsi:type="dcterms:W3CDTF">2021-12-01T06:53:51Z</dcterms:modified>
</cp:coreProperties>
</file>