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296" r:id="rId2"/>
    <p:sldId id="262" r:id="rId3"/>
    <p:sldId id="273" r:id="rId4"/>
    <p:sldId id="274" r:id="rId5"/>
    <p:sldId id="300" r:id="rId6"/>
    <p:sldId id="301" r:id="rId7"/>
    <p:sldId id="302" r:id="rId8"/>
    <p:sldId id="304" r:id="rId9"/>
    <p:sldId id="305" r:id="rId10"/>
    <p:sldId id="306" r:id="rId11"/>
    <p:sldId id="278" r:id="rId12"/>
    <p:sldId id="272" r:id="rId13"/>
    <p:sldId id="295" r:id="rId14"/>
    <p:sldId id="276" r:id="rId15"/>
    <p:sldId id="270" r:id="rId16"/>
    <p:sldId id="285" r:id="rId17"/>
    <p:sldId id="283" r:id="rId18"/>
    <p:sldId id="280" r:id="rId19"/>
    <p:sldId id="289" r:id="rId20"/>
    <p:sldId id="288" r:id="rId21"/>
    <p:sldId id="279" r:id="rId22"/>
    <p:sldId id="281" r:id="rId23"/>
    <p:sldId id="294" r:id="rId24"/>
    <p:sldId id="293" r:id="rId25"/>
    <p:sldId id="286" r:id="rId26"/>
    <p:sldId id="287" r:id="rId27"/>
    <p:sldId id="32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4" y="-7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205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BD9CAB-0538-4B70-A673-0A46989B8F73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371DD53-E630-4685-AC81-6A081E3B01C1}">
      <dgm:prSet custT="1"/>
      <dgm:spPr>
        <a:noFill/>
      </dgm:spPr>
      <dgm:t>
        <a:bodyPr/>
        <a:lstStyle/>
        <a:p>
          <a:pPr algn="just" rtl="0"/>
          <a:r>
            <a:rPr lang="ru-RU" sz="1700" b="1" i="0" baseline="0" dirty="0" smtClean="0">
              <a:solidFill>
                <a:srgbClr val="C00000"/>
              </a:solidFill>
            </a:rPr>
            <a:t>	</a:t>
          </a:r>
          <a:r>
            <a:rPr lang="ru-RU" sz="2000" b="1" i="0" baseline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Демонстративный суицид </a:t>
          </a:r>
          <a:r>
            <a:rPr lang="ru-RU" sz="2000" b="1" i="0" baseline="0" dirty="0" smtClean="0">
              <a:solidFill>
                <a:schemeClr val="tx1"/>
              </a:solidFill>
              <a:effectLst/>
            </a:rPr>
            <a:t>часто совершается при кратковременном, спонтанном, внезапно наступившем состоянии интенсивного аффекта. Это то эмоциональное состояние, когда личность становится невменяемой либо частично вменяемой. </a:t>
          </a:r>
          <a:endParaRPr lang="ru-RU" sz="2000" b="1" dirty="0">
            <a:solidFill>
              <a:schemeClr val="tx1"/>
            </a:solidFill>
            <a:effectLst/>
          </a:endParaRPr>
        </a:p>
      </dgm:t>
    </dgm:pt>
    <dgm:pt modelId="{4DAE613C-8365-4286-A37F-8CB218800014}" type="parTrans" cxnId="{A5BD5145-475C-471E-B53B-8F4BE7F66532}">
      <dgm:prSet/>
      <dgm:spPr/>
      <dgm:t>
        <a:bodyPr/>
        <a:lstStyle/>
        <a:p>
          <a:endParaRPr lang="ru-RU"/>
        </a:p>
      </dgm:t>
    </dgm:pt>
    <dgm:pt modelId="{806B497A-B135-4EC2-A1C4-812D666B6805}" type="sibTrans" cxnId="{A5BD5145-475C-471E-B53B-8F4BE7F66532}">
      <dgm:prSet/>
      <dgm:spPr/>
      <dgm:t>
        <a:bodyPr/>
        <a:lstStyle/>
        <a:p>
          <a:endParaRPr lang="ru-RU"/>
        </a:p>
      </dgm:t>
    </dgm:pt>
    <dgm:pt modelId="{8AD57E45-E20B-4C25-B2A4-E8AB00279D86}">
      <dgm:prSet custT="1"/>
      <dgm:spPr>
        <a:noFill/>
      </dgm:spPr>
      <dgm:t>
        <a:bodyPr/>
        <a:lstStyle/>
        <a:p>
          <a:pPr algn="just" rtl="0"/>
          <a:r>
            <a:rPr lang="ru-RU" sz="1700" b="1" i="0" baseline="0" dirty="0" smtClean="0">
              <a:solidFill>
                <a:srgbClr val="C00000"/>
              </a:solidFill>
            </a:rPr>
            <a:t>	</a:t>
          </a:r>
        </a:p>
        <a:p>
          <a:pPr algn="just" rtl="0"/>
          <a:endParaRPr lang="ru-RU" sz="1700" b="1" i="0" baseline="0" dirty="0" smtClean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just" rtl="0"/>
          <a:r>
            <a:rPr lang="ru-RU" sz="1700" b="1" i="0" baseline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	</a:t>
          </a:r>
          <a:r>
            <a:rPr lang="ru-RU" sz="2000" b="1" i="0" baseline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Истинный суицид</a:t>
          </a:r>
          <a:r>
            <a:rPr lang="ru-RU" sz="2000" b="1" i="0" baseline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2000" b="1" i="0" baseline="0" dirty="0" smtClean="0">
              <a:solidFill>
                <a:schemeClr val="tx1"/>
              </a:solidFill>
              <a:effectLst/>
            </a:rPr>
            <a:t>- это полная противоположность демонстративному </a:t>
          </a:r>
          <a:r>
            <a:rPr lang="ru-RU" sz="2000" b="1" i="0" baseline="0" dirty="0" err="1" smtClean="0">
              <a:solidFill>
                <a:schemeClr val="tx1"/>
              </a:solidFill>
              <a:effectLst/>
            </a:rPr>
            <a:t>парасуициду</a:t>
          </a:r>
          <a:r>
            <a:rPr lang="ru-RU" sz="2000" b="1" i="0" baseline="0" dirty="0" smtClean="0">
              <a:solidFill>
                <a:schemeClr val="tx1"/>
              </a:solidFill>
              <a:effectLst/>
            </a:rPr>
            <a:t>. Истинное самоубийство подразумевает безоговорочное принятие решения индивидуумом прекратить жизнь, проведение предварительных подготовительных мероприятий и составление четкого плана. </a:t>
          </a:r>
          <a:endParaRPr lang="ru-RU" sz="2000" b="1" dirty="0">
            <a:solidFill>
              <a:schemeClr val="tx1"/>
            </a:solidFill>
            <a:effectLst/>
          </a:endParaRPr>
        </a:p>
      </dgm:t>
    </dgm:pt>
    <dgm:pt modelId="{4ED44B65-05CF-458B-8002-C3AC2C88B6E7}" type="parTrans" cxnId="{67236F0B-B398-4516-82C1-6B6E5F6D57C9}">
      <dgm:prSet/>
      <dgm:spPr/>
      <dgm:t>
        <a:bodyPr/>
        <a:lstStyle/>
        <a:p>
          <a:endParaRPr lang="ru-RU"/>
        </a:p>
      </dgm:t>
    </dgm:pt>
    <dgm:pt modelId="{7DB3BE54-1696-479B-AD8E-65C6F07AB2C9}" type="sibTrans" cxnId="{67236F0B-B398-4516-82C1-6B6E5F6D57C9}">
      <dgm:prSet/>
      <dgm:spPr/>
      <dgm:t>
        <a:bodyPr/>
        <a:lstStyle/>
        <a:p>
          <a:endParaRPr lang="ru-RU"/>
        </a:p>
      </dgm:t>
    </dgm:pt>
    <dgm:pt modelId="{184DA54B-FDAD-4374-9593-422B94BEABBD}">
      <dgm:prSet custT="1"/>
      <dgm:spPr>
        <a:noFill/>
      </dgm:spPr>
      <dgm:t>
        <a:bodyPr/>
        <a:lstStyle/>
        <a:p>
          <a:pPr algn="just" rtl="0"/>
          <a:r>
            <a:rPr lang="ru-RU" sz="1800" b="1" i="0" baseline="0" dirty="0" smtClean="0">
              <a:solidFill>
                <a:srgbClr val="C00000"/>
              </a:solidFill>
            </a:rPr>
            <a:t>	</a:t>
          </a:r>
          <a:r>
            <a:rPr lang="ru-RU" sz="2000" b="1" i="0" u="none" baseline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Косвенное самоубийство </a:t>
          </a:r>
          <a:r>
            <a:rPr lang="ru-RU" sz="2000" b="1" i="0" baseline="0" dirty="0" smtClean="0">
              <a:solidFill>
                <a:schemeClr val="tx1"/>
              </a:solidFill>
              <a:effectLst/>
            </a:rPr>
            <a:t>- это состояние, когда персоны сознательно выбирают суицидально обусловленное поведение. Эта та модель поведения, которая не может привести к немедленной кончине, однако все деяния субъекта сопровождаются высокой вероятностью летального исхода. </a:t>
          </a:r>
          <a:endParaRPr lang="ru-RU" sz="2000" b="1" dirty="0">
            <a:solidFill>
              <a:schemeClr val="tx1"/>
            </a:solidFill>
            <a:effectLst/>
          </a:endParaRPr>
        </a:p>
      </dgm:t>
    </dgm:pt>
    <dgm:pt modelId="{2ECEB1BD-8BB5-4512-9E84-B9FEB626ADD8}" type="parTrans" cxnId="{5163C077-FF2A-4EBB-9776-A2D9E7340882}">
      <dgm:prSet/>
      <dgm:spPr/>
      <dgm:t>
        <a:bodyPr/>
        <a:lstStyle/>
        <a:p>
          <a:endParaRPr lang="ru-RU"/>
        </a:p>
      </dgm:t>
    </dgm:pt>
    <dgm:pt modelId="{B3A7EF78-7E3A-49D3-A863-2E24202A535F}" type="sibTrans" cxnId="{5163C077-FF2A-4EBB-9776-A2D9E7340882}">
      <dgm:prSet/>
      <dgm:spPr/>
      <dgm:t>
        <a:bodyPr/>
        <a:lstStyle/>
        <a:p>
          <a:endParaRPr lang="ru-RU"/>
        </a:p>
      </dgm:t>
    </dgm:pt>
    <dgm:pt modelId="{3F43524B-8FFA-419A-AD2D-89FC8417BA71}" type="pres">
      <dgm:prSet presAssocID="{AEBD9CAB-0538-4B70-A673-0A46989B8F73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71AEAC-F5EE-48FE-914D-7ABCA55A852C}" type="pres">
      <dgm:prSet presAssocID="{4371DD53-E630-4685-AC81-6A081E3B01C1}" presName="circle1" presStyleLbl="node1" presStyleIdx="0" presStyleCnt="3" custScaleX="28141" custScaleY="51802" custLinFactNeighborX="8345" custLinFactNeighborY="-10631"/>
      <dgm:spPr>
        <a:noFill/>
      </dgm:spPr>
    </dgm:pt>
    <dgm:pt modelId="{E0917B80-6FFB-4E57-B48C-0A36841EDD5E}" type="pres">
      <dgm:prSet presAssocID="{4371DD53-E630-4685-AC81-6A081E3B01C1}" presName="space" presStyleCnt="0"/>
      <dgm:spPr/>
    </dgm:pt>
    <dgm:pt modelId="{70ED7484-8E80-4EC4-8636-05D851D51B3A}" type="pres">
      <dgm:prSet presAssocID="{4371DD53-E630-4685-AC81-6A081E3B01C1}" presName="rect1" presStyleLbl="alignAcc1" presStyleIdx="0" presStyleCnt="3" custScaleX="128475" custScaleY="144923" custLinFactNeighborX="-8108" custLinFactNeighborY="0"/>
      <dgm:spPr/>
      <dgm:t>
        <a:bodyPr/>
        <a:lstStyle/>
        <a:p>
          <a:endParaRPr lang="ru-RU"/>
        </a:p>
      </dgm:t>
    </dgm:pt>
    <dgm:pt modelId="{1CD1A28C-630F-4C58-95D5-D8B28CE279D0}" type="pres">
      <dgm:prSet presAssocID="{8AD57E45-E20B-4C25-B2A4-E8AB00279D86}" presName="vertSpace2" presStyleLbl="node1" presStyleIdx="0" presStyleCnt="3"/>
      <dgm:spPr/>
    </dgm:pt>
    <dgm:pt modelId="{C0CF1F3A-B49C-4156-915E-22662FD7540B}" type="pres">
      <dgm:prSet presAssocID="{8AD57E45-E20B-4C25-B2A4-E8AB00279D86}" presName="circle2" presStyleLbl="node1" presStyleIdx="1" presStyleCnt="3" custScaleX="44687" custScaleY="76621" custLinFactNeighborX="-14085" custLinFactNeighborY="10047"/>
      <dgm:spPr>
        <a:noFill/>
      </dgm:spPr>
    </dgm:pt>
    <dgm:pt modelId="{F5A76829-3181-43FF-8881-3F64ACA94824}" type="pres">
      <dgm:prSet presAssocID="{8AD57E45-E20B-4C25-B2A4-E8AB00279D86}" presName="rect2" presStyleLbl="alignAcc1" presStyleIdx="1" presStyleCnt="3" custScaleX="128301" custScaleY="107824" custLinFactNeighborX="-8195" custLinFactNeighborY="3330"/>
      <dgm:spPr/>
      <dgm:t>
        <a:bodyPr/>
        <a:lstStyle/>
        <a:p>
          <a:endParaRPr lang="ru-RU"/>
        </a:p>
      </dgm:t>
    </dgm:pt>
    <dgm:pt modelId="{92BCB19A-570F-41EA-B101-41F013BA688A}" type="pres">
      <dgm:prSet presAssocID="{184DA54B-FDAD-4374-9593-422B94BEABBD}" presName="vertSpace3" presStyleLbl="node1" presStyleIdx="1" presStyleCnt="3"/>
      <dgm:spPr/>
    </dgm:pt>
    <dgm:pt modelId="{95DE3285-27A6-4730-BAF4-915B6A0207BD}" type="pres">
      <dgm:prSet presAssocID="{184DA54B-FDAD-4374-9593-422B94BEABBD}" presName="circle3" presStyleLbl="node1" presStyleIdx="2" presStyleCnt="3" custScaleX="87007" custScaleY="153146" custLinFactNeighborX="-83457" custLinFactNeighborY="87449"/>
      <dgm:spPr>
        <a:noFill/>
      </dgm:spPr>
    </dgm:pt>
    <dgm:pt modelId="{E9CEF9EE-AFFC-410B-AE60-6CB8B2EAC43C}" type="pres">
      <dgm:prSet presAssocID="{184DA54B-FDAD-4374-9593-422B94BEABBD}" presName="rect3" presStyleLbl="alignAcc1" presStyleIdx="2" presStyleCnt="3" custScaleX="128611" custScaleY="156345" custLinFactNeighborX="-8006" custLinFactNeighborY="94496"/>
      <dgm:spPr/>
      <dgm:t>
        <a:bodyPr/>
        <a:lstStyle/>
        <a:p>
          <a:endParaRPr lang="ru-RU"/>
        </a:p>
      </dgm:t>
    </dgm:pt>
    <dgm:pt modelId="{A659ED43-987C-4C7C-BBFF-759478B16788}" type="pres">
      <dgm:prSet presAssocID="{4371DD53-E630-4685-AC81-6A081E3B01C1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71112C-3ECD-4C3C-9087-370AA5BBF58D}" type="pres">
      <dgm:prSet presAssocID="{8AD57E45-E20B-4C25-B2A4-E8AB00279D86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0DCE53-9F1E-4FFA-B2BE-70F99A567C5F}" type="pres">
      <dgm:prSet presAssocID="{184DA54B-FDAD-4374-9593-422B94BEABBD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236F0B-B398-4516-82C1-6B6E5F6D57C9}" srcId="{AEBD9CAB-0538-4B70-A673-0A46989B8F73}" destId="{8AD57E45-E20B-4C25-B2A4-E8AB00279D86}" srcOrd="1" destOrd="0" parTransId="{4ED44B65-05CF-458B-8002-C3AC2C88B6E7}" sibTransId="{7DB3BE54-1696-479B-AD8E-65C6F07AB2C9}"/>
    <dgm:cxn modelId="{6343A414-267B-4DDE-A09E-A137DDEED1E0}" type="presOf" srcId="{8AD57E45-E20B-4C25-B2A4-E8AB00279D86}" destId="{4471112C-3ECD-4C3C-9087-370AA5BBF58D}" srcOrd="1" destOrd="0" presId="urn:microsoft.com/office/officeart/2005/8/layout/target3"/>
    <dgm:cxn modelId="{6EE2E3ED-E0FC-4407-BE96-4785B83F8DB1}" type="presOf" srcId="{AEBD9CAB-0538-4B70-A673-0A46989B8F73}" destId="{3F43524B-8FFA-419A-AD2D-89FC8417BA71}" srcOrd="0" destOrd="0" presId="urn:microsoft.com/office/officeart/2005/8/layout/target3"/>
    <dgm:cxn modelId="{3A2614B5-190B-4555-A1F9-E303E3D6442A}" type="presOf" srcId="{184DA54B-FDAD-4374-9593-422B94BEABBD}" destId="{E9CEF9EE-AFFC-410B-AE60-6CB8B2EAC43C}" srcOrd="0" destOrd="0" presId="urn:microsoft.com/office/officeart/2005/8/layout/target3"/>
    <dgm:cxn modelId="{65CD3830-04F1-4566-A03C-FD202DF8EC56}" type="presOf" srcId="{4371DD53-E630-4685-AC81-6A081E3B01C1}" destId="{70ED7484-8E80-4EC4-8636-05D851D51B3A}" srcOrd="0" destOrd="0" presId="urn:microsoft.com/office/officeart/2005/8/layout/target3"/>
    <dgm:cxn modelId="{8755A05E-6BB2-4F61-BCFE-D7B3AA05908A}" type="presOf" srcId="{184DA54B-FDAD-4374-9593-422B94BEABBD}" destId="{890DCE53-9F1E-4FFA-B2BE-70F99A567C5F}" srcOrd="1" destOrd="0" presId="urn:microsoft.com/office/officeart/2005/8/layout/target3"/>
    <dgm:cxn modelId="{FA9392F4-D91C-42A7-A306-1BB9C5A86308}" type="presOf" srcId="{8AD57E45-E20B-4C25-B2A4-E8AB00279D86}" destId="{F5A76829-3181-43FF-8881-3F64ACA94824}" srcOrd="0" destOrd="0" presId="urn:microsoft.com/office/officeart/2005/8/layout/target3"/>
    <dgm:cxn modelId="{5163C077-FF2A-4EBB-9776-A2D9E7340882}" srcId="{AEBD9CAB-0538-4B70-A673-0A46989B8F73}" destId="{184DA54B-FDAD-4374-9593-422B94BEABBD}" srcOrd="2" destOrd="0" parTransId="{2ECEB1BD-8BB5-4512-9E84-B9FEB626ADD8}" sibTransId="{B3A7EF78-7E3A-49D3-A863-2E24202A535F}"/>
    <dgm:cxn modelId="{A5BD5145-475C-471E-B53B-8F4BE7F66532}" srcId="{AEBD9CAB-0538-4B70-A673-0A46989B8F73}" destId="{4371DD53-E630-4685-AC81-6A081E3B01C1}" srcOrd="0" destOrd="0" parTransId="{4DAE613C-8365-4286-A37F-8CB218800014}" sibTransId="{806B497A-B135-4EC2-A1C4-812D666B6805}"/>
    <dgm:cxn modelId="{AD76D5E5-0A50-42A3-8C36-9625C8DCF0E2}" type="presOf" srcId="{4371DD53-E630-4685-AC81-6A081E3B01C1}" destId="{A659ED43-987C-4C7C-BBFF-759478B16788}" srcOrd="1" destOrd="0" presId="urn:microsoft.com/office/officeart/2005/8/layout/target3"/>
    <dgm:cxn modelId="{EC185B8B-D7BF-4C11-84FB-8BD4B1A61A8D}" type="presParOf" srcId="{3F43524B-8FFA-419A-AD2D-89FC8417BA71}" destId="{DA71AEAC-F5EE-48FE-914D-7ABCA55A852C}" srcOrd="0" destOrd="0" presId="urn:microsoft.com/office/officeart/2005/8/layout/target3"/>
    <dgm:cxn modelId="{FAB1CAD7-D5F3-4ABA-B214-2A19A014AD4C}" type="presParOf" srcId="{3F43524B-8FFA-419A-AD2D-89FC8417BA71}" destId="{E0917B80-6FFB-4E57-B48C-0A36841EDD5E}" srcOrd="1" destOrd="0" presId="urn:microsoft.com/office/officeart/2005/8/layout/target3"/>
    <dgm:cxn modelId="{DC8C723B-6E16-4837-93C3-70128CF55E89}" type="presParOf" srcId="{3F43524B-8FFA-419A-AD2D-89FC8417BA71}" destId="{70ED7484-8E80-4EC4-8636-05D851D51B3A}" srcOrd="2" destOrd="0" presId="urn:microsoft.com/office/officeart/2005/8/layout/target3"/>
    <dgm:cxn modelId="{BC315314-889E-4478-AC60-144ADFE68626}" type="presParOf" srcId="{3F43524B-8FFA-419A-AD2D-89FC8417BA71}" destId="{1CD1A28C-630F-4C58-95D5-D8B28CE279D0}" srcOrd="3" destOrd="0" presId="urn:microsoft.com/office/officeart/2005/8/layout/target3"/>
    <dgm:cxn modelId="{E4031081-3BCF-40F2-840E-16DF89C1308C}" type="presParOf" srcId="{3F43524B-8FFA-419A-AD2D-89FC8417BA71}" destId="{C0CF1F3A-B49C-4156-915E-22662FD7540B}" srcOrd="4" destOrd="0" presId="urn:microsoft.com/office/officeart/2005/8/layout/target3"/>
    <dgm:cxn modelId="{4E1128E7-FAF3-4091-85F2-A310E2483BE7}" type="presParOf" srcId="{3F43524B-8FFA-419A-AD2D-89FC8417BA71}" destId="{F5A76829-3181-43FF-8881-3F64ACA94824}" srcOrd="5" destOrd="0" presId="urn:microsoft.com/office/officeart/2005/8/layout/target3"/>
    <dgm:cxn modelId="{0A25C3DC-1218-4D9B-A7CC-04A7A982FA6F}" type="presParOf" srcId="{3F43524B-8FFA-419A-AD2D-89FC8417BA71}" destId="{92BCB19A-570F-41EA-B101-41F013BA688A}" srcOrd="6" destOrd="0" presId="urn:microsoft.com/office/officeart/2005/8/layout/target3"/>
    <dgm:cxn modelId="{1632D8D5-525E-4A87-8FBA-7AAA8C1B819B}" type="presParOf" srcId="{3F43524B-8FFA-419A-AD2D-89FC8417BA71}" destId="{95DE3285-27A6-4730-BAF4-915B6A0207BD}" srcOrd="7" destOrd="0" presId="urn:microsoft.com/office/officeart/2005/8/layout/target3"/>
    <dgm:cxn modelId="{49E869EE-0B9E-4BEC-9E0A-9999BC14B32A}" type="presParOf" srcId="{3F43524B-8FFA-419A-AD2D-89FC8417BA71}" destId="{E9CEF9EE-AFFC-410B-AE60-6CB8B2EAC43C}" srcOrd="8" destOrd="0" presId="urn:microsoft.com/office/officeart/2005/8/layout/target3"/>
    <dgm:cxn modelId="{FCBDADBD-6CA2-4D9A-980D-DD42CE232B8A}" type="presParOf" srcId="{3F43524B-8FFA-419A-AD2D-89FC8417BA71}" destId="{A659ED43-987C-4C7C-BBFF-759478B16788}" srcOrd="9" destOrd="0" presId="urn:microsoft.com/office/officeart/2005/8/layout/target3"/>
    <dgm:cxn modelId="{A19442CB-FF46-4618-A222-4EB3EBB6C631}" type="presParOf" srcId="{3F43524B-8FFA-419A-AD2D-89FC8417BA71}" destId="{4471112C-3ECD-4C3C-9087-370AA5BBF58D}" srcOrd="10" destOrd="0" presId="urn:microsoft.com/office/officeart/2005/8/layout/target3"/>
    <dgm:cxn modelId="{E2609442-6DAC-489C-B0AB-FFA649093862}" type="presParOf" srcId="{3F43524B-8FFA-419A-AD2D-89FC8417BA71}" destId="{890DCE53-9F1E-4FFA-B2BE-70F99A567C5F}" srcOrd="11" destOrd="0" presId="urn:microsoft.com/office/officeart/2005/8/layout/target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1D2233-9E0A-4A6E-9D09-EE0D242335BE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7C06EA-148C-40D9-937B-0DCD33170FF1}">
      <dgm:prSet custT="1"/>
      <dgm:spPr/>
      <dgm:t>
        <a:bodyPr/>
        <a:lstStyle/>
        <a:p>
          <a:pPr rtl="0"/>
          <a:r>
            <a:rPr lang="ru-RU" sz="2000" b="1" dirty="0" smtClean="0"/>
            <a:t>ОСНОВНЫЕ  ЗАДАЧИ  ПРОФИЛАКТИКИ  СУИЦИДОВ</a:t>
          </a:r>
          <a:endParaRPr lang="ru-RU" sz="2000" dirty="0"/>
        </a:p>
      </dgm:t>
    </dgm:pt>
    <dgm:pt modelId="{B3BD85B5-16D3-46DA-A2F5-6FCADF98281A}" type="parTrans" cxnId="{A20C9616-8DDF-4D80-9AD6-AD5C203DB279}">
      <dgm:prSet/>
      <dgm:spPr/>
      <dgm:t>
        <a:bodyPr/>
        <a:lstStyle/>
        <a:p>
          <a:endParaRPr lang="ru-RU"/>
        </a:p>
      </dgm:t>
    </dgm:pt>
    <dgm:pt modelId="{836AA93F-88D7-4237-B489-4FAEBD9E4FE0}" type="sibTrans" cxnId="{A20C9616-8DDF-4D80-9AD6-AD5C203DB279}">
      <dgm:prSet/>
      <dgm:spPr/>
      <dgm:t>
        <a:bodyPr/>
        <a:lstStyle/>
        <a:p>
          <a:endParaRPr lang="ru-RU"/>
        </a:p>
      </dgm:t>
    </dgm:pt>
    <dgm:pt modelId="{2CA4792A-B1F7-4EB6-ABAC-D1E184E2E28E}">
      <dgm:prSet custT="1"/>
      <dgm:spPr/>
      <dgm:t>
        <a:bodyPr/>
        <a:lstStyle/>
        <a:p>
          <a:pPr rtl="0"/>
          <a:r>
            <a:rPr lang="ru-RU" sz="1600" dirty="0" smtClean="0"/>
            <a:t>содействовать гармонизации социально-психологического климата в учреждении образования</a:t>
          </a:r>
          <a:endParaRPr lang="ru-RU" sz="1600" dirty="0"/>
        </a:p>
      </dgm:t>
    </dgm:pt>
    <dgm:pt modelId="{5BDBE9D7-3D23-472B-849C-42D81CCDCF41}" type="parTrans" cxnId="{D4BBE86C-E547-46B6-85A9-8139B1093D47}">
      <dgm:prSet/>
      <dgm:spPr/>
      <dgm:t>
        <a:bodyPr/>
        <a:lstStyle/>
        <a:p>
          <a:endParaRPr lang="ru-RU"/>
        </a:p>
      </dgm:t>
    </dgm:pt>
    <dgm:pt modelId="{86D7B56B-12B2-4CCD-8831-1C43D447BE0E}" type="sibTrans" cxnId="{D4BBE86C-E547-46B6-85A9-8139B1093D47}">
      <dgm:prSet/>
      <dgm:spPr/>
      <dgm:t>
        <a:bodyPr/>
        <a:lstStyle/>
        <a:p>
          <a:endParaRPr lang="ru-RU"/>
        </a:p>
      </dgm:t>
    </dgm:pt>
    <dgm:pt modelId="{BF012A14-BD74-4D8D-8E07-C47DAB231C8E}">
      <dgm:prSet/>
      <dgm:spPr/>
      <dgm:t>
        <a:bodyPr/>
        <a:lstStyle/>
        <a:p>
          <a:pPr rtl="0"/>
          <a:r>
            <a:rPr lang="ru-RU" smtClean="0"/>
            <a:t>изучить особенности психолого-педагогического статуса обучающихся, с последующим выявлением молодых людей, нуждающихся в незамедлительной помощи</a:t>
          </a:r>
          <a:endParaRPr lang="ru-RU"/>
        </a:p>
      </dgm:t>
    </dgm:pt>
    <dgm:pt modelId="{2CA5BE4E-9314-47DC-868F-DA1333574546}" type="parTrans" cxnId="{B8B4D698-8D50-467A-A4E0-22D94055AA17}">
      <dgm:prSet/>
      <dgm:spPr/>
      <dgm:t>
        <a:bodyPr/>
        <a:lstStyle/>
        <a:p>
          <a:endParaRPr lang="ru-RU"/>
        </a:p>
      </dgm:t>
    </dgm:pt>
    <dgm:pt modelId="{515973F5-D896-45DF-B9B5-156975A87DDA}" type="sibTrans" cxnId="{B8B4D698-8D50-467A-A4E0-22D94055AA17}">
      <dgm:prSet/>
      <dgm:spPr/>
      <dgm:t>
        <a:bodyPr/>
        <a:lstStyle/>
        <a:p>
          <a:endParaRPr lang="ru-RU"/>
        </a:p>
      </dgm:t>
    </dgm:pt>
    <dgm:pt modelId="{51D49407-4F88-41E8-964A-2B230912D96A}">
      <dgm:prSet/>
      <dgm:spPr/>
      <dgm:t>
        <a:bodyPr/>
        <a:lstStyle/>
        <a:p>
          <a:pPr rtl="0"/>
          <a:r>
            <a:rPr lang="ru-RU" smtClean="0"/>
            <a:t>повысить компетентность педагогов и родителей (законных представителей) в области профилактики суицидоопасного поведения, безопасного использования Интернет  ресурсов, рисков и угроз, связанных с использованием Интернета</a:t>
          </a:r>
          <a:endParaRPr lang="ru-RU"/>
        </a:p>
      </dgm:t>
    </dgm:pt>
    <dgm:pt modelId="{D2FB32F2-098A-4B3E-8E46-C5AC46E49059}" type="parTrans" cxnId="{0F0B5799-2F14-4871-925A-A29867AA9599}">
      <dgm:prSet/>
      <dgm:spPr/>
      <dgm:t>
        <a:bodyPr/>
        <a:lstStyle/>
        <a:p>
          <a:endParaRPr lang="ru-RU"/>
        </a:p>
      </dgm:t>
    </dgm:pt>
    <dgm:pt modelId="{C2F57783-36E1-4F66-992E-C6471DBA5184}" type="sibTrans" cxnId="{0F0B5799-2F14-4871-925A-A29867AA9599}">
      <dgm:prSet/>
      <dgm:spPr/>
      <dgm:t>
        <a:bodyPr/>
        <a:lstStyle/>
        <a:p>
          <a:endParaRPr lang="ru-RU"/>
        </a:p>
      </dgm:t>
    </dgm:pt>
    <dgm:pt modelId="{4C28AB09-4879-4BD1-8193-0BD73C5A0F61}">
      <dgm:prSet/>
      <dgm:spPr/>
      <dgm:t>
        <a:bodyPr/>
        <a:lstStyle/>
        <a:p>
          <a:pPr rtl="0"/>
          <a:r>
            <a:rPr lang="ru-RU" dirty="0" smtClean="0"/>
            <a:t>оказать своевременную, эффективную индивидуально-ориентированную социально-педагогическую поддержку и психологическую помощь обучающимся, имеющим трудности в социализации, в общении со сверстниками, конфликтные взаимоотношения с родителями и т.д., обратив особое внимание на учащихся, имеющих статус изолированных в классе (группе)</a:t>
          </a:r>
          <a:endParaRPr lang="ru-RU" dirty="0"/>
        </a:p>
      </dgm:t>
    </dgm:pt>
    <dgm:pt modelId="{D202A57B-61CD-4446-901D-9FF2DCE0AED5}" type="parTrans" cxnId="{6C180A09-E4DB-426F-AFF8-7FF86B70E93D}">
      <dgm:prSet/>
      <dgm:spPr/>
      <dgm:t>
        <a:bodyPr/>
        <a:lstStyle/>
        <a:p>
          <a:endParaRPr lang="ru-RU"/>
        </a:p>
      </dgm:t>
    </dgm:pt>
    <dgm:pt modelId="{B91275B9-9E11-435B-9A83-1A2446910FAD}" type="sibTrans" cxnId="{6C180A09-E4DB-426F-AFF8-7FF86B70E93D}">
      <dgm:prSet/>
      <dgm:spPr/>
      <dgm:t>
        <a:bodyPr/>
        <a:lstStyle/>
        <a:p>
          <a:endParaRPr lang="ru-RU"/>
        </a:p>
      </dgm:t>
    </dgm:pt>
    <dgm:pt modelId="{320884E5-CF7B-4CCA-B880-70371BC02C7D}" type="pres">
      <dgm:prSet presAssocID="{1E1D2233-9E0A-4A6E-9D09-EE0D242335B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DE959F-BB24-4644-AF4F-A44D89F318B6}" type="pres">
      <dgm:prSet presAssocID="{4C28AB09-4879-4BD1-8193-0BD73C5A0F61}" presName="boxAndChildren" presStyleCnt="0"/>
      <dgm:spPr/>
    </dgm:pt>
    <dgm:pt modelId="{A09ED2BA-F39E-4426-BADA-B261C44AB1C3}" type="pres">
      <dgm:prSet presAssocID="{4C28AB09-4879-4BD1-8193-0BD73C5A0F61}" presName="parentTextBox" presStyleLbl="node1" presStyleIdx="0" presStyleCnt="5"/>
      <dgm:spPr/>
      <dgm:t>
        <a:bodyPr/>
        <a:lstStyle/>
        <a:p>
          <a:endParaRPr lang="ru-RU"/>
        </a:p>
      </dgm:t>
    </dgm:pt>
    <dgm:pt modelId="{46F017E8-007D-472C-B239-5A672AD1CC88}" type="pres">
      <dgm:prSet presAssocID="{C2F57783-36E1-4F66-992E-C6471DBA5184}" presName="sp" presStyleCnt="0"/>
      <dgm:spPr/>
    </dgm:pt>
    <dgm:pt modelId="{37FB128D-ECCE-4BD9-95B5-27B225B10803}" type="pres">
      <dgm:prSet presAssocID="{51D49407-4F88-41E8-964A-2B230912D96A}" presName="arrowAndChildren" presStyleCnt="0"/>
      <dgm:spPr/>
    </dgm:pt>
    <dgm:pt modelId="{9FE5C3E9-0DC9-4466-8186-6259B8E24A4F}" type="pres">
      <dgm:prSet presAssocID="{51D49407-4F88-41E8-964A-2B230912D96A}" presName="parentTextArrow" presStyleLbl="node1" presStyleIdx="1" presStyleCnt="5" custScaleY="93330"/>
      <dgm:spPr/>
      <dgm:t>
        <a:bodyPr/>
        <a:lstStyle/>
        <a:p>
          <a:endParaRPr lang="ru-RU"/>
        </a:p>
      </dgm:t>
    </dgm:pt>
    <dgm:pt modelId="{14E64B80-1189-47AB-B5EA-6DB89CB5F544}" type="pres">
      <dgm:prSet presAssocID="{515973F5-D896-45DF-B9B5-156975A87DDA}" presName="sp" presStyleCnt="0"/>
      <dgm:spPr/>
    </dgm:pt>
    <dgm:pt modelId="{6A3B0285-CF34-42C2-A3D0-AE6E2AFEB203}" type="pres">
      <dgm:prSet presAssocID="{BF012A14-BD74-4D8D-8E07-C47DAB231C8E}" presName="arrowAndChildren" presStyleCnt="0"/>
      <dgm:spPr/>
    </dgm:pt>
    <dgm:pt modelId="{4108AB8C-7A78-4F41-9AAC-8A9D409EC258}" type="pres">
      <dgm:prSet presAssocID="{BF012A14-BD74-4D8D-8E07-C47DAB231C8E}" presName="parentTextArrow" presStyleLbl="node1" presStyleIdx="2" presStyleCnt="5" custScaleY="77839"/>
      <dgm:spPr/>
      <dgm:t>
        <a:bodyPr/>
        <a:lstStyle/>
        <a:p>
          <a:endParaRPr lang="ru-RU"/>
        </a:p>
      </dgm:t>
    </dgm:pt>
    <dgm:pt modelId="{51E93DA7-5433-49E1-AA3C-585C222FBB63}" type="pres">
      <dgm:prSet presAssocID="{86D7B56B-12B2-4CCD-8831-1C43D447BE0E}" presName="sp" presStyleCnt="0"/>
      <dgm:spPr/>
    </dgm:pt>
    <dgm:pt modelId="{C47D6E3B-F7A3-437D-84ED-E14FDE76D9EF}" type="pres">
      <dgm:prSet presAssocID="{2CA4792A-B1F7-4EB6-ABAC-D1E184E2E28E}" presName="arrowAndChildren" presStyleCnt="0"/>
      <dgm:spPr/>
    </dgm:pt>
    <dgm:pt modelId="{29DEEA2B-3156-4BDD-9688-6642440C8B55}" type="pres">
      <dgm:prSet presAssocID="{2CA4792A-B1F7-4EB6-ABAC-D1E184E2E28E}" presName="parentTextArrow" presStyleLbl="node1" presStyleIdx="3" presStyleCnt="5" custAng="0" custScaleY="73863" custLinFactNeighborX="-104" custLinFactNeighborY="292"/>
      <dgm:spPr/>
      <dgm:t>
        <a:bodyPr/>
        <a:lstStyle/>
        <a:p>
          <a:endParaRPr lang="ru-RU"/>
        </a:p>
      </dgm:t>
    </dgm:pt>
    <dgm:pt modelId="{25AC67FA-8807-4FB9-A2AF-6837C4B4A583}" type="pres">
      <dgm:prSet presAssocID="{836AA93F-88D7-4237-B489-4FAEBD9E4FE0}" presName="sp" presStyleCnt="0"/>
      <dgm:spPr/>
    </dgm:pt>
    <dgm:pt modelId="{2D16BD83-CA32-417C-959E-0990EAC37554}" type="pres">
      <dgm:prSet presAssocID="{897C06EA-148C-40D9-937B-0DCD33170FF1}" presName="arrowAndChildren" presStyleCnt="0"/>
      <dgm:spPr/>
    </dgm:pt>
    <dgm:pt modelId="{5AE4D7D6-E903-4503-B522-0460DBDC808B}" type="pres">
      <dgm:prSet presAssocID="{897C06EA-148C-40D9-937B-0DCD33170FF1}" presName="parentTextArrow" presStyleLbl="node1" presStyleIdx="4" presStyleCnt="5" custScaleY="86983"/>
      <dgm:spPr/>
      <dgm:t>
        <a:bodyPr/>
        <a:lstStyle/>
        <a:p>
          <a:endParaRPr lang="ru-RU"/>
        </a:p>
      </dgm:t>
    </dgm:pt>
  </dgm:ptLst>
  <dgm:cxnLst>
    <dgm:cxn modelId="{B8B4D698-8D50-467A-A4E0-22D94055AA17}" srcId="{1E1D2233-9E0A-4A6E-9D09-EE0D242335BE}" destId="{BF012A14-BD74-4D8D-8E07-C47DAB231C8E}" srcOrd="2" destOrd="0" parTransId="{2CA5BE4E-9314-47DC-868F-DA1333574546}" sibTransId="{515973F5-D896-45DF-B9B5-156975A87DDA}"/>
    <dgm:cxn modelId="{428782D2-C05C-4825-8518-CD7DB0994103}" type="presOf" srcId="{BF012A14-BD74-4D8D-8E07-C47DAB231C8E}" destId="{4108AB8C-7A78-4F41-9AAC-8A9D409EC258}" srcOrd="0" destOrd="0" presId="urn:microsoft.com/office/officeart/2005/8/layout/process4"/>
    <dgm:cxn modelId="{19E012A6-D870-4A98-84EB-1C50226F3DC0}" type="presOf" srcId="{4C28AB09-4879-4BD1-8193-0BD73C5A0F61}" destId="{A09ED2BA-F39E-4426-BADA-B261C44AB1C3}" srcOrd="0" destOrd="0" presId="urn:microsoft.com/office/officeart/2005/8/layout/process4"/>
    <dgm:cxn modelId="{43FD47CA-2E17-4CC8-9517-71AEFE4BA608}" type="presOf" srcId="{2CA4792A-B1F7-4EB6-ABAC-D1E184E2E28E}" destId="{29DEEA2B-3156-4BDD-9688-6642440C8B55}" srcOrd="0" destOrd="0" presId="urn:microsoft.com/office/officeart/2005/8/layout/process4"/>
    <dgm:cxn modelId="{EBB5A125-6A5D-43BF-84C5-C45CD03955A0}" type="presOf" srcId="{1E1D2233-9E0A-4A6E-9D09-EE0D242335BE}" destId="{320884E5-CF7B-4CCA-B880-70371BC02C7D}" srcOrd="0" destOrd="0" presId="urn:microsoft.com/office/officeart/2005/8/layout/process4"/>
    <dgm:cxn modelId="{A20C9616-8DDF-4D80-9AD6-AD5C203DB279}" srcId="{1E1D2233-9E0A-4A6E-9D09-EE0D242335BE}" destId="{897C06EA-148C-40D9-937B-0DCD33170FF1}" srcOrd="0" destOrd="0" parTransId="{B3BD85B5-16D3-46DA-A2F5-6FCADF98281A}" sibTransId="{836AA93F-88D7-4237-B489-4FAEBD9E4FE0}"/>
    <dgm:cxn modelId="{D4BBE86C-E547-46B6-85A9-8139B1093D47}" srcId="{1E1D2233-9E0A-4A6E-9D09-EE0D242335BE}" destId="{2CA4792A-B1F7-4EB6-ABAC-D1E184E2E28E}" srcOrd="1" destOrd="0" parTransId="{5BDBE9D7-3D23-472B-849C-42D81CCDCF41}" sibTransId="{86D7B56B-12B2-4CCD-8831-1C43D447BE0E}"/>
    <dgm:cxn modelId="{0F0B5799-2F14-4871-925A-A29867AA9599}" srcId="{1E1D2233-9E0A-4A6E-9D09-EE0D242335BE}" destId="{51D49407-4F88-41E8-964A-2B230912D96A}" srcOrd="3" destOrd="0" parTransId="{D2FB32F2-098A-4B3E-8E46-C5AC46E49059}" sibTransId="{C2F57783-36E1-4F66-992E-C6471DBA5184}"/>
    <dgm:cxn modelId="{851976A1-1D72-4206-9426-709B83F095CA}" type="presOf" srcId="{897C06EA-148C-40D9-937B-0DCD33170FF1}" destId="{5AE4D7D6-E903-4503-B522-0460DBDC808B}" srcOrd="0" destOrd="0" presId="urn:microsoft.com/office/officeart/2005/8/layout/process4"/>
    <dgm:cxn modelId="{6C180A09-E4DB-426F-AFF8-7FF86B70E93D}" srcId="{1E1D2233-9E0A-4A6E-9D09-EE0D242335BE}" destId="{4C28AB09-4879-4BD1-8193-0BD73C5A0F61}" srcOrd="4" destOrd="0" parTransId="{D202A57B-61CD-4446-901D-9FF2DCE0AED5}" sibTransId="{B91275B9-9E11-435B-9A83-1A2446910FAD}"/>
    <dgm:cxn modelId="{10608BEA-728D-4D8C-AEAC-CA858B770101}" type="presOf" srcId="{51D49407-4F88-41E8-964A-2B230912D96A}" destId="{9FE5C3E9-0DC9-4466-8186-6259B8E24A4F}" srcOrd="0" destOrd="0" presId="urn:microsoft.com/office/officeart/2005/8/layout/process4"/>
    <dgm:cxn modelId="{8BF8E020-AE8B-4193-B1B5-C1A7124E75EC}" type="presParOf" srcId="{320884E5-CF7B-4CCA-B880-70371BC02C7D}" destId="{7FDE959F-BB24-4644-AF4F-A44D89F318B6}" srcOrd="0" destOrd="0" presId="urn:microsoft.com/office/officeart/2005/8/layout/process4"/>
    <dgm:cxn modelId="{05B4BF48-D358-49B1-8C0C-1E6712446C8C}" type="presParOf" srcId="{7FDE959F-BB24-4644-AF4F-A44D89F318B6}" destId="{A09ED2BA-F39E-4426-BADA-B261C44AB1C3}" srcOrd="0" destOrd="0" presId="urn:microsoft.com/office/officeart/2005/8/layout/process4"/>
    <dgm:cxn modelId="{708AA6FF-72F1-4982-9318-10E362051665}" type="presParOf" srcId="{320884E5-CF7B-4CCA-B880-70371BC02C7D}" destId="{46F017E8-007D-472C-B239-5A672AD1CC88}" srcOrd="1" destOrd="0" presId="urn:microsoft.com/office/officeart/2005/8/layout/process4"/>
    <dgm:cxn modelId="{C13CAF0C-F094-478D-AFE1-3B62C036DCEB}" type="presParOf" srcId="{320884E5-CF7B-4CCA-B880-70371BC02C7D}" destId="{37FB128D-ECCE-4BD9-95B5-27B225B10803}" srcOrd="2" destOrd="0" presId="urn:microsoft.com/office/officeart/2005/8/layout/process4"/>
    <dgm:cxn modelId="{26B1C5DF-2B96-435D-9D3C-40DF3EA24F9C}" type="presParOf" srcId="{37FB128D-ECCE-4BD9-95B5-27B225B10803}" destId="{9FE5C3E9-0DC9-4466-8186-6259B8E24A4F}" srcOrd="0" destOrd="0" presId="urn:microsoft.com/office/officeart/2005/8/layout/process4"/>
    <dgm:cxn modelId="{980DF6D9-7BD3-4041-9D15-5C5031289AF9}" type="presParOf" srcId="{320884E5-CF7B-4CCA-B880-70371BC02C7D}" destId="{14E64B80-1189-47AB-B5EA-6DB89CB5F544}" srcOrd="3" destOrd="0" presId="urn:microsoft.com/office/officeart/2005/8/layout/process4"/>
    <dgm:cxn modelId="{0960696B-A982-41F9-9D0C-05BF3F47A5F7}" type="presParOf" srcId="{320884E5-CF7B-4CCA-B880-70371BC02C7D}" destId="{6A3B0285-CF34-42C2-A3D0-AE6E2AFEB203}" srcOrd="4" destOrd="0" presId="urn:microsoft.com/office/officeart/2005/8/layout/process4"/>
    <dgm:cxn modelId="{4426342D-E977-4C19-A5C4-856FA63C7948}" type="presParOf" srcId="{6A3B0285-CF34-42C2-A3D0-AE6E2AFEB203}" destId="{4108AB8C-7A78-4F41-9AAC-8A9D409EC258}" srcOrd="0" destOrd="0" presId="urn:microsoft.com/office/officeart/2005/8/layout/process4"/>
    <dgm:cxn modelId="{7F786CA1-03C8-4761-863C-A82CD1CCF008}" type="presParOf" srcId="{320884E5-CF7B-4CCA-B880-70371BC02C7D}" destId="{51E93DA7-5433-49E1-AA3C-585C222FBB63}" srcOrd="5" destOrd="0" presId="urn:microsoft.com/office/officeart/2005/8/layout/process4"/>
    <dgm:cxn modelId="{B2625FD1-92C4-412E-A21E-26A7A7492B67}" type="presParOf" srcId="{320884E5-CF7B-4CCA-B880-70371BC02C7D}" destId="{C47D6E3B-F7A3-437D-84ED-E14FDE76D9EF}" srcOrd="6" destOrd="0" presId="urn:microsoft.com/office/officeart/2005/8/layout/process4"/>
    <dgm:cxn modelId="{C9D48981-6733-4EBC-8796-664F823460CE}" type="presParOf" srcId="{C47D6E3B-F7A3-437D-84ED-E14FDE76D9EF}" destId="{29DEEA2B-3156-4BDD-9688-6642440C8B55}" srcOrd="0" destOrd="0" presId="urn:microsoft.com/office/officeart/2005/8/layout/process4"/>
    <dgm:cxn modelId="{3B686C2B-C617-4EDA-B629-BAF43B18410A}" type="presParOf" srcId="{320884E5-CF7B-4CCA-B880-70371BC02C7D}" destId="{25AC67FA-8807-4FB9-A2AF-6837C4B4A583}" srcOrd="7" destOrd="0" presId="urn:microsoft.com/office/officeart/2005/8/layout/process4"/>
    <dgm:cxn modelId="{9E77FC9B-A2D0-495C-B5F8-4D05A6E0070A}" type="presParOf" srcId="{320884E5-CF7B-4CCA-B880-70371BC02C7D}" destId="{2D16BD83-CA32-417C-959E-0990EAC37554}" srcOrd="8" destOrd="0" presId="urn:microsoft.com/office/officeart/2005/8/layout/process4"/>
    <dgm:cxn modelId="{31528797-2C85-47E0-A819-80D28166AFF0}" type="presParOf" srcId="{2D16BD83-CA32-417C-959E-0990EAC37554}" destId="{5AE4D7D6-E903-4503-B522-0460DBDC808B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70B0667-192C-4C96-93E5-32AD070E5F39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BDC923-BC2E-4370-99C2-5C4B94A9FF8A}">
      <dgm:prSet/>
      <dgm:spPr/>
      <dgm:t>
        <a:bodyPr/>
        <a:lstStyle/>
        <a:p>
          <a:pPr rtl="0"/>
          <a:r>
            <a:rPr lang="ru-RU" b="1" smtClean="0"/>
            <a:t>ПЕРВИЧНАЯ (ОБЩАЯ) ПРОФИЛАКТИКА</a:t>
          </a:r>
          <a:r>
            <a:rPr lang="ru-RU" b="1" i="1" smtClean="0"/>
            <a:t> </a:t>
          </a:r>
          <a:endParaRPr lang="ru-RU"/>
        </a:p>
      </dgm:t>
    </dgm:pt>
    <dgm:pt modelId="{42E1FCE6-42D0-4934-AA57-435E2454FB2A}" type="parTrans" cxnId="{EFEE8CBE-9BD7-48C4-8F54-87FA217D1E16}">
      <dgm:prSet/>
      <dgm:spPr/>
      <dgm:t>
        <a:bodyPr/>
        <a:lstStyle/>
        <a:p>
          <a:endParaRPr lang="ru-RU"/>
        </a:p>
      </dgm:t>
    </dgm:pt>
    <dgm:pt modelId="{676F237C-8EE1-4882-A652-A2DF6AA854CC}" type="sibTrans" cxnId="{EFEE8CBE-9BD7-48C4-8F54-87FA217D1E16}">
      <dgm:prSet/>
      <dgm:spPr/>
      <dgm:t>
        <a:bodyPr/>
        <a:lstStyle/>
        <a:p>
          <a:endParaRPr lang="ru-RU"/>
        </a:p>
      </dgm:t>
    </dgm:pt>
    <dgm:pt modelId="{4FB1A14E-CA1B-41DD-AFF1-7CAE51E0EED2}">
      <dgm:prSet/>
      <dgm:spPr/>
      <dgm:t>
        <a:bodyPr/>
        <a:lstStyle/>
        <a:p>
          <a:pPr rtl="0"/>
          <a:r>
            <a:rPr lang="ru-RU" smtClean="0"/>
            <a:t>проводится на протяжении всего учебного года </a:t>
          </a:r>
          <a:endParaRPr lang="ru-RU"/>
        </a:p>
      </dgm:t>
    </dgm:pt>
    <dgm:pt modelId="{D997EC8B-47C8-4F43-905D-463474AC2115}" type="parTrans" cxnId="{8873EF27-E94B-4D67-9E91-78EDEDC99A12}">
      <dgm:prSet/>
      <dgm:spPr/>
      <dgm:t>
        <a:bodyPr/>
        <a:lstStyle/>
        <a:p>
          <a:endParaRPr lang="ru-RU"/>
        </a:p>
      </dgm:t>
    </dgm:pt>
    <dgm:pt modelId="{5469E280-C124-4494-B007-97CE3473F921}" type="sibTrans" cxnId="{8873EF27-E94B-4D67-9E91-78EDEDC99A12}">
      <dgm:prSet/>
      <dgm:spPr/>
      <dgm:t>
        <a:bodyPr/>
        <a:lstStyle/>
        <a:p>
          <a:endParaRPr lang="ru-RU"/>
        </a:p>
      </dgm:t>
    </dgm:pt>
    <dgm:pt modelId="{68C40737-AC0C-4925-92D3-356260E6BC6B}">
      <dgm:prSet/>
      <dgm:spPr/>
      <dgm:t>
        <a:bodyPr/>
        <a:lstStyle/>
        <a:p>
          <a:pPr rtl="0"/>
          <a:r>
            <a:rPr lang="ru-RU" smtClean="0"/>
            <a:t>предназначена для всех обучающихся</a:t>
          </a:r>
          <a:endParaRPr lang="ru-RU"/>
        </a:p>
      </dgm:t>
    </dgm:pt>
    <dgm:pt modelId="{DCBCFA9F-5B29-4DD8-AF28-74B621D69DD6}" type="parTrans" cxnId="{6C66E956-6811-4FA5-B5F9-16468806AF51}">
      <dgm:prSet/>
      <dgm:spPr/>
      <dgm:t>
        <a:bodyPr/>
        <a:lstStyle/>
        <a:p>
          <a:endParaRPr lang="ru-RU"/>
        </a:p>
      </dgm:t>
    </dgm:pt>
    <dgm:pt modelId="{72C83F30-DF1F-4AA8-90D0-9CD377A5E593}" type="sibTrans" cxnId="{6C66E956-6811-4FA5-B5F9-16468806AF51}">
      <dgm:prSet/>
      <dgm:spPr/>
      <dgm:t>
        <a:bodyPr/>
        <a:lstStyle/>
        <a:p>
          <a:endParaRPr lang="ru-RU"/>
        </a:p>
      </dgm:t>
    </dgm:pt>
    <dgm:pt modelId="{5786E8E9-1F4F-4E67-9841-C8C98653FEC9}">
      <dgm:prSet/>
      <dgm:spPr/>
      <dgm:t>
        <a:bodyPr/>
        <a:lstStyle/>
        <a:p>
          <a:pPr rtl="0"/>
          <a:r>
            <a:rPr lang="ru-RU" smtClean="0"/>
            <a:t>направлена на воспитание позитивно ориентированной личности</a:t>
          </a:r>
          <a:endParaRPr lang="ru-RU"/>
        </a:p>
      </dgm:t>
    </dgm:pt>
    <dgm:pt modelId="{720B9715-4F35-48D9-ADAB-1B9184BADE3D}" type="parTrans" cxnId="{7C54CCFA-1BBD-475D-B4F3-3395857F099A}">
      <dgm:prSet/>
      <dgm:spPr/>
      <dgm:t>
        <a:bodyPr/>
        <a:lstStyle/>
        <a:p>
          <a:endParaRPr lang="ru-RU"/>
        </a:p>
      </dgm:t>
    </dgm:pt>
    <dgm:pt modelId="{AE1B4526-B254-4671-A6FB-A7E52C459EC8}" type="sibTrans" cxnId="{7C54CCFA-1BBD-475D-B4F3-3395857F099A}">
      <dgm:prSet/>
      <dgm:spPr/>
      <dgm:t>
        <a:bodyPr/>
        <a:lstStyle/>
        <a:p>
          <a:endParaRPr lang="ru-RU"/>
        </a:p>
      </dgm:t>
    </dgm:pt>
    <dgm:pt modelId="{851FEC3D-A04E-477D-8212-11B32BA6BF61}">
      <dgm:prSet/>
      <dgm:spPr/>
      <dgm:t>
        <a:bodyPr/>
        <a:lstStyle/>
        <a:p>
          <a:pPr rtl="0"/>
          <a:r>
            <a:rPr lang="ru-RU" smtClean="0"/>
            <a:t>формирование культуры здорового образа жизни, ценностных ориентаций</a:t>
          </a:r>
          <a:endParaRPr lang="ru-RU"/>
        </a:p>
      </dgm:t>
    </dgm:pt>
    <dgm:pt modelId="{C477A71D-7765-4E5E-A182-4BDDB2F289AC}" type="parTrans" cxnId="{A71BC0FC-2551-4FFC-BB6E-B0589E474C84}">
      <dgm:prSet/>
      <dgm:spPr/>
      <dgm:t>
        <a:bodyPr/>
        <a:lstStyle/>
        <a:p>
          <a:endParaRPr lang="ru-RU"/>
        </a:p>
      </dgm:t>
    </dgm:pt>
    <dgm:pt modelId="{54F2BDB7-6BA7-4757-8826-D8AE478AE407}" type="sibTrans" cxnId="{A71BC0FC-2551-4FFC-BB6E-B0589E474C84}">
      <dgm:prSet/>
      <dgm:spPr/>
      <dgm:t>
        <a:bodyPr/>
        <a:lstStyle/>
        <a:p>
          <a:endParaRPr lang="ru-RU"/>
        </a:p>
      </dgm:t>
    </dgm:pt>
    <dgm:pt modelId="{DEACD4CA-40E7-4850-B6A0-F632AF1AE81C}">
      <dgm:prSet/>
      <dgm:spPr/>
      <dgm:t>
        <a:bodyPr/>
        <a:lstStyle/>
        <a:p>
          <a:pPr rtl="0"/>
          <a:r>
            <a:rPr lang="ru-RU" smtClean="0"/>
            <a:t>укрепление психического здоровья несовершеннолетних</a:t>
          </a:r>
          <a:endParaRPr lang="ru-RU"/>
        </a:p>
      </dgm:t>
    </dgm:pt>
    <dgm:pt modelId="{51B9FDB6-3803-47C2-AB0F-268D027CF660}" type="parTrans" cxnId="{A2CF66CD-F241-4B1F-AF78-705CD6E72BFE}">
      <dgm:prSet/>
      <dgm:spPr/>
      <dgm:t>
        <a:bodyPr/>
        <a:lstStyle/>
        <a:p>
          <a:endParaRPr lang="ru-RU"/>
        </a:p>
      </dgm:t>
    </dgm:pt>
    <dgm:pt modelId="{EBC4A6C4-D51B-492C-8956-ACEBCEACEF10}" type="sibTrans" cxnId="{A2CF66CD-F241-4B1F-AF78-705CD6E72BFE}">
      <dgm:prSet/>
      <dgm:spPr/>
      <dgm:t>
        <a:bodyPr/>
        <a:lstStyle/>
        <a:p>
          <a:endParaRPr lang="ru-RU"/>
        </a:p>
      </dgm:t>
    </dgm:pt>
    <dgm:pt modelId="{585CFE13-0BF4-4DAA-9014-7D9B77796AAB}">
      <dgm:prSet/>
      <dgm:spPr/>
      <dgm:t>
        <a:bodyPr/>
        <a:lstStyle/>
        <a:p>
          <a:pPr rtl="0"/>
          <a:r>
            <a:rPr lang="ru-RU" dirty="0" smtClean="0"/>
            <a:t>формирование  навыков конструктивного взаимодействия с окружающими</a:t>
          </a:r>
          <a:endParaRPr lang="ru-RU" dirty="0"/>
        </a:p>
      </dgm:t>
    </dgm:pt>
    <dgm:pt modelId="{339EADAB-FA68-4033-B03B-82759F4B3275}" type="parTrans" cxnId="{301EDFB1-6B00-43DF-8FDA-F484018E4E3D}">
      <dgm:prSet/>
      <dgm:spPr/>
      <dgm:t>
        <a:bodyPr/>
        <a:lstStyle/>
        <a:p>
          <a:endParaRPr lang="ru-RU"/>
        </a:p>
      </dgm:t>
    </dgm:pt>
    <dgm:pt modelId="{72F5A15F-D72D-4BE4-BAAF-ED44E8858EAD}" type="sibTrans" cxnId="{301EDFB1-6B00-43DF-8FDA-F484018E4E3D}">
      <dgm:prSet/>
      <dgm:spPr/>
      <dgm:t>
        <a:bodyPr/>
        <a:lstStyle/>
        <a:p>
          <a:endParaRPr lang="ru-RU"/>
        </a:p>
      </dgm:t>
    </dgm:pt>
    <dgm:pt modelId="{F31CC33A-11FC-4C7A-BF2F-CCB2EE9C3AAA}">
      <dgm:prSet/>
      <dgm:spPr/>
      <dgm:t>
        <a:bodyPr/>
        <a:lstStyle/>
        <a:p>
          <a:endParaRPr lang="ru-RU"/>
        </a:p>
      </dgm:t>
    </dgm:pt>
    <dgm:pt modelId="{931E8DB5-8608-419D-9BA8-6E57D9415E6D}" type="parTrans" cxnId="{800B5BE4-F275-4EC7-8D0E-13108DCB4AE7}">
      <dgm:prSet/>
      <dgm:spPr/>
      <dgm:t>
        <a:bodyPr/>
        <a:lstStyle/>
        <a:p>
          <a:endParaRPr lang="ru-RU"/>
        </a:p>
      </dgm:t>
    </dgm:pt>
    <dgm:pt modelId="{CE77CF6C-FAC1-4534-A2B5-1B8E910BC808}" type="sibTrans" cxnId="{800B5BE4-F275-4EC7-8D0E-13108DCB4AE7}">
      <dgm:prSet/>
      <dgm:spPr/>
      <dgm:t>
        <a:bodyPr/>
        <a:lstStyle/>
        <a:p>
          <a:endParaRPr lang="ru-RU"/>
        </a:p>
      </dgm:t>
    </dgm:pt>
    <dgm:pt modelId="{4B0FE90E-B17A-4FEB-AF83-089E3BFCB21E}" type="pres">
      <dgm:prSet presAssocID="{770B0667-192C-4C96-93E5-32AD070E5F3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DE6CE1-17E9-4FC8-8CD6-5E2ACCD532B1}" type="pres">
      <dgm:prSet presAssocID="{1DBDC923-BC2E-4370-99C2-5C4B94A9FF8A}" presName="circ1" presStyleLbl="vennNode1" presStyleIdx="0" presStyleCnt="7"/>
      <dgm:spPr/>
    </dgm:pt>
    <dgm:pt modelId="{8BAE9395-3CD0-4B7E-B20B-D196F03D285E}" type="pres">
      <dgm:prSet presAssocID="{1DBDC923-BC2E-4370-99C2-5C4B94A9FF8A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65EF78-4282-4447-A7E5-1167F7507F36}" type="pres">
      <dgm:prSet presAssocID="{4FB1A14E-CA1B-41DD-AFF1-7CAE51E0EED2}" presName="circ2" presStyleLbl="vennNode1" presStyleIdx="1" presStyleCnt="7"/>
      <dgm:spPr/>
    </dgm:pt>
    <dgm:pt modelId="{D8A7B692-A0E6-451F-86DB-39F07894340B}" type="pres">
      <dgm:prSet presAssocID="{4FB1A14E-CA1B-41DD-AFF1-7CAE51E0EED2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883C32-0E94-4B82-907A-AD525329DB23}" type="pres">
      <dgm:prSet presAssocID="{68C40737-AC0C-4925-92D3-356260E6BC6B}" presName="circ3" presStyleLbl="vennNode1" presStyleIdx="2" presStyleCnt="7"/>
      <dgm:spPr/>
    </dgm:pt>
    <dgm:pt modelId="{59C669E3-E3C5-4947-895D-C6166BFAFD23}" type="pres">
      <dgm:prSet presAssocID="{68C40737-AC0C-4925-92D3-356260E6BC6B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FFB8DA-88A1-470F-942A-41A9954F8E25}" type="pres">
      <dgm:prSet presAssocID="{5786E8E9-1F4F-4E67-9841-C8C98653FEC9}" presName="circ4" presStyleLbl="vennNode1" presStyleIdx="3" presStyleCnt="7"/>
      <dgm:spPr/>
    </dgm:pt>
    <dgm:pt modelId="{C1662933-3B7A-4D57-9BAB-46CDC3032F27}" type="pres">
      <dgm:prSet presAssocID="{5786E8E9-1F4F-4E67-9841-C8C98653FEC9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C45C72-2DFB-478E-BCFB-375E43458E3B}" type="pres">
      <dgm:prSet presAssocID="{851FEC3D-A04E-477D-8212-11B32BA6BF61}" presName="circ5" presStyleLbl="vennNode1" presStyleIdx="4" presStyleCnt="7"/>
      <dgm:spPr/>
    </dgm:pt>
    <dgm:pt modelId="{C9A25C2E-0B73-4CFA-8EE7-31696CB57E76}" type="pres">
      <dgm:prSet presAssocID="{851FEC3D-A04E-477D-8212-11B32BA6BF61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C7E6E8-51AD-4277-8F64-DBBDD311ACE0}" type="pres">
      <dgm:prSet presAssocID="{DEACD4CA-40E7-4850-B6A0-F632AF1AE81C}" presName="circ6" presStyleLbl="vennNode1" presStyleIdx="5" presStyleCnt="7"/>
      <dgm:spPr/>
    </dgm:pt>
    <dgm:pt modelId="{13E4A1CC-37D7-4218-BFB0-25E3AED7C870}" type="pres">
      <dgm:prSet presAssocID="{DEACD4CA-40E7-4850-B6A0-F632AF1AE81C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256810-E5A5-4989-93F5-E3DEDD2368AA}" type="pres">
      <dgm:prSet presAssocID="{585CFE13-0BF4-4DAA-9014-7D9B77796AAB}" presName="circ7" presStyleLbl="vennNode1" presStyleIdx="6" presStyleCnt="7"/>
      <dgm:spPr/>
    </dgm:pt>
    <dgm:pt modelId="{DB6037EC-BDE4-4DB3-BD47-F3CE1FB86489}" type="pres">
      <dgm:prSet presAssocID="{585CFE13-0BF4-4DAA-9014-7D9B77796AAB}" presName="circ7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54CCFA-1BBD-475D-B4F3-3395857F099A}" srcId="{770B0667-192C-4C96-93E5-32AD070E5F39}" destId="{5786E8E9-1F4F-4E67-9841-C8C98653FEC9}" srcOrd="3" destOrd="0" parTransId="{720B9715-4F35-48D9-ADAB-1B9184BADE3D}" sibTransId="{AE1B4526-B254-4671-A6FB-A7E52C459EC8}"/>
    <dgm:cxn modelId="{A2CF66CD-F241-4B1F-AF78-705CD6E72BFE}" srcId="{770B0667-192C-4C96-93E5-32AD070E5F39}" destId="{DEACD4CA-40E7-4850-B6A0-F632AF1AE81C}" srcOrd="5" destOrd="0" parTransId="{51B9FDB6-3803-47C2-AB0F-268D027CF660}" sibTransId="{EBC4A6C4-D51B-492C-8956-ACEBCEACEF10}"/>
    <dgm:cxn modelId="{8873EF27-E94B-4D67-9E91-78EDEDC99A12}" srcId="{770B0667-192C-4C96-93E5-32AD070E5F39}" destId="{4FB1A14E-CA1B-41DD-AFF1-7CAE51E0EED2}" srcOrd="1" destOrd="0" parTransId="{D997EC8B-47C8-4F43-905D-463474AC2115}" sibTransId="{5469E280-C124-4494-B007-97CE3473F921}"/>
    <dgm:cxn modelId="{800B5BE4-F275-4EC7-8D0E-13108DCB4AE7}" srcId="{770B0667-192C-4C96-93E5-32AD070E5F39}" destId="{F31CC33A-11FC-4C7A-BF2F-CCB2EE9C3AAA}" srcOrd="7" destOrd="0" parTransId="{931E8DB5-8608-419D-9BA8-6E57D9415E6D}" sibTransId="{CE77CF6C-FAC1-4534-A2B5-1B8E910BC808}"/>
    <dgm:cxn modelId="{A71BC0FC-2551-4FFC-BB6E-B0589E474C84}" srcId="{770B0667-192C-4C96-93E5-32AD070E5F39}" destId="{851FEC3D-A04E-477D-8212-11B32BA6BF61}" srcOrd="4" destOrd="0" parTransId="{C477A71D-7765-4E5E-A182-4BDDB2F289AC}" sibTransId="{54F2BDB7-6BA7-4757-8826-D8AE478AE407}"/>
    <dgm:cxn modelId="{764A3253-D0A5-4CA5-8439-EB0988B87D87}" type="presOf" srcId="{585CFE13-0BF4-4DAA-9014-7D9B77796AAB}" destId="{DB6037EC-BDE4-4DB3-BD47-F3CE1FB86489}" srcOrd="0" destOrd="0" presId="urn:microsoft.com/office/officeart/2005/8/layout/venn1"/>
    <dgm:cxn modelId="{90D9B497-4DDB-42BD-8244-E58531AA963B}" type="presOf" srcId="{4FB1A14E-CA1B-41DD-AFF1-7CAE51E0EED2}" destId="{D8A7B692-A0E6-451F-86DB-39F07894340B}" srcOrd="0" destOrd="0" presId="urn:microsoft.com/office/officeart/2005/8/layout/venn1"/>
    <dgm:cxn modelId="{6C66E956-6811-4FA5-B5F9-16468806AF51}" srcId="{770B0667-192C-4C96-93E5-32AD070E5F39}" destId="{68C40737-AC0C-4925-92D3-356260E6BC6B}" srcOrd="2" destOrd="0" parTransId="{DCBCFA9F-5B29-4DD8-AF28-74B621D69DD6}" sibTransId="{72C83F30-DF1F-4AA8-90D0-9CD377A5E593}"/>
    <dgm:cxn modelId="{EFEE8CBE-9BD7-48C4-8F54-87FA217D1E16}" srcId="{770B0667-192C-4C96-93E5-32AD070E5F39}" destId="{1DBDC923-BC2E-4370-99C2-5C4B94A9FF8A}" srcOrd="0" destOrd="0" parTransId="{42E1FCE6-42D0-4934-AA57-435E2454FB2A}" sibTransId="{676F237C-8EE1-4882-A652-A2DF6AA854CC}"/>
    <dgm:cxn modelId="{DA3F1083-DFD9-4B17-96AB-6D5939371D4F}" type="presOf" srcId="{68C40737-AC0C-4925-92D3-356260E6BC6B}" destId="{59C669E3-E3C5-4947-895D-C6166BFAFD23}" srcOrd="0" destOrd="0" presId="urn:microsoft.com/office/officeart/2005/8/layout/venn1"/>
    <dgm:cxn modelId="{301EDFB1-6B00-43DF-8FDA-F484018E4E3D}" srcId="{770B0667-192C-4C96-93E5-32AD070E5F39}" destId="{585CFE13-0BF4-4DAA-9014-7D9B77796AAB}" srcOrd="6" destOrd="0" parTransId="{339EADAB-FA68-4033-B03B-82759F4B3275}" sibTransId="{72F5A15F-D72D-4BE4-BAAF-ED44E8858EAD}"/>
    <dgm:cxn modelId="{02FC9BA1-3C9A-4EAB-B02F-71C7A78FCB5D}" type="presOf" srcId="{770B0667-192C-4C96-93E5-32AD070E5F39}" destId="{4B0FE90E-B17A-4FEB-AF83-089E3BFCB21E}" srcOrd="0" destOrd="0" presId="urn:microsoft.com/office/officeart/2005/8/layout/venn1"/>
    <dgm:cxn modelId="{701C679F-FE4D-4C0E-9222-543726CC85A9}" type="presOf" srcId="{1DBDC923-BC2E-4370-99C2-5C4B94A9FF8A}" destId="{8BAE9395-3CD0-4B7E-B20B-D196F03D285E}" srcOrd="0" destOrd="0" presId="urn:microsoft.com/office/officeart/2005/8/layout/venn1"/>
    <dgm:cxn modelId="{A28397C9-9643-48D1-BB02-2C472F89A32E}" type="presOf" srcId="{DEACD4CA-40E7-4850-B6A0-F632AF1AE81C}" destId="{13E4A1CC-37D7-4218-BFB0-25E3AED7C870}" srcOrd="0" destOrd="0" presId="urn:microsoft.com/office/officeart/2005/8/layout/venn1"/>
    <dgm:cxn modelId="{9F60B97F-52D0-48CB-AFDA-EBF2F542A53F}" type="presOf" srcId="{5786E8E9-1F4F-4E67-9841-C8C98653FEC9}" destId="{C1662933-3B7A-4D57-9BAB-46CDC3032F27}" srcOrd="0" destOrd="0" presId="urn:microsoft.com/office/officeart/2005/8/layout/venn1"/>
    <dgm:cxn modelId="{D68EF34F-9A17-42F9-B190-21849911FE55}" type="presOf" srcId="{851FEC3D-A04E-477D-8212-11B32BA6BF61}" destId="{C9A25C2E-0B73-4CFA-8EE7-31696CB57E76}" srcOrd="0" destOrd="0" presId="urn:microsoft.com/office/officeart/2005/8/layout/venn1"/>
    <dgm:cxn modelId="{B741DA8E-2DF2-41CF-B0B4-E97E6563EE0C}" type="presParOf" srcId="{4B0FE90E-B17A-4FEB-AF83-089E3BFCB21E}" destId="{BBDE6CE1-17E9-4FC8-8CD6-5E2ACCD532B1}" srcOrd="0" destOrd="0" presId="urn:microsoft.com/office/officeart/2005/8/layout/venn1"/>
    <dgm:cxn modelId="{91D3586B-D82A-4FED-890C-002217E57DBC}" type="presParOf" srcId="{4B0FE90E-B17A-4FEB-AF83-089E3BFCB21E}" destId="{8BAE9395-3CD0-4B7E-B20B-D196F03D285E}" srcOrd="1" destOrd="0" presId="urn:microsoft.com/office/officeart/2005/8/layout/venn1"/>
    <dgm:cxn modelId="{ED12C573-7E50-4CD9-B301-D3CF8E6C10E8}" type="presParOf" srcId="{4B0FE90E-B17A-4FEB-AF83-089E3BFCB21E}" destId="{4565EF78-4282-4447-A7E5-1167F7507F36}" srcOrd="2" destOrd="0" presId="urn:microsoft.com/office/officeart/2005/8/layout/venn1"/>
    <dgm:cxn modelId="{6315EE63-935E-4E93-81D7-ADD8DF1A0173}" type="presParOf" srcId="{4B0FE90E-B17A-4FEB-AF83-089E3BFCB21E}" destId="{D8A7B692-A0E6-451F-86DB-39F07894340B}" srcOrd="3" destOrd="0" presId="urn:microsoft.com/office/officeart/2005/8/layout/venn1"/>
    <dgm:cxn modelId="{3C90F187-45FB-43BD-A17E-AD4E54C51A59}" type="presParOf" srcId="{4B0FE90E-B17A-4FEB-AF83-089E3BFCB21E}" destId="{71883C32-0E94-4B82-907A-AD525329DB23}" srcOrd="4" destOrd="0" presId="urn:microsoft.com/office/officeart/2005/8/layout/venn1"/>
    <dgm:cxn modelId="{554687D3-B001-4CC8-AD55-71176F2A03FB}" type="presParOf" srcId="{4B0FE90E-B17A-4FEB-AF83-089E3BFCB21E}" destId="{59C669E3-E3C5-4947-895D-C6166BFAFD23}" srcOrd="5" destOrd="0" presId="urn:microsoft.com/office/officeart/2005/8/layout/venn1"/>
    <dgm:cxn modelId="{0DA2F43D-BAB9-4C57-9337-E4E3FE02E972}" type="presParOf" srcId="{4B0FE90E-B17A-4FEB-AF83-089E3BFCB21E}" destId="{DFFFB8DA-88A1-470F-942A-41A9954F8E25}" srcOrd="6" destOrd="0" presId="urn:microsoft.com/office/officeart/2005/8/layout/venn1"/>
    <dgm:cxn modelId="{CB8B5489-F94A-4B4F-A7D3-716776F2ED10}" type="presParOf" srcId="{4B0FE90E-B17A-4FEB-AF83-089E3BFCB21E}" destId="{C1662933-3B7A-4D57-9BAB-46CDC3032F27}" srcOrd="7" destOrd="0" presId="urn:microsoft.com/office/officeart/2005/8/layout/venn1"/>
    <dgm:cxn modelId="{B7637938-8FEA-4B2D-B859-177E3472FC36}" type="presParOf" srcId="{4B0FE90E-B17A-4FEB-AF83-089E3BFCB21E}" destId="{25C45C72-2DFB-478E-BCFB-375E43458E3B}" srcOrd="8" destOrd="0" presId="urn:microsoft.com/office/officeart/2005/8/layout/venn1"/>
    <dgm:cxn modelId="{F6887880-07F7-4CAE-84CB-5F5397E79709}" type="presParOf" srcId="{4B0FE90E-B17A-4FEB-AF83-089E3BFCB21E}" destId="{C9A25C2E-0B73-4CFA-8EE7-31696CB57E76}" srcOrd="9" destOrd="0" presId="urn:microsoft.com/office/officeart/2005/8/layout/venn1"/>
    <dgm:cxn modelId="{F94D4CEB-D228-4EC2-AFB5-7EC2FD151AD3}" type="presParOf" srcId="{4B0FE90E-B17A-4FEB-AF83-089E3BFCB21E}" destId="{16C7E6E8-51AD-4277-8F64-DBBDD311ACE0}" srcOrd="10" destOrd="0" presId="urn:microsoft.com/office/officeart/2005/8/layout/venn1"/>
    <dgm:cxn modelId="{210DFA8D-6305-4EDA-AED9-9E194F57088F}" type="presParOf" srcId="{4B0FE90E-B17A-4FEB-AF83-089E3BFCB21E}" destId="{13E4A1CC-37D7-4218-BFB0-25E3AED7C870}" srcOrd="11" destOrd="0" presId="urn:microsoft.com/office/officeart/2005/8/layout/venn1"/>
    <dgm:cxn modelId="{4EA51717-9662-418B-9FB6-0A40B3118361}" type="presParOf" srcId="{4B0FE90E-B17A-4FEB-AF83-089E3BFCB21E}" destId="{53256810-E5A5-4989-93F5-E3DEDD2368AA}" srcOrd="12" destOrd="0" presId="urn:microsoft.com/office/officeart/2005/8/layout/venn1"/>
    <dgm:cxn modelId="{94E49C1B-53A8-4EDE-A1F7-98E616A5D94F}" type="presParOf" srcId="{4B0FE90E-B17A-4FEB-AF83-089E3BFCB21E}" destId="{DB6037EC-BDE4-4DB3-BD47-F3CE1FB86489}" srcOrd="1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9E660B6-68DE-428A-8941-8A02D63DDF6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3FD94CA-41C9-498A-9309-9A41B7A18C3C}">
      <dgm:prSet custT="1"/>
      <dgm:spPr/>
      <dgm:t>
        <a:bodyPr/>
        <a:lstStyle/>
        <a:p>
          <a:pPr rtl="0"/>
          <a:r>
            <a:rPr lang="ru-RU" sz="1800" b="1" dirty="0" smtClean="0"/>
            <a:t>ВТОРИЧНАЯ ПРОФИЛАКТИКА </a:t>
          </a:r>
          <a:endParaRPr lang="ru-RU" sz="1800" dirty="0"/>
        </a:p>
      </dgm:t>
    </dgm:pt>
    <dgm:pt modelId="{A9C9DEF2-6716-40BA-9683-6A64BDB8E578}" type="parTrans" cxnId="{4F8EF04C-121F-4EAA-ACB4-B167372F49F6}">
      <dgm:prSet/>
      <dgm:spPr/>
      <dgm:t>
        <a:bodyPr/>
        <a:lstStyle/>
        <a:p>
          <a:endParaRPr lang="ru-RU"/>
        </a:p>
      </dgm:t>
    </dgm:pt>
    <dgm:pt modelId="{95ADF405-BF6A-4CAF-AE4F-F9025BD53F17}" type="sibTrans" cxnId="{4F8EF04C-121F-4EAA-ACB4-B167372F49F6}">
      <dgm:prSet/>
      <dgm:spPr/>
      <dgm:t>
        <a:bodyPr/>
        <a:lstStyle/>
        <a:p>
          <a:endParaRPr lang="ru-RU"/>
        </a:p>
      </dgm:t>
    </dgm:pt>
    <dgm:pt modelId="{C4459AE1-54A2-473D-9758-FD3E973D3C54}">
      <dgm:prSet custT="1"/>
      <dgm:spPr/>
      <dgm:t>
        <a:bodyPr/>
        <a:lstStyle/>
        <a:p>
          <a:pPr rtl="0"/>
          <a:r>
            <a:rPr lang="ru-RU" sz="1800" dirty="0" smtClean="0"/>
            <a:t>проводится в </a:t>
          </a:r>
          <a:r>
            <a:rPr lang="ru-RU" sz="1800" i="0" dirty="0" smtClean="0"/>
            <a:t>начале учебного года</a:t>
          </a:r>
          <a:endParaRPr lang="ru-RU" sz="1800" i="0" dirty="0"/>
        </a:p>
      </dgm:t>
    </dgm:pt>
    <dgm:pt modelId="{44C42E30-625D-483E-8DE6-C95DA2E3FAB7}" type="parTrans" cxnId="{66F8D4EB-1CB3-428B-A5D9-151D42CE9B1E}">
      <dgm:prSet/>
      <dgm:spPr/>
      <dgm:t>
        <a:bodyPr/>
        <a:lstStyle/>
        <a:p>
          <a:endParaRPr lang="ru-RU"/>
        </a:p>
      </dgm:t>
    </dgm:pt>
    <dgm:pt modelId="{89C5FE06-5EE2-4EF2-9F08-BD3267952300}" type="sibTrans" cxnId="{66F8D4EB-1CB3-428B-A5D9-151D42CE9B1E}">
      <dgm:prSet/>
      <dgm:spPr/>
      <dgm:t>
        <a:bodyPr/>
        <a:lstStyle/>
        <a:p>
          <a:endParaRPr lang="ru-RU"/>
        </a:p>
      </dgm:t>
    </dgm:pt>
    <dgm:pt modelId="{D092E691-5BDC-41FC-9D4B-F1EB4855DE86}">
      <dgm:prSet custT="1"/>
      <dgm:spPr/>
      <dgm:t>
        <a:bodyPr/>
        <a:lstStyle/>
        <a:p>
          <a:pPr rtl="0"/>
          <a:r>
            <a:rPr lang="ru-RU" sz="1800" dirty="0" smtClean="0"/>
            <a:t>при поступлении информации о каждом несовершеннолетнем, склонном к суицидальному поведению, совершившем суицидальную попытку, вовлеченном в деструктивные Интернет-сообщества</a:t>
          </a:r>
          <a:endParaRPr lang="ru-RU" sz="1800" dirty="0"/>
        </a:p>
      </dgm:t>
    </dgm:pt>
    <dgm:pt modelId="{61EB0754-9258-49AA-9FEB-BB531B3F600E}" type="parTrans" cxnId="{50BF1B6E-9552-4359-97BB-CB0B4C06EC1B}">
      <dgm:prSet/>
      <dgm:spPr/>
      <dgm:t>
        <a:bodyPr/>
        <a:lstStyle/>
        <a:p>
          <a:endParaRPr lang="ru-RU"/>
        </a:p>
      </dgm:t>
    </dgm:pt>
    <dgm:pt modelId="{C03A8C6B-F0A0-44A9-890A-E9E55A44C4CE}" type="sibTrans" cxnId="{50BF1B6E-9552-4359-97BB-CB0B4C06EC1B}">
      <dgm:prSet/>
      <dgm:spPr/>
      <dgm:t>
        <a:bodyPr/>
        <a:lstStyle/>
        <a:p>
          <a:endParaRPr lang="ru-RU"/>
        </a:p>
      </dgm:t>
    </dgm:pt>
    <dgm:pt modelId="{9F1E3F9E-CABA-494C-A6EF-42734E7D12A0}">
      <dgm:prSet custT="1"/>
      <dgm:spPr/>
      <dgm:t>
        <a:bodyPr/>
        <a:lstStyle/>
        <a:p>
          <a:pPr rtl="0"/>
          <a:r>
            <a:rPr lang="ru-RU" sz="1800" dirty="0" smtClean="0"/>
            <a:t>направлена на выявление факторов риска, провоцирующих суицидальные наклонности, на своевременное выявление учащихся, имеющих измененное психоэмоциональное состояние, склонных к </a:t>
          </a:r>
          <a:r>
            <a:rPr lang="ru-RU" sz="1800" dirty="0" err="1" smtClean="0"/>
            <a:t>суицидоопасному</a:t>
          </a:r>
          <a:r>
            <a:rPr lang="ru-RU" sz="1800" dirty="0" smtClean="0"/>
            <a:t> поведению</a:t>
          </a:r>
          <a:r>
            <a:rPr lang="ru-RU" sz="1600" dirty="0" smtClean="0"/>
            <a:t> </a:t>
          </a:r>
          <a:endParaRPr lang="ru-RU" sz="1600" dirty="0"/>
        </a:p>
      </dgm:t>
    </dgm:pt>
    <dgm:pt modelId="{0676F7EC-8438-4A8B-BDDF-0D10C24FEB36}" type="parTrans" cxnId="{D1638512-E5F8-4DE8-8EBC-02CA4F740727}">
      <dgm:prSet/>
      <dgm:spPr/>
      <dgm:t>
        <a:bodyPr/>
        <a:lstStyle/>
        <a:p>
          <a:endParaRPr lang="ru-RU"/>
        </a:p>
      </dgm:t>
    </dgm:pt>
    <dgm:pt modelId="{5E4A33C5-1B7C-4BA0-8592-BE4AFFF52B1E}" type="sibTrans" cxnId="{D1638512-E5F8-4DE8-8EBC-02CA4F740727}">
      <dgm:prSet/>
      <dgm:spPr/>
      <dgm:t>
        <a:bodyPr/>
        <a:lstStyle/>
        <a:p>
          <a:endParaRPr lang="ru-RU"/>
        </a:p>
      </dgm:t>
    </dgm:pt>
    <dgm:pt modelId="{3AE1ADA8-FA2C-45CA-A24A-B82C17D1D2FC}" type="pres">
      <dgm:prSet presAssocID="{C9E660B6-68DE-428A-8941-8A02D63DDF60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BB2B0E9B-A4C7-4B13-81D1-3784DE866D84}" type="pres">
      <dgm:prSet presAssocID="{C9E660B6-68DE-428A-8941-8A02D63DDF60}" presName="pyramid" presStyleLbl="node1" presStyleIdx="0" presStyleCnt="1" custLinFactNeighborX="-10906"/>
      <dgm:spPr/>
    </dgm:pt>
    <dgm:pt modelId="{1509E5F3-C359-4242-A42A-F1199C06D828}" type="pres">
      <dgm:prSet presAssocID="{C9E660B6-68DE-428A-8941-8A02D63DDF60}" presName="theList" presStyleCnt="0"/>
      <dgm:spPr/>
    </dgm:pt>
    <dgm:pt modelId="{E74EBBED-4899-477F-AB1E-76B84A9A033E}" type="pres">
      <dgm:prSet presAssocID="{C3FD94CA-41C9-498A-9309-9A41B7A18C3C}" presName="aNode" presStyleLbl="fgAcc1" presStyleIdx="0" presStyleCnt="4" custScaleX="121513" custLinFactNeighborX="-12225" custLinFactNeighborY="-35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E110C3-0231-4E15-B4EB-9BA360E7A30F}" type="pres">
      <dgm:prSet presAssocID="{C3FD94CA-41C9-498A-9309-9A41B7A18C3C}" presName="aSpace" presStyleCnt="0"/>
      <dgm:spPr/>
    </dgm:pt>
    <dgm:pt modelId="{5D62C7CD-3419-4A1D-97A8-ACD281D0651A}" type="pres">
      <dgm:prSet presAssocID="{C4459AE1-54A2-473D-9758-FD3E973D3C54}" presName="aNode" presStyleLbl="fgAcc1" presStyleIdx="1" presStyleCnt="4" custScaleX="128006" custScaleY="107094" custLinFactNeighborX="-9679" custLinFactNeighborY="412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2D9A36-D3B2-4E6D-BB61-B547B8D7F9EA}" type="pres">
      <dgm:prSet presAssocID="{C4459AE1-54A2-473D-9758-FD3E973D3C54}" presName="aSpace" presStyleCnt="0"/>
      <dgm:spPr/>
    </dgm:pt>
    <dgm:pt modelId="{47F69690-10E0-45ED-8580-8AAFE4B65F14}" type="pres">
      <dgm:prSet presAssocID="{D092E691-5BDC-41FC-9D4B-F1EB4855DE86}" presName="aNode" presStyleLbl="fgAcc1" presStyleIdx="2" presStyleCnt="4" custScaleX="134796" custScaleY="150108" custLinFactY="4208" custLinFactNeighborX="-798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10204F-0923-447E-842E-5E107F7E365D}" type="pres">
      <dgm:prSet presAssocID="{D092E691-5BDC-41FC-9D4B-F1EB4855DE86}" presName="aSpace" presStyleCnt="0"/>
      <dgm:spPr/>
    </dgm:pt>
    <dgm:pt modelId="{883E6034-5701-48A6-9A58-157FA23E7362}" type="pres">
      <dgm:prSet presAssocID="{9F1E3F9E-CABA-494C-A6EF-42734E7D12A0}" presName="aNode" presStyleLbl="fgAcc1" presStyleIdx="3" presStyleCnt="4" custScaleX="135648" custScaleY="150940" custLinFactY="21918" custLinFactNeighborX="-755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871306-D107-4E18-A17A-B397B0DBBB6B}" type="pres">
      <dgm:prSet presAssocID="{9F1E3F9E-CABA-494C-A6EF-42734E7D12A0}" presName="aSpace" presStyleCnt="0"/>
      <dgm:spPr/>
    </dgm:pt>
  </dgm:ptLst>
  <dgm:cxnLst>
    <dgm:cxn modelId="{7A7C65A6-F2D5-456B-A9BA-D4BDE732E228}" type="presOf" srcId="{9F1E3F9E-CABA-494C-A6EF-42734E7D12A0}" destId="{883E6034-5701-48A6-9A58-157FA23E7362}" srcOrd="0" destOrd="0" presId="urn:microsoft.com/office/officeart/2005/8/layout/pyramid2"/>
    <dgm:cxn modelId="{4F8EF04C-121F-4EAA-ACB4-B167372F49F6}" srcId="{C9E660B6-68DE-428A-8941-8A02D63DDF60}" destId="{C3FD94CA-41C9-498A-9309-9A41B7A18C3C}" srcOrd="0" destOrd="0" parTransId="{A9C9DEF2-6716-40BA-9683-6A64BDB8E578}" sibTransId="{95ADF405-BF6A-4CAF-AE4F-F9025BD53F17}"/>
    <dgm:cxn modelId="{50BF1B6E-9552-4359-97BB-CB0B4C06EC1B}" srcId="{C9E660B6-68DE-428A-8941-8A02D63DDF60}" destId="{D092E691-5BDC-41FC-9D4B-F1EB4855DE86}" srcOrd="2" destOrd="0" parTransId="{61EB0754-9258-49AA-9FEB-BB531B3F600E}" sibTransId="{C03A8C6B-F0A0-44A9-890A-E9E55A44C4CE}"/>
    <dgm:cxn modelId="{D1638512-E5F8-4DE8-8EBC-02CA4F740727}" srcId="{C9E660B6-68DE-428A-8941-8A02D63DDF60}" destId="{9F1E3F9E-CABA-494C-A6EF-42734E7D12A0}" srcOrd="3" destOrd="0" parTransId="{0676F7EC-8438-4A8B-BDDF-0D10C24FEB36}" sibTransId="{5E4A33C5-1B7C-4BA0-8592-BE4AFFF52B1E}"/>
    <dgm:cxn modelId="{FA603EAF-2B71-419E-A382-D50464BF6D31}" type="presOf" srcId="{C4459AE1-54A2-473D-9758-FD3E973D3C54}" destId="{5D62C7CD-3419-4A1D-97A8-ACD281D0651A}" srcOrd="0" destOrd="0" presId="urn:microsoft.com/office/officeart/2005/8/layout/pyramid2"/>
    <dgm:cxn modelId="{66F8D4EB-1CB3-428B-A5D9-151D42CE9B1E}" srcId="{C9E660B6-68DE-428A-8941-8A02D63DDF60}" destId="{C4459AE1-54A2-473D-9758-FD3E973D3C54}" srcOrd="1" destOrd="0" parTransId="{44C42E30-625D-483E-8DE6-C95DA2E3FAB7}" sibTransId="{89C5FE06-5EE2-4EF2-9F08-BD3267952300}"/>
    <dgm:cxn modelId="{AC19F87D-CB34-4C0C-9371-86D17D2A31FC}" type="presOf" srcId="{C3FD94CA-41C9-498A-9309-9A41B7A18C3C}" destId="{E74EBBED-4899-477F-AB1E-76B84A9A033E}" srcOrd="0" destOrd="0" presId="urn:microsoft.com/office/officeart/2005/8/layout/pyramid2"/>
    <dgm:cxn modelId="{D98DDF68-CD2C-47FD-8649-4F5B278D312D}" type="presOf" srcId="{C9E660B6-68DE-428A-8941-8A02D63DDF60}" destId="{3AE1ADA8-FA2C-45CA-A24A-B82C17D1D2FC}" srcOrd="0" destOrd="0" presId="urn:microsoft.com/office/officeart/2005/8/layout/pyramid2"/>
    <dgm:cxn modelId="{235E2FA9-8201-4B7C-9D4A-08C7E769A7DA}" type="presOf" srcId="{D092E691-5BDC-41FC-9D4B-F1EB4855DE86}" destId="{47F69690-10E0-45ED-8580-8AAFE4B65F14}" srcOrd="0" destOrd="0" presId="urn:microsoft.com/office/officeart/2005/8/layout/pyramid2"/>
    <dgm:cxn modelId="{1E23C7A2-501C-43CD-A248-A9B66BF776F3}" type="presParOf" srcId="{3AE1ADA8-FA2C-45CA-A24A-B82C17D1D2FC}" destId="{BB2B0E9B-A4C7-4B13-81D1-3784DE866D84}" srcOrd="0" destOrd="0" presId="urn:microsoft.com/office/officeart/2005/8/layout/pyramid2"/>
    <dgm:cxn modelId="{85D0056B-8EF8-4AB5-97E2-4D1022A4CEF9}" type="presParOf" srcId="{3AE1ADA8-FA2C-45CA-A24A-B82C17D1D2FC}" destId="{1509E5F3-C359-4242-A42A-F1199C06D828}" srcOrd="1" destOrd="0" presId="urn:microsoft.com/office/officeart/2005/8/layout/pyramid2"/>
    <dgm:cxn modelId="{691B45FB-DC17-4719-B820-07D3541B40BE}" type="presParOf" srcId="{1509E5F3-C359-4242-A42A-F1199C06D828}" destId="{E74EBBED-4899-477F-AB1E-76B84A9A033E}" srcOrd="0" destOrd="0" presId="urn:microsoft.com/office/officeart/2005/8/layout/pyramid2"/>
    <dgm:cxn modelId="{A4F5C81C-7B1A-44C8-99DE-2BAAF7991C9D}" type="presParOf" srcId="{1509E5F3-C359-4242-A42A-F1199C06D828}" destId="{16E110C3-0231-4E15-B4EB-9BA360E7A30F}" srcOrd="1" destOrd="0" presId="urn:microsoft.com/office/officeart/2005/8/layout/pyramid2"/>
    <dgm:cxn modelId="{7B8236D2-D89A-4232-8C45-ADA637C5BEB8}" type="presParOf" srcId="{1509E5F3-C359-4242-A42A-F1199C06D828}" destId="{5D62C7CD-3419-4A1D-97A8-ACD281D0651A}" srcOrd="2" destOrd="0" presId="urn:microsoft.com/office/officeart/2005/8/layout/pyramid2"/>
    <dgm:cxn modelId="{E4056282-BF54-41FA-AEB5-6ADEA76B5253}" type="presParOf" srcId="{1509E5F3-C359-4242-A42A-F1199C06D828}" destId="{AE2D9A36-D3B2-4E6D-BB61-B547B8D7F9EA}" srcOrd="3" destOrd="0" presId="urn:microsoft.com/office/officeart/2005/8/layout/pyramid2"/>
    <dgm:cxn modelId="{DF8F24B5-CFBC-4CF0-AB7B-3CE79A7FCD7C}" type="presParOf" srcId="{1509E5F3-C359-4242-A42A-F1199C06D828}" destId="{47F69690-10E0-45ED-8580-8AAFE4B65F14}" srcOrd="4" destOrd="0" presId="urn:microsoft.com/office/officeart/2005/8/layout/pyramid2"/>
    <dgm:cxn modelId="{9520DB74-7134-494C-890A-FFFC1DE82C05}" type="presParOf" srcId="{1509E5F3-C359-4242-A42A-F1199C06D828}" destId="{E010204F-0923-447E-842E-5E107F7E365D}" srcOrd="5" destOrd="0" presId="urn:microsoft.com/office/officeart/2005/8/layout/pyramid2"/>
    <dgm:cxn modelId="{94A84FC1-C0F7-47BC-BCCE-65FBD16CD532}" type="presParOf" srcId="{1509E5F3-C359-4242-A42A-F1199C06D828}" destId="{883E6034-5701-48A6-9A58-157FA23E7362}" srcOrd="6" destOrd="0" presId="urn:microsoft.com/office/officeart/2005/8/layout/pyramid2"/>
    <dgm:cxn modelId="{36CEEAC7-9CCD-45D3-A963-86CE384F1FEC}" type="presParOf" srcId="{1509E5F3-C359-4242-A42A-F1199C06D828}" destId="{91871306-D107-4E18-A17A-B397B0DBBB6B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8644F91-7F9E-434D-AE59-8584E1012E9C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BF77C4-C91B-4A66-A9B0-52882463DC8A}">
      <dgm:prSet/>
      <dgm:spPr/>
      <dgm:t>
        <a:bodyPr/>
        <a:lstStyle/>
        <a:p>
          <a:pPr rtl="0"/>
          <a:r>
            <a:rPr lang="ru-RU" b="1" smtClean="0"/>
            <a:t>НЕСОВЕРШЕННОЛЕТНИЕ, СКЛОННЫЕ </a:t>
          </a:r>
          <a:br>
            <a:rPr lang="ru-RU" b="1" smtClean="0"/>
          </a:br>
          <a:r>
            <a:rPr lang="ru-RU" b="1" smtClean="0"/>
            <a:t>К СУИЦИДООПАСНОМУ ПОВЕДЕНИЮ</a:t>
          </a:r>
          <a:endParaRPr lang="ru-RU"/>
        </a:p>
      </dgm:t>
    </dgm:pt>
    <dgm:pt modelId="{4A1B2C70-1268-4E63-8CF3-4B5240ADB4B3}" type="parTrans" cxnId="{3A3E8316-D0BB-4210-908E-637675ACCEF7}">
      <dgm:prSet/>
      <dgm:spPr/>
      <dgm:t>
        <a:bodyPr/>
        <a:lstStyle/>
        <a:p>
          <a:endParaRPr lang="ru-RU"/>
        </a:p>
      </dgm:t>
    </dgm:pt>
    <dgm:pt modelId="{ADC160A5-668F-4EA8-A3A8-8D790430EA0C}" type="sibTrans" cxnId="{3A3E8316-D0BB-4210-908E-637675ACCEF7}">
      <dgm:prSet/>
      <dgm:spPr/>
      <dgm:t>
        <a:bodyPr/>
        <a:lstStyle/>
        <a:p>
          <a:endParaRPr lang="ru-RU"/>
        </a:p>
      </dgm:t>
    </dgm:pt>
    <dgm:pt modelId="{E89C9A48-F87F-4A11-88C6-EF8B28FB7CCF}">
      <dgm:prSet custT="1"/>
      <dgm:spPr/>
      <dgm:t>
        <a:bodyPr/>
        <a:lstStyle/>
        <a:p>
          <a:pPr rtl="0"/>
          <a:r>
            <a:rPr lang="ru-RU" sz="1400" dirty="0" smtClean="0"/>
            <a:t>совершившие попытку суицида</a:t>
          </a:r>
          <a:endParaRPr lang="ru-RU" sz="1400" dirty="0"/>
        </a:p>
      </dgm:t>
    </dgm:pt>
    <dgm:pt modelId="{A775C331-3EFE-47AD-968D-E5598B9B8C48}" type="parTrans" cxnId="{9EAE6D20-307F-433D-BFAA-C08F347A290C}">
      <dgm:prSet/>
      <dgm:spPr/>
      <dgm:t>
        <a:bodyPr/>
        <a:lstStyle/>
        <a:p>
          <a:endParaRPr lang="ru-RU"/>
        </a:p>
      </dgm:t>
    </dgm:pt>
    <dgm:pt modelId="{C37B7173-91DC-4370-B759-774E57FB350F}" type="sibTrans" cxnId="{9EAE6D20-307F-433D-BFAA-C08F347A290C}">
      <dgm:prSet/>
      <dgm:spPr/>
      <dgm:t>
        <a:bodyPr/>
        <a:lstStyle/>
        <a:p>
          <a:endParaRPr lang="ru-RU"/>
        </a:p>
      </dgm:t>
    </dgm:pt>
    <dgm:pt modelId="{4AA8A9F2-91DF-41B0-9377-3961998627F7}">
      <dgm:prSet custT="1"/>
      <dgm:spPr/>
      <dgm:t>
        <a:bodyPr/>
        <a:lstStyle/>
        <a:p>
          <a:pPr rtl="0"/>
          <a:r>
            <a:rPr lang="ru-RU" sz="1400" dirty="0" smtClean="0"/>
            <a:t>имеющие тенденцию к самоповреждению(порезы, раны)</a:t>
          </a:r>
          <a:endParaRPr lang="ru-RU" sz="1400" dirty="0"/>
        </a:p>
      </dgm:t>
    </dgm:pt>
    <dgm:pt modelId="{C9170991-94CE-4BBB-976C-2B5D431E4D1E}" type="parTrans" cxnId="{46B06CBD-27C4-44B2-B5F6-B164AA3B8917}">
      <dgm:prSet/>
      <dgm:spPr/>
      <dgm:t>
        <a:bodyPr/>
        <a:lstStyle/>
        <a:p>
          <a:endParaRPr lang="ru-RU"/>
        </a:p>
      </dgm:t>
    </dgm:pt>
    <dgm:pt modelId="{7842E55B-A398-467B-8EEB-DFD41DAEE4F0}" type="sibTrans" cxnId="{46B06CBD-27C4-44B2-B5F6-B164AA3B8917}">
      <dgm:prSet/>
      <dgm:spPr/>
      <dgm:t>
        <a:bodyPr/>
        <a:lstStyle/>
        <a:p>
          <a:endParaRPr lang="ru-RU"/>
        </a:p>
      </dgm:t>
    </dgm:pt>
    <dgm:pt modelId="{FEA92C39-81FE-4373-9ADA-B7C2FEC908AC}">
      <dgm:prSet custT="1"/>
      <dgm:spPr/>
      <dgm:t>
        <a:bodyPr/>
        <a:lstStyle/>
        <a:p>
          <a:pPr rtl="0"/>
          <a:r>
            <a:rPr lang="ru-RU" sz="1400" dirty="0" smtClean="0"/>
            <a:t>демонстрирующие суицидальные угрозы (прямые либо завуалированные</a:t>
          </a:r>
          <a:r>
            <a:rPr lang="ru-RU" sz="900" dirty="0" smtClean="0"/>
            <a:t>)</a:t>
          </a:r>
          <a:endParaRPr lang="ru-RU" sz="900" dirty="0"/>
        </a:p>
      </dgm:t>
    </dgm:pt>
    <dgm:pt modelId="{A6AAACFC-3E64-48F5-8FA7-E48007EF4126}" type="parTrans" cxnId="{BB81B486-A5E6-460F-B8E5-48AA48625637}">
      <dgm:prSet/>
      <dgm:spPr/>
      <dgm:t>
        <a:bodyPr/>
        <a:lstStyle/>
        <a:p>
          <a:endParaRPr lang="ru-RU"/>
        </a:p>
      </dgm:t>
    </dgm:pt>
    <dgm:pt modelId="{41B4AE48-AC23-446F-B740-D17C93B0EC4D}" type="sibTrans" cxnId="{BB81B486-A5E6-460F-B8E5-48AA48625637}">
      <dgm:prSet/>
      <dgm:spPr/>
      <dgm:t>
        <a:bodyPr/>
        <a:lstStyle/>
        <a:p>
          <a:endParaRPr lang="ru-RU"/>
        </a:p>
      </dgm:t>
    </dgm:pt>
    <dgm:pt modelId="{5B5A787C-D57C-4CBB-8E2A-464E67575B92}">
      <dgm:prSet custT="1"/>
      <dgm:spPr/>
      <dgm:t>
        <a:bodyPr/>
        <a:lstStyle/>
        <a:p>
          <a:pPr rtl="0"/>
          <a:r>
            <a:rPr lang="ru-RU" sz="1400" dirty="0" smtClean="0"/>
            <a:t>переживающие тяжелые утраты (смерть родителя, значимого человека, особенно в течение первого года после потери)</a:t>
          </a:r>
          <a:endParaRPr lang="ru-RU" sz="1400" dirty="0"/>
        </a:p>
      </dgm:t>
    </dgm:pt>
    <dgm:pt modelId="{B0D1EC73-DF13-4FFF-B5A7-4B2EFB8D5048}" type="parTrans" cxnId="{2325D7E3-CA06-4B46-8469-EA9BA72A64C2}">
      <dgm:prSet/>
      <dgm:spPr/>
      <dgm:t>
        <a:bodyPr/>
        <a:lstStyle/>
        <a:p>
          <a:endParaRPr lang="ru-RU"/>
        </a:p>
      </dgm:t>
    </dgm:pt>
    <dgm:pt modelId="{5C8B88F5-C83B-4E84-B65A-987E1A5B5FA5}" type="sibTrans" cxnId="{2325D7E3-CA06-4B46-8469-EA9BA72A64C2}">
      <dgm:prSet/>
      <dgm:spPr/>
      <dgm:t>
        <a:bodyPr/>
        <a:lstStyle/>
        <a:p>
          <a:endParaRPr lang="ru-RU"/>
        </a:p>
      </dgm:t>
    </dgm:pt>
    <dgm:pt modelId="{D7C3A38A-54DC-4C18-AD70-61C1EDF46407}">
      <dgm:prSet custT="1"/>
      <dgm:spPr/>
      <dgm:t>
        <a:bodyPr/>
        <a:lstStyle/>
        <a:p>
          <a:pPr rtl="0"/>
          <a:r>
            <a:rPr lang="ru-RU" sz="1400" dirty="0" smtClean="0"/>
            <a:t>находящиеся в конфликтных ситуациях (проблемы во взаимоотношениях с социальным окружением, выраженные семейные проблемы (уход из семьи значимого взрослого, развод, семейное насилие и др.)</a:t>
          </a:r>
          <a:endParaRPr lang="ru-RU" sz="1400" dirty="0"/>
        </a:p>
      </dgm:t>
    </dgm:pt>
    <dgm:pt modelId="{90B83A7D-4CDE-45FC-A558-626D03A0750B}" type="parTrans" cxnId="{FEC0CFD5-CB27-4B03-A949-EEB0CA67B814}">
      <dgm:prSet/>
      <dgm:spPr/>
      <dgm:t>
        <a:bodyPr/>
        <a:lstStyle/>
        <a:p>
          <a:endParaRPr lang="ru-RU"/>
        </a:p>
      </dgm:t>
    </dgm:pt>
    <dgm:pt modelId="{B66D4D2D-1F57-4D30-99D5-25B8F18CAD06}" type="sibTrans" cxnId="{FEC0CFD5-CB27-4B03-A949-EEB0CA67B814}">
      <dgm:prSet/>
      <dgm:spPr/>
      <dgm:t>
        <a:bodyPr/>
        <a:lstStyle/>
        <a:p>
          <a:endParaRPr lang="ru-RU"/>
        </a:p>
      </dgm:t>
    </dgm:pt>
    <dgm:pt modelId="{988769EF-3178-438B-9470-1895F2346F8C}">
      <dgm:prSet custT="1"/>
      <dgm:spPr/>
      <dgm:t>
        <a:bodyPr/>
        <a:lstStyle/>
        <a:p>
          <a:pPr rtl="0"/>
          <a:r>
            <a:rPr lang="ru-RU" sz="1400" dirty="0" smtClean="0"/>
            <a:t>имеющие признаки депрессивного расстройства</a:t>
          </a:r>
          <a:endParaRPr lang="ru-RU" sz="1400" dirty="0"/>
        </a:p>
      </dgm:t>
    </dgm:pt>
    <dgm:pt modelId="{ED6F4611-3082-4869-A0AC-AE790F45D5CB}" type="parTrans" cxnId="{0EA817B4-122C-4489-B8C0-843B6C4FC979}">
      <dgm:prSet/>
      <dgm:spPr/>
      <dgm:t>
        <a:bodyPr/>
        <a:lstStyle/>
        <a:p>
          <a:endParaRPr lang="ru-RU"/>
        </a:p>
      </dgm:t>
    </dgm:pt>
    <dgm:pt modelId="{DF9262FE-335F-4F50-A7B9-6EA0AEBC7B62}" type="sibTrans" cxnId="{0EA817B4-122C-4489-B8C0-843B6C4FC979}">
      <dgm:prSet/>
      <dgm:spPr/>
      <dgm:t>
        <a:bodyPr/>
        <a:lstStyle/>
        <a:p>
          <a:endParaRPr lang="ru-RU"/>
        </a:p>
      </dgm:t>
    </dgm:pt>
    <dgm:pt modelId="{93A8A278-CBB8-4BC4-B481-ED9146A9427A}" type="pres">
      <dgm:prSet presAssocID="{D8644F91-7F9E-434D-AE59-8584E1012E9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2A50BB-99D5-4C1D-A40F-DB5FFE3B1FA8}" type="pres">
      <dgm:prSet presAssocID="{3EBF77C4-C91B-4A66-A9B0-52882463DC8A}" presName="root1" presStyleCnt="0"/>
      <dgm:spPr/>
    </dgm:pt>
    <dgm:pt modelId="{F1BF7287-7E36-4207-81AA-82DD54992E6C}" type="pres">
      <dgm:prSet presAssocID="{3EBF77C4-C91B-4A66-A9B0-52882463DC8A}" presName="LevelOneTextNode" presStyleLbl="node0" presStyleIdx="0" presStyleCnt="1" custLinFactNeighborX="-81489" custLinFactNeighborY="74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FE39CCC-CBD6-49AE-9111-67AD3A312D56}" type="pres">
      <dgm:prSet presAssocID="{3EBF77C4-C91B-4A66-A9B0-52882463DC8A}" presName="level2hierChild" presStyleCnt="0"/>
      <dgm:spPr/>
    </dgm:pt>
    <dgm:pt modelId="{9E9FB148-0BE4-4779-BE8B-4DA3420F831F}" type="pres">
      <dgm:prSet presAssocID="{A775C331-3EFE-47AD-968D-E5598B9B8C48}" presName="conn2-1" presStyleLbl="parChTrans1D2" presStyleIdx="0" presStyleCnt="6"/>
      <dgm:spPr/>
      <dgm:t>
        <a:bodyPr/>
        <a:lstStyle/>
        <a:p>
          <a:endParaRPr lang="ru-RU"/>
        </a:p>
      </dgm:t>
    </dgm:pt>
    <dgm:pt modelId="{F920F3FE-F1A3-4ACD-BA52-EC3846076A22}" type="pres">
      <dgm:prSet presAssocID="{A775C331-3EFE-47AD-968D-E5598B9B8C48}" presName="connTx" presStyleLbl="parChTrans1D2" presStyleIdx="0" presStyleCnt="6"/>
      <dgm:spPr/>
      <dgm:t>
        <a:bodyPr/>
        <a:lstStyle/>
        <a:p>
          <a:endParaRPr lang="ru-RU"/>
        </a:p>
      </dgm:t>
    </dgm:pt>
    <dgm:pt modelId="{2E5B2DE7-E373-46EE-8062-23A88E57FF4F}" type="pres">
      <dgm:prSet presAssocID="{E89C9A48-F87F-4A11-88C6-EF8B28FB7CCF}" presName="root2" presStyleCnt="0"/>
      <dgm:spPr/>
    </dgm:pt>
    <dgm:pt modelId="{6AEB2D19-93AA-448E-96F5-B36A9683490D}" type="pres">
      <dgm:prSet presAssocID="{E89C9A48-F87F-4A11-88C6-EF8B28FB7CCF}" presName="LevelTwoTextNode" presStyleLbl="node2" presStyleIdx="0" presStyleCnt="6" custScaleX="2065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DA8ECC5-10C6-47AA-963B-C8402B2FF041}" type="pres">
      <dgm:prSet presAssocID="{E89C9A48-F87F-4A11-88C6-EF8B28FB7CCF}" presName="level3hierChild" presStyleCnt="0"/>
      <dgm:spPr/>
    </dgm:pt>
    <dgm:pt modelId="{439B3650-456D-49A1-A85C-30AC41B8AECC}" type="pres">
      <dgm:prSet presAssocID="{C9170991-94CE-4BBB-976C-2B5D431E4D1E}" presName="conn2-1" presStyleLbl="parChTrans1D2" presStyleIdx="1" presStyleCnt="6"/>
      <dgm:spPr/>
      <dgm:t>
        <a:bodyPr/>
        <a:lstStyle/>
        <a:p>
          <a:endParaRPr lang="ru-RU"/>
        </a:p>
      </dgm:t>
    </dgm:pt>
    <dgm:pt modelId="{DD45A7F2-6145-4FB4-BBB6-5D061012A912}" type="pres">
      <dgm:prSet presAssocID="{C9170991-94CE-4BBB-976C-2B5D431E4D1E}" presName="connTx" presStyleLbl="parChTrans1D2" presStyleIdx="1" presStyleCnt="6"/>
      <dgm:spPr/>
      <dgm:t>
        <a:bodyPr/>
        <a:lstStyle/>
        <a:p>
          <a:endParaRPr lang="ru-RU"/>
        </a:p>
      </dgm:t>
    </dgm:pt>
    <dgm:pt modelId="{9B8572F6-272E-4FBB-8F25-8BBF8C9028DD}" type="pres">
      <dgm:prSet presAssocID="{4AA8A9F2-91DF-41B0-9377-3961998627F7}" presName="root2" presStyleCnt="0"/>
      <dgm:spPr/>
    </dgm:pt>
    <dgm:pt modelId="{995B1D7B-483B-4C55-A24C-19E1954D5A35}" type="pres">
      <dgm:prSet presAssocID="{4AA8A9F2-91DF-41B0-9377-3961998627F7}" presName="LevelTwoTextNode" presStyleLbl="node2" presStyleIdx="1" presStyleCnt="6" custScaleX="275148" custLinFactY="149318" custLinFactNeighborX="-1854" custLinFactNeighborY="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F6493D-7095-4579-A351-E5EC6AAB784B}" type="pres">
      <dgm:prSet presAssocID="{4AA8A9F2-91DF-41B0-9377-3961998627F7}" presName="level3hierChild" presStyleCnt="0"/>
      <dgm:spPr/>
    </dgm:pt>
    <dgm:pt modelId="{EB3C9570-3F84-47DE-BF50-221FA2790DD0}" type="pres">
      <dgm:prSet presAssocID="{A6AAACFC-3E64-48F5-8FA7-E48007EF4126}" presName="conn2-1" presStyleLbl="parChTrans1D2" presStyleIdx="2" presStyleCnt="6"/>
      <dgm:spPr/>
      <dgm:t>
        <a:bodyPr/>
        <a:lstStyle/>
        <a:p>
          <a:endParaRPr lang="ru-RU"/>
        </a:p>
      </dgm:t>
    </dgm:pt>
    <dgm:pt modelId="{EC01C4CB-60BB-4886-AAC0-265EDC1723AF}" type="pres">
      <dgm:prSet presAssocID="{A6AAACFC-3E64-48F5-8FA7-E48007EF4126}" presName="connTx" presStyleLbl="parChTrans1D2" presStyleIdx="2" presStyleCnt="6"/>
      <dgm:spPr/>
      <dgm:t>
        <a:bodyPr/>
        <a:lstStyle/>
        <a:p>
          <a:endParaRPr lang="ru-RU"/>
        </a:p>
      </dgm:t>
    </dgm:pt>
    <dgm:pt modelId="{BA7E889A-718C-4411-A202-E2685632563A}" type="pres">
      <dgm:prSet presAssocID="{FEA92C39-81FE-4373-9ADA-B7C2FEC908AC}" presName="root2" presStyleCnt="0"/>
      <dgm:spPr/>
    </dgm:pt>
    <dgm:pt modelId="{E29C9058-7832-4875-8F4B-73F049B29956}" type="pres">
      <dgm:prSet presAssocID="{FEA92C39-81FE-4373-9ADA-B7C2FEC908AC}" presName="LevelTwoTextNode" presStyleLbl="node2" presStyleIdx="2" presStyleCnt="6" custScaleX="245214" custLinFactY="-12582" custLinFactNeighborX="-2011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14C025B-4E2C-4463-9B21-F2A10EFA2972}" type="pres">
      <dgm:prSet presAssocID="{FEA92C39-81FE-4373-9ADA-B7C2FEC908AC}" presName="level3hierChild" presStyleCnt="0"/>
      <dgm:spPr/>
    </dgm:pt>
    <dgm:pt modelId="{CBFB5082-648F-4A76-B91E-0D41B971B367}" type="pres">
      <dgm:prSet presAssocID="{B0D1EC73-DF13-4FFF-B5A7-4B2EFB8D5048}" presName="conn2-1" presStyleLbl="parChTrans1D2" presStyleIdx="3" presStyleCnt="6"/>
      <dgm:spPr/>
      <dgm:t>
        <a:bodyPr/>
        <a:lstStyle/>
        <a:p>
          <a:endParaRPr lang="ru-RU"/>
        </a:p>
      </dgm:t>
    </dgm:pt>
    <dgm:pt modelId="{376B74DB-F095-4B64-B731-820941CDC053}" type="pres">
      <dgm:prSet presAssocID="{B0D1EC73-DF13-4FFF-B5A7-4B2EFB8D5048}" presName="connTx" presStyleLbl="parChTrans1D2" presStyleIdx="3" presStyleCnt="6"/>
      <dgm:spPr/>
      <dgm:t>
        <a:bodyPr/>
        <a:lstStyle/>
        <a:p>
          <a:endParaRPr lang="ru-RU"/>
        </a:p>
      </dgm:t>
    </dgm:pt>
    <dgm:pt modelId="{9FC70F45-1758-4270-ADFA-7A7B5147E326}" type="pres">
      <dgm:prSet presAssocID="{5B5A787C-D57C-4CBB-8E2A-464E67575B92}" presName="root2" presStyleCnt="0"/>
      <dgm:spPr/>
    </dgm:pt>
    <dgm:pt modelId="{EA2F3F20-597F-4536-97D4-44A037AC51E4}" type="pres">
      <dgm:prSet presAssocID="{5B5A787C-D57C-4CBB-8E2A-464E67575B92}" presName="LevelTwoTextNode" presStyleLbl="node2" presStyleIdx="3" presStyleCnt="6" custScaleX="288947" custLinFactNeighborX="-686" custLinFactNeighborY="637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6C20A-718F-4C1B-A671-402E9FAFF912}" type="pres">
      <dgm:prSet presAssocID="{5B5A787C-D57C-4CBB-8E2A-464E67575B92}" presName="level3hierChild" presStyleCnt="0"/>
      <dgm:spPr/>
    </dgm:pt>
    <dgm:pt modelId="{A9D71586-1544-46D8-8389-996EFBF4F2B9}" type="pres">
      <dgm:prSet presAssocID="{90B83A7D-4CDE-45FC-A558-626D03A0750B}" presName="conn2-1" presStyleLbl="parChTrans1D2" presStyleIdx="4" presStyleCnt="6"/>
      <dgm:spPr/>
      <dgm:t>
        <a:bodyPr/>
        <a:lstStyle/>
        <a:p>
          <a:endParaRPr lang="ru-RU"/>
        </a:p>
      </dgm:t>
    </dgm:pt>
    <dgm:pt modelId="{D77AC8CA-04EE-4E05-A7F8-CA7C44B28DFC}" type="pres">
      <dgm:prSet presAssocID="{90B83A7D-4CDE-45FC-A558-626D03A0750B}" presName="connTx" presStyleLbl="parChTrans1D2" presStyleIdx="4" presStyleCnt="6"/>
      <dgm:spPr/>
      <dgm:t>
        <a:bodyPr/>
        <a:lstStyle/>
        <a:p>
          <a:endParaRPr lang="ru-RU"/>
        </a:p>
      </dgm:t>
    </dgm:pt>
    <dgm:pt modelId="{F44CDA7F-D83A-4498-8E85-BF7E5C82CE00}" type="pres">
      <dgm:prSet presAssocID="{D7C3A38A-54DC-4C18-AD70-61C1EDF46407}" presName="root2" presStyleCnt="0"/>
      <dgm:spPr/>
    </dgm:pt>
    <dgm:pt modelId="{C19FF2A2-749F-4E1D-8D72-E0E34B631429}" type="pres">
      <dgm:prSet presAssocID="{D7C3A38A-54DC-4C18-AD70-61C1EDF46407}" presName="LevelTwoTextNode" presStyleLbl="node2" presStyleIdx="4" presStyleCnt="6" custScaleX="291910" custLinFactY="-100000" custLinFactNeighborX="-686" custLinFactNeighborY="-1296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DEDF2C-C90A-4DE2-9037-168309E985A6}" type="pres">
      <dgm:prSet presAssocID="{D7C3A38A-54DC-4C18-AD70-61C1EDF46407}" presName="level3hierChild" presStyleCnt="0"/>
      <dgm:spPr/>
    </dgm:pt>
    <dgm:pt modelId="{880D5493-6A49-44C1-8A0F-05740F31CF16}" type="pres">
      <dgm:prSet presAssocID="{ED6F4611-3082-4869-A0AC-AE790F45D5CB}" presName="conn2-1" presStyleLbl="parChTrans1D2" presStyleIdx="5" presStyleCnt="6"/>
      <dgm:spPr/>
      <dgm:t>
        <a:bodyPr/>
        <a:lstStyle/>
        <a:p>
          <a:endParaRPr lang="ru-RU"/>
        </a:p>
      </dgm:t>
    </dgm:pt>
    <dgm:pt modelId="{21D475D1-5E56-4901-93D3-C052ACD333E9}" type="pres">
      <dgm:prSet presAssocID="{ED6F4611-3082-4869-A0AC-AE790F45D5CB}" presName="connTx" presStyleLbl="parChTrans1D2" presStyleIdx="5" presStyleCnt="6"/>
      <dgm:spPr/>
      <dgm:t>
        <a:bodyPr/>
        <a:lstStyle/>
        <a:p>
          <a:endParaRPr lang="ru-RU"/>
        </a:p>
      </dgm:t>
    </dgm:pt>
    <dgm:pt modelId="{DAAF79E6-FC68-48D0-A7C8-E40D73991907}" type="pres">
      <dgm:prSet presAssocID="{988769EF-3178-438B-9470-1895F2346F8C}" presName="root2" presStyleCnt="0"/>
      <dgm:spPr/>
    </dgm:pt>
    <dgm:pt modelId="{A31B7730-E213-46A6-BFD8-28CF6A7A16BE}" type="pres">
      <dgm:prSet presAssocID="{988769EF-3178-438B-9470-1895F2346F8C}" presName="LevelTwoTextNode" presStyleLbl="node2" presStyleIdx="5" presStyleCnt="6" custScaleX="2290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1A8C605-1C8F-439E-A477-9B910E0AA3DC}" type="pres">
      <dgm:prSet presAssocID="{988769EF-3178-438B-9470-1895F2346F8C}" presName="level3hierChild" presStyleCnt="0"/>
      <dgm:spPr/>
    </dgm:pt>
  </dgm:ptLst>
  <dgm:cxnLst>
    <dgm:cxn modelId="{0EA817B4-122C-4489-B8C0-843B6C4FC979}" srcId="{3EBF77C4-C91B-4A66-A9B0-52882463DC8A}" destId="{988769EF-3178-438B-9470-1895F2346F8C}" srcOrd="5" destOrd="0" parTransId="{ED6F4611-3082-4869-A0AC-AE790F45D5CB}" sibTransId="{DF9262FE-335F-4F50-A7B9-6EA0AEBC7B62}"/>
    <dgm:cxn modelId="{5B72D921-FEA3-4351-9564-C55FB0A14A32}" type="presOf" srcId="{A775C331-3EFE-47AD-968D-E5598B9B8C48}" destId="{9E9FB148-0BE4-4779-BE8B-4DA3420F831F}" srcOrd="0" destOrd="0" presId="urn:microsoft.com/office/officeart/2005/8/layout/hierarchy2"/>
    <dgm:cxn modelId="{04148829-AD4C-4AF7-9808-6E54D12CF61B}" type="presOf" srcId="{E89C9A48-F87F-4A11-88C6-EF8B28FB7CCF}" destId="{6AEB2D19-93AA-448E-96F5-B36A9683490D}" srcOrd="0" destOrd="0" presId="urn:microsoft.com/office/officeart/2005/8/layout/hierarchy2"/>
    <dgm:cxn modelId="{49B9AE10-F222-48E7-98EB-6A28EF918682}" type="presOf" srcId="{C9170991-94CE-4BBB-976C-2B5D431E4D1E}" destId="{DD45A7F2-6145-4FB4-BBB6-5D061012A912}" srcOrd="1" destOrd="0" presId="urn:microsoft.com/office/officeart/2005/8/layout/hierarchy2"/>
    <dgm:cxn modelId="{BB81B486-A5E6-460F-B8E5-48AA48625637}" srcId="{3EBF77C4-C91B-4A66-A9B0-52882463DC8A}" destId="{FEA92C39-81FE-4373-9ADA-B7C2FEC908AC}" srcOrd="2" destOrd="0" parTransId="{A6AAACFC-3E64-48F5-8FA7-E48007EF4126}" sibTransId="{41B4AE48-AC23-446F-B740-D17C93B0EC4D}"/>
    <dgm:cxn modelId="{2F81C1AC-1F0F-45A4-9C5D-68700D2D79E3}" type="presOf" srcId="{ED6F4611-3082-4869-A0AC-AE790F45D5CB}" destId="{21D475D1-5E56-4901-93D3-C052ACD333E9}" srcOrd="1" destOrd="0" presId="urn:microsoft.com/office/officeart/2005/8/layout/hierarchy2"/>
    <dgm:cxn modelId="{633250C4-8D6C-46F8-A438-C5DF6E0E1AED}" type="presOf" srcId="{B0D1EC73-DF13-4FFF-B5A7-4B2EFB8D5048}" destId="{376B74DB-F095-4B64-B731-820941CDC053}" srcOrd="1" destOrd="0" presId="urn:microsoft.com/office/officeart/2005/8/layout/hierarchy2"/>
    <dgm:cxn modelId="{620FA33B-7E45-4D19-861E-22CF1F1360A9}" type="presOf" srcId="{D8644F91-7F9E-434D-AE59-8584E1012E9C}" destId="{93A8A278-CBB8-4BC4-B481-ED9146A9427A}" srcOrd="0" destOrd="0" presId="urn:microsoft.com/office/officeart/2005/8/layout/hierarchy2"/>
    <dgm:cxn modelId="{9AF8D3A8-E454-4933-B8D9-466FEBAC0251}" type="presOf" srcId="{3EBF77C4-C91B-4A66-A9B0-52882463DC8A}" destId="{F1BF7287-7E36-4207-81AA-82DD54992E6C}" srcOrd="0" destOrd="0" presId="urn:microsoft.com/office/officeart/2005/8/layout/hierarchy2"/>
    <dgm:cxn modelId="{D3F5458A-9827-400B-8593-8641575132F2}" type="presOf" srcId="{5B5A787C-D57C-4CBB-8E2A-464E67575B92}" destId="{EA2F3F20-597F-4536-97D4-44A037AC51E4}" srcOrd="0" destOrd="0" presId="urn:microsoft.com/office/officeart/2005/8/layout/hierarchy2"/>
    <dgm:cxn modelId="{2325D7E3-CA06-4B46-8469-EA9BA72A64C2}" srcId="{3EBF77C4-C91B-4A66-A9B0-52882463DC8A}" destId="{5B5A787C-D57C-4CBB-8E2A-464E67575B92}" srcOrd="3" destOrd="0" parTransId="{B0D1EC73-DF13-4FFF-B5A7-4B2EFB8D5048}" sibTransId="{5C8B88F5-C83B-4E84-B65A-987E1A5B5FA5}"/>
    <dgm:cxn modelId="{3A3E8316-D0BB-4210-908E-637675ACCEF7}" srcId="{D8644F91-7F9E-434D-AE59-8584E1012E9C}" destId="{3EBF77C4-C91B-4A66-A9B0-52882463DC8A}" srcOrd="0" destOrd="0" parTransId="{4A1B2C70-1268-4E63-8CF3-4B5240ADB4B3}" sibTransId="{ADC160A5-668F-4EA8-A3A8-8D790430EA0C}"/>
    <dgm:cxn modelId="{9B97C6C3-CE4E-4786-88BB-881150E1821C}" type="presOf" srcId="{90B83A7D-4CDE-45FC-A558-626D03A0750B}" destId="{A9D71586-1544-46D8-8389-996EFBF4F2B9}" srcOrd="0" destOrd="0" presId="urn:microsoft.com/office/officeart/2005/8/layout/hierarchy2"/>
    <dgm:cxn modelId="{45245986-4AB7-4236-B654-0B54BE947F2D}" type="presOf" srcId="{FEA92C39-81FE-4373-9ADA-B7C2FEC908AC}" destId="{E29C9058-7832-4875-8F4B-73F049B29956}" srcOrd="0" destOrd="0" presId="urn:microsoft.com/office/officeart/2005/8/layout/hierarchy2"/>
    <dgm:cxn modelId="{B2ACCF74-B810-446B-A36C-B43C4E765407}" type="presOf" srcId="{A775C331-3EFE-47AD-968D-E5598B9B8C48}" destId="{F920F3FE-F1A3-4ACD-BA52-EC3846076A22}" srcOrd="1" destOrd="0" presId="urn:microsoft.com/office/officeart/2005/8/layout/hierarchy2"/>
    <dgm:cxn modelId="{46B06CBD-27C4-44B2-B5F6-B164AA3B8917}" srcId="{3EBF77C4-C91B-4A66-A9B0-52882463DC8A}" destId="{4AA8A9F2-91DF-41B0-9377-3961998627F7}" srcOrd="1" destOrd="0" parTransId="{C9170991-94CE-4BBB-976C-2B5D431E4D1E}" sibTransId="{7842E55B-A398-467B-8EEB-DFD41DAEE4F0}"/>
    <dgm:cxn modelId="{A47B172A-11CB-4B20-8FA9-91844A78CF98}" type="presOf" srcId="{A6AAACFC-3E64-48F5-8FA7-E48007EF4126}" destId="{EB3C9570-3F84-47DE-BF50-221FA2790DD0}" srcOrd="0" destOrd="0" presId="urn:microsoft.com/office/officeart/2005/8/layout/hierarchy2"/>
    <dgm:cxn modelId="{E77E65B3-B8FD-4BD2-BF68-C3C023DAB938}" type="presOf" srcId="{B0D1EC73-DF13-4FFF-B5A7-4B2EFB8D5048}" destId="{CBFB5082-648F-4A76-B91E-0D41B971B367}" srcOrd="0" destOrd="0" presId="urn:microsoft.com/office/officeart/2005/8/layout/hierarchy2"/>
    <dgm:cxn modelId="{3672B7D6-A88E-4181-9925-1025504ABB6E}" type="presOf" srcId="{4AA8A9F2-91DF-41B0-9377-3961998627F7}" destId="{995B1D7B-483B-4C55-A24C-19E1954D5A35}" srcOrd="0" destOrd="0" presId="urn:microsoft.com/office/officeart/2005/8/layout/hierarchy2"/>
    <dgm:cxn modelId="{ED15A799-73BF-4E79-972F-5EFBDA690D97}" type="presOf" srcId="{90B83A7D-4CDE-45FC-A558-626D03A0750B}" destId="{D77AC8CA-04EE-4E05-A7F8-CA7C44B28DFC}" srcOrd="1" destOrd="0" presId="urn:microsoft.com/office/officeart/2005/8/layout/hierarchy2"/>
    <dgm:cxn modelId="{789158A7-DD6E-497D-88E5-A74ABD70F394}" type="presOf" srcId="{C9170991-94CE-4BBB-976C-2B5D431E4D1E}" destId="{439B3650-456D-49A1-A85C-30AC41B8AECC}" srcOrd="0" destOrd="0" presId="urn:microsoft.com/office/officeart/2005/8/layout/hierarchy2"/>
    <dgm:cxn modelId="{8282B337-8CB6-4708-956B-D1EB3A4656F2}" type="presOf" srcId="{D7C3A38A-54DC-4C18-AD70-61C1EDF46407}" destId="{C19FF2A2-749F-4E1D-8D72-E0E34B631429}" srcOrd="0" destOrd="0" presId="urn:microsoft.com/office/officeart/2005/8/layout/hierarchy2"/>
    <dgm:cxn modelId="{9EAE6D20-307F-433D-BFAA-C08F347A290C}" srcId="{3EBF77C4-C91B-4A66-A9B0-52882463DC8A}" destId="{E89C9A48-F87F-4A11-88C6-EF8B28FB7CCF}" srcOrd="0" destOrd="0" parTransId="{A775C331-3EFE-47AD-968D-E5598B9B8C48}" sibTransId="{C37B7173-91DC-4370-B759-774E57FB350F}"/>
    <dgm:cxn modelId="{38A6E32E-C9CF-46C6-BAD8-98DF0CEFFBD6}" type="presOf" srcId="{A6AAACFC-3E64-48F5-8FA7-E48007EF4126}" destId="{EC01C4CB-60BB-4886-AAC0-265EDC1723AF}" srcOrd="1" destOrd="0" presId="urn:microsoft.com/office/officeart/2005/8/layout/hierarchy2"/>
    <dgm:cxn modelId="{22F59FB3-D6A9-409D-8CDE-039E7FC6FC2E}" type="presOf" srcId="{ED6F4611-3082-4869-A0AC-AE790F45D5CB}" destId="{880D5493-6A49-44C1-8A0F-05740F31CF16}" srcOrd="0" destOrd="0" presId="urn:microsoft.com/office/officeart/2005/8/layout/hierarchy2"/>
    <dgm:cxn modelId="{66241180-E46B-43BB-8092-F4154A47D6F3}" type="presOf" srcId="{988769EF-3178-438B-9470-1895F2346F8C}" destId="{A31B7730-E213-46A6-BFD8-28CF6A7A16BE}" srcOrd="0" destOrd="0" presId="urn:microsoft.com/office/officeart/2005/8/layout/hierarchy2"/>
    <dgm:cxn modelId="{FEC0CFD5-CB27-4B03-A949-EEB0CA67B814}" srcId="{3EBF77C4-C91B-4A66-A9B0-52882463DC8A}" destId="{D7C3A38A-54DC-4C18-AD70-61C1EDF46407}" srcOrd="4" destOrd="0" parTransId="{90B83A7D-4CDE-45FC-A558-626D03A0750B}" sibTransId="{B66D4D2D-1F57-4D30-99D5-25B8F18CAD06}"/>
    <dgm:cxn modelId="{C0F5C9A5-FB56-4949-ACAD-765972802855}" type="presParOf" srcId="{93A8A278-CBB8-4BC4-B481-ED9146A9427A}" destId="{F12A50BB-99D5-4C1D-A40F-DB5FFE3B1FA8}" srcOrd="0" destOrd="0" presId="urn:microsoft.com/office/officeart/2005/8/layout/hierarchy2"/>
    <dgm:cxn modelId="{4336B09E-7DD8-437B-BC22-D8CF47B3BBB1}" type="presParOf" srcId="{F12A50BB-99D5-4C1D-A40F-DB5FFE3B1FA8}" destId="{F1BF7287-7E36-4207-81AA-82DD54992E6C}" srcOrd="0" destOrd="0" presId="urn:microsoft.com/office/officeart/2005/8/layout/hierarchy2"/>
    <dgm:cxn modelId="{5D2E7447-D2C5-4C42-A430-42A9128DF41E}" type="presParOf" srcId="{F12A50BB-99D5-4C1D-A40F-DB5FFE3B1FA8}" destId="{5FE39CCC-CBD6-49AE-9111-67AD3A312D56}" srcOrd="1" destOrd="0" presId="urn:microsoft.com/office/officeart/2005/8/layout/hierarchy2"/>
    <dgm:cxn modelId="{BE8EA8E6-4A32-4E0C-9A6B-79F9590E037B}" type="presParOf" srcId="{5FE39CCC-CBD6-49AE-9111-67AD3A312D56}" destId="{9E9FB148-0BE4-4779-BE8B-4DA3420F831F}" srcOrd="0" destOrd="0" presId="urn:microsoft.com/office/officeart/2005/8/layout/hierarchy2"/>
    <dgm:cxn modelId="{D4575B39-29D2-46BF-BB2B-432043582F95}" type="presParOf" srcId="{9E9FB148-0BE4-4779-BE8B-4DA3420F831F}" destId="{F920F3FE-F1A3-4ACD-BA52-EC3846076A22}" srcOrd="0" destOrd="0" presId="urn:microsoft.com/office/officeart/2005/8/layout/hierarchy2"/>
    <dgm:cxn modelId="{AFFFDB12-0F7A-4AA7-8EFD-943293209572}" type="presParOf" srcId="{5FE39CCC-CBD6-49AE-9111-67AD3A312D56}" destId="{2E5B2DE7-E373-46EE-8062-23A88E57FF4F}" srcOrd="1" destOrd="0" presId="urn:microsoft.com/office/officeart/2005/8/layout/hierarchy2"/>
    <dgm:cxn modelId="{750359AD-5736-4308-839D-F915755FC962}" type="presParOf" srcId="{2E5B2DE7-E373-46EE-8062-23A88E57FF4F}" destId="{6AEB2D19-93AA-448E-96F5-B36A9683490D}" srcOrd="0" destOrd="0" presId="urn:microsoft.com/office/officeart/2005/8/layout/hierarchy2"/>
    <dgm:cxn modelId="{F150F6AA-4182-4921-AE87-904D2047B3FD}" type="presParOf" srcId="{2E5B2DE7-E373-46EE-8062-23A88E57FF4F}" destId="{2DA8ECC5-10C6-47AA-963B-C8402B2FF041}" srcOrd="1" destOrd="0" presId="urn:microsoft.com/office/officeart/2005/8/layout/hierarchy2"/>
    <dgm:cxn modelId="{4BA70FD4-4A61-41B3-A461-27E83324024E}" type="presParOf" srcId="{5FE39CCC-CBD6-49AE-9111-67AD3A312D56}" destId="{439B3650-456D-49A1-A85C-30AC41B8AECC}" srcOrd="2" destOrd="0" presId="urn:microsoft.com/office/officeart/2005/8/layout/hierarchy2"/>
    <dgm:cxn modelId="{5B9BA116-8A04-4B93-A5AF-6FF4E1A39C96}" type="presParOf" srcId="{439B3650-456D-49A1-A85C-30AC41B8AECC}" destId="{DD45A7F2-6145-4FB4-BBB6-5D061012A912}" srcOrd="0" destOrd="0" presId="urn:microsoft.com/office/officeart/2005/8/layout/hierarchy2"/>
    <dgm:cxn modelId="{8BFC3AF8-5991-4A9F-B8DC-E46DE58DD0DB}" type="presParOf" srcId="{5FE39CCC-CBD6-49AE-9111-67AD3A312D56}" destId="{9B8572F6-272E-4FBB-8F25-8BBF8C9028DD}" srcOrd="3" destOrd="0" presId="urn:microsoft.com/office/officeart/2005/8/layout/hierarchy2"/>
    <dgm:cxn modelId="{E105736D-8EF3-461C-9C0E-FE3771C6EEBB}" type="presParOf" srcId="{9B8572F6-272E-4FBB-8F25-8BBF8C9028DD}" destId="{995B1D7B-483B-4C55-A24C-19E1954D5A35}" srcOrd="0" destOrd="0" presId="urn:microsoft.com/office/officeart/2005/8/layout/hierarchy2"/>
    <dgm:cxn modelId="{38FF14DC-918E-4979-9FB1-6BEF3BB817A2}" type="presParOf" srcId="{9B8572F6-272E-4FBB-8F25-8BBF8C9028DD}" destId="{8FF6493D-7095-4579-A351-E5EC6AAB784B}" srcOrd="1" destOrd="0" presId="urn:microsoft.com/office/officeart/2005/8/layout/hierarchy2"/>
    <dgm:cxn modelId="{E287336B-FE5B-431C-ADFE-735096D9D5D1}" type="presParOf" srcId="{5FE39CCC-CBD6-49AE-9111-67AD3A312D56}" destId="{EB3C9570-3F84-47DE-BF50-221FA2790DD0}" srcOrd="4" destOrd="0" presId="urn:microsoft.com/office/officeart/2005/8/layout/hierarchy2"/>
    <dgm:cxn modelId="{96A4E921-98E8-41D1-81E9-D4A40531317B}" type="presParOf" srcId="{EB3C9570-3F84-47DE-BF50-221FA2790DD0}" destId="{EC01C4CB-60BB-4886-AAC0-265EDC1723AF}" srcOrd="0" destOrd="0" presId="urn:microsoft.com/office/officeart/2005/8/layout/hierarchy2"/>
    <dgm:cxn modelId="{8FAA155A-B041-4C97-B01B-7D708D5A760A}" type="presParOf" srcId="{5FE39CCC-CBD6-49AE-9111-67AD3A312D56}" destId="{BA7E889A-718C-4411-A202-E2685632563A}" srcOrd="5" destOrd="0" presId="urn:microsoft.com/office/officeart/2005/8/layout/hierarchy2"/>
    <dgm:cxn modelId="{2CD92C24-A96A-465D-A0A1-3F29A02E18BB}" type="presParOf" srcId="{BA7E889A-718C-4411-A202-E2685632563A}" destId="{E29C9058-7832-4875-8F4B-73F049B29956}" srcOrd="0" destOrd="0" presId="urn:microsoft.com/office/officeart/2005/8/layout/hierarchy2"/>
    <dgm:cxn modelId="{A42E156D-1B04-41DD-8B4F-E08D72FF7094}" type="presParOf" srcId="{BA7E889A-718C-4411-A202-E2685632563A}" destId="{814C025B-4E2C-4463-9B21-F2A10EFA2972}" srcOrd="1" destOrd="0" presId="urn:microsoft.com/office/officeart/2005/8/layout/hierarchy2"/>
    <dgm:cxn modelId="{48E23C75-89EA-4D91-BECA-001A379DE3D9}" type="presParOf" srcId="{5FE39CCC-CBD6-49AE-9111-67AD3A312D56}" destId="{CBFB5082-648F-4A76-B91E-0D41B971B367}" srcOrd="6" destOrd="0" presId="urn:microsoft.com/office/officeart/2005/8/layout/hierarchy2"/>
    <dgm:cxn modelId="{DF4260B9-4985-4965-A0C2-C06CF9C87EB5}" type="presParOf" srcId="{CBFB5082-648F-4A76-B91E-0D41B971B367}" destId="{376B74DB-F095-4B64-B731-820941CDC053}" srcOrd="0" destOrd="0" presId="urn:microsoft.com/office/officeart/2005/8/layout/hierarchy2"/>
    <dgm:cxn modelId="{FCA5707E-40A7-488B-BD9B-79E33FB5ACAD}" type="presParOf" srcId="{5FE39CCC-CBD6-49AE-9111-67AD3A312D56}" destId="{9FC70F45-1758-4270-ADFA-7A7B5147E326}" srcOrd="7" destOrd="0" presId="urn:microsoft.com/office/officeart/2005/8/layout/hierarchy2"/>
    <dgm:cxn modelId="{B6792847-5227-4716-9311-A886C1796ED4}" type="presParOf" srcId="{9FC70F45-1758-4270-ADFA-7A7B5147E326}" destId="{EA2F3F20-597F-4536-97D4-44A037AC51E4}" srcOrd="0" destOrd="0" presId="urn:microsoft.com/office/officeart/2005/8/layout/hierarchy2"/>
    <dgm:cxn modelId="{262EA51C-5250-457F-92E2-398D29E554E8}" type="presParOf" srcId="{9FC70F45-1758-4270-ADFA-7A7B5147E326}" destId="{1476C20A-718F-4C1B-A671-402E9FAFF912}" srcOrd="1" destOrd="0" presId="urn:microsoft.com/office/officeart/2005/8/layout/hierarchy2"/>
    <dgm:cxn modelId="{0C3DC862-E59E-433D-B23A-1D2674B75DF6}" type="presParOf" srcId="{5FE39CCC-CBD6-49AE-9111-67AD3A312D56}" destId="{A9D71586-1544-46D8-8389-996EFBF4F2B9}" srcOrd="8" destOrd="0" presId="urn:microsoft.com/office/officeart/2005/8/layout/hierarchy2"/>
    <dgm:cxn modelId="{A0977773-B608-49ED-AD5F-CF142574AA36}" type="presParOf" srcId="{A9D71586-1544-46D8-8389-996EFBF4F2B9}" destId="{D77AC8CA-04EE-4E05-A7F8-CA7C44B28DFC}" srcOrd="0" destOrd="0" presId="urn:microsoft.com/office/officeart/2005/8/layout/hierarchy2"/>
    <dgm:cxn modelId="{1D19CD67-4075-4FD2-91C5-D5CA01C0E924}" type="presParOf" srcId="{5FE39CCC-CBD6-49AE-9111-67AD3A312D56}" destId="{F44CDA7F-D83A-4498-8E85-BF7E5C82CE00}" srcOrd="9" destOrd="0" presId="urn:microsoft.com/office/officeart/2005/8/layout/hierarchy2"/>
    <dgm:cxn modelId="{1192EF26-35EE-455E-9325-2F438BD67F3B}" type="presParOf" srcId="{F44CDA7F-D83A-4498-8E85-BF7E5C82CE00}" destId="{C19FF2A2-749F-4E1D-8D72-E0E34B631429}" srcOrd="0" destOrd="0" presId="urn:microsoft.com/office/officeart/2005/8/layout/hierarchy2"/>
    <dgm:cxn modelId="{13885E45-22D1-4B9D-8DF3-8332C230F795}" type="presParOf" srcId="{F44CDA7F-D83A-4498-8E85-BF7E5C82CE00}" destId="{BEDEDF2C-C90A-4DE2-9037-168309E985A6}" srcOrd="1" destOrd="0" presId="urn:microsoft.com/office/officeart/2005/8/layout/hierarchy2"/>
    <dgm:cxn modelId="{E2D40342-9C57-430B-B365-54F51002B000}" type="presParOf" srcId="{5FE39CCC-CBD6-49AE-9111-67AD3A312D56}" destId="{880D5493-6A49-44C1-8A0F-05740F31CF16}" srcOrd="10" destOrd="0" presId="urn:microsoft.com/office/officeart/2005/8/layout/hierarchy2"/>
    <dgm:cxn modelId="{851D85BA-B6E8-4F8A-A80C-54775C370BE5}" type="presParOf" srcId="{880D5493-6A49-44C1-8A0F-05740F31CF16}" destId="{21D475D1-5E56-4901-93D3-C052ACD333E9}" srcOrd="0" destOrd="0" presId="urn:microsoft.com/office/officeart/2005/8/layout/hierarchy2"/>
    <dgm:cxn modelId="{54B4C159-38E3-402E-9EFF-C1B504F5091A}" type="presParOf" srcId="{5FE39CCC-CBD6-49AE-9111-67AD3A312D56}" destId="{DAAF79E6-FC68-48D0-A7C8-E40D73991907}" srcOrd="11" destOrd="0" presId="urn:microsoft.com/office/officeart/2005/8/layout/hierarchy2"/>
    <dgm:cxn modelId="{80D664FA-0560-463C-9C8E-16809812ADC5}" type="presParOf" srcId="{DAAF79E6-FC68-48D0-A7C8-E40D73991907}" destId="{A31B7730-E213-46A6-BFD8-28CF6A7A16BE}" srcOrd="0" destOrd="0" presId="urn:microsoft.com/office/officeart/2005/8/layout/hierarchy2"/>
    <dgm:cxn modelId="{E391DEC4-30CA-4CB9-8925-7CC1C94473B5}" type="presParOf" srcId="{DAAF79E6-FC68-48D0-A7C8-E40D73991907}" destId="{D1A8C605-1C8F-439E-A477-9B910E0AA3D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71AEAC-F5EE-48FE-914D-7ABCA55A852C}">
      <dsp:nvSpPr>
        <dsp:cNvPr id="0" name=""/>
        <dsp:cNvSpPr/>
      </dsp:nvSpPr>
      <dsp:spPr>
        <a:xfrm>
          <a:off x="5" y="-75121"/>
          <a:ext cx="1252301" cy="2305237"/>
        </a:xfrm>
        <a:prstGeom prst="pie">
          <a:avLst>
            <a:gd name="adj1" fmla="val 5400000"/>
            <a:gd name="adj2" fmla="val 1620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ED7484-8E80-4EC4-8636-05D851D51B3A}">
      <dsp:nvSpPr>
        <dsp:cNvPr id="0" name=""/>
        <dsp:cNvSpPr/>
      </dsp:nvSpPr>
      <dsp:spPr>
        <a:xfrm>
          <a:off x="693563" y="-75121"/>
          <a:ext cx="6670135" cy="6449210"/>
        </a:xfrm>
        <a:prstGeom prst="rect">
          <a:avLst/>
        </a:pr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0" kern="1200" baseline="0" dirty="0" smtClean="0">
              <a:solidFill>
                <a:srgbClr val="C00000"/>
              </a:solidFill>
            </a:rPr>
            <a:t>	</a:t>
          </a:r>
          <a:r>
            <a:rPr lang="ru-RU" sz="2000" b="1" i="0" kern="1200" baseline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Демонстративный суицид </a:t>
          </a:r>
          <a:r>
            <a:rPr lang="ru-RU" sz="2000" b="1" i="0" kern="1200" baseline="0" dirty="0" smtClean="0">
              <a:solidFill>
                <a:schemeClr val="tx1"/>
              </a:solidFill>
              <a:effectLst/>
            </a:rPr>
            <a:t>часто совершается при кратковременном, спонтанном, внезапно наступившем состоянии интенсивного аффекта. Это то эмоциональное состояние, когда личность становится невменяемой либо частично вменяемой. </a:t>
          </a:r>
          <a:endParaRPr lang="ru-RU" sz="2000" b="1" kern="1200" dirty="0">
            <a:solidFill>
              <a:schemeClr val="tx1"/>
            </a:solidFill>
            <a:effectLst/>
          </a:endParaRPr>
        </a:p>
      </dsp:txBody>
      <dsp:txXfrm>
        <a:off x="693563" y="-75121"/>
        <a:ext cx="6670135" cy="1934767"/>
      </dsp:txXfrm>
    </dsp:sp>
    <dsp:sp modelId="{C0CF1F3A-B49C-4156-915E-22662FD7540B}">
      <dsp:nvSpPr>
        <dsp:cNvPr id="0" name=""/>
        <dsp:cNvSpPr/>
      </dsp:nvSpPr>
      <dsp:spPr>
        <a:xfrm>
          <a:off x="-3" y="2088228"/>
          <a:ext cx="1292597" cy="2216307"/>
        </a:xfrm>
        <a:prstGeom prst="pie">
          <a:avLst>
            <a:gd name="adj1" fmla="val 5400000"/>
            <a:gd name="adj2" fmla="val 1620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A76829-3181-43FF-8881-3F64ACA94824}">
      <dsp:nvSpPr>
        <dsp:cNvPr id="0" name=""/>
        <dsp:cNvSpPr/>
      </dsp:nvSpPr>
      <dsp:spPr>
        <a:xfrm>
          <a:off x="693563" y="2242632"/>
          <a:ext cx="6661101" cy="3118872"/>
        </a:xfrm>
        <a:prstGeom prst="rect">
          <a:avLst/>
        </a:pr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0" kern="1200" baseline="0" dirty="0" smtClean="0">
              <a:solidFill>
                <a:srgbClr val="C00000"/>
              </a:solidFill>
            </a:rPr>
            <a:t>	</a:t>
          </a:r>
        </a:p>
        <a:p>
          <a:pPr lvl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b="1" i="0" kern="1200" baseline="0" dirty="0" smtClean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0" kern="1200" baseline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	</a:t>
          </a:r>
          <a:r>
            <a:rPr lang="ru-RU" sz="2000" b="1" i="0" kern="1200" baseline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Истинный суицид</a:t>
          </a:r>
          <a:r>
            <a:rPr lang="ru-RU" sz="2000" b="1" i="0" kern="1200" baseline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2000" b="1" i="0" kern="1200" baseline="0" dirty="0" smtClean="0">
              <a:solidFill>
                <a:schemeClr val="tx1"/>
              </a:solidFill>
              <a:effectLst/>
            </a:rPr>
            <a:t>- это полная противоположность демонстративному </a:t>
          </a:r>
          <a:r>
            <a:rPr lang="ru-RU" sz="2000" b="1" i="0" kern="1200" baseline="0" dirty="0" err="1" smtClean="0">
              <a:solidFill>
                <a:schemeClr val="tx1"/>
              </a:solidFill>
              <a:effectLst/>
            </a:rPr>
            <a:t>парасуициду</a:t>
          </a:r>
          <a:r>
            <a:rPr lang="ru-RU" sz="2000" b="1" i="0" kern="1200" baseline="0" dirty="0" smtClean="0">
              <a:solidFill>
                <a:schemeClr val="tx1"/>
              </a:solidFill>
              <a:effectLst/>
            </a:rPr>
            <a:t>. Истинное самоубийство подразумевает безоговорочное принятие решения индивидуумом прекратить жизнь, проведение предварительных подготовительных мероприятий и составление четкого плана. </a:t>
          </a:r>
          <a:endParaRPr lang="ru-RU" sz="2000" b="1" kern="1200" dirty="0">
            <a:solidFill>
              <a:schemeClr val="tx1"/>
            </a:solidFill>
            <a:effectLst/>
          </a:endParaRPr>
        </a:p>
      </dsp:txBody>
      <dsp:txXfrm>
        <a:off x="693563" y="2242632"/>
        <a:ext cx="6661101" cy="1439479"/>
      </dsp:txXfrm>
    </dsp:sp>
    <dsp:sp modelId="{95DE3285-27A6-4730-BAF4-915B6A0207BD}">
      <dsp:nvSpPr>
        <dsp:cNvPr id="0" name=""/>
        <dsp:cNvSpPr/>
      </dsp:nvSpPr>
      <dsp:spPr>
        <a:xfrm>
          <a:off x="72005" y="4320475"/>
          <a:ext cx="1161566" cy="2044540"/>
        </a:xfrm>
        <a:prstGeom prst="pie">
          <a:avLst>
            <a:gd name="adj1" fmla="val 5400000"/>
            <a:gd name="adj2" fmla="val 1620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CEF9EE-AFFC-410B-AE60-6CB8B2EAC43C}">
      <dsp:nvSpPr>
        <dsp:cNvPr id="0" name=""/>
        <dsp:cNvSpPr/>
      </dsp:nvSpPr>
      <dsp:spPr>
        <a:xfrm>
          <a:off x="695329" y="4211719"/>
          <a:ext cx="6677196" cy="2087247"/>
        </a:xfrm>
        <a:prstGeom prst="rect">
          <a:avLst/>
        </a:pr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smtClean="0">
              <a:solidFill>
                <a:srgbClr val="C00000"/>
              </a:solidFill>
            </a:rPr>
            <a:t>	</a:t>
          </a:r>
          <a:r>
            <a:rPr lang="ru-RU" sz="2000" b="1" i="0" u="none" kern="1200" baseline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Косвенное самоубийство </a:t>
          </a:r>
          <a:r>
            <a:rPr lang="ru-RU" sz="2000" b="1" i="0" kern="1200" baseline="0" dirty="0" smtClean="0">
              <a:solidFill>
                <a:schemeClr val="tx1"/>
              </a:solidFill>
              <a:effectLst/>
            </a:rPr>
            <a:t>- это состояние, когда персоны сознательно выбирают суицидально обусловленное поведение. Эта та модель поведения, которая не может привести к немедленной кончине, однако все деяния субъекта сопровождаются высокой вероятностью летального исхода. </a:t>
          </a:r>
          <a:endParaRPr lang="ru-RU" sz="2000" b="1" kern="1200" dirty="0">
            <a:solidFill>
              <a:schemeClr val="tx1"/>
            </a:solidFill>
            <a:effectLst/>
          </a:endParaRPr>
        </a:p>
      </dsp:txBody>
      <dsp:txXfrm>
        <a:off x="695329" y="4211719"/>
        <a:ext cx="6677196" cy="208724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9ED2BA-F39E-4426-BADA-B261C44AB1C3}">
      <dsp:nvSpPr>
        <dsp:cNvPr id="0" name=""/>
        <dsp:cNvSpPr/>
      </dsp:nvSpPr>
      <dsp:spPr>
        <a:xfrm>
          <a:off x="0" y="5407514"/>
          <a:ext cx="9144000" cy="10711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оказать своевременную, эффективную индивидуально-ориентированную социально-педагогическую поддержку и психологическую помощь обучающимся, имеющим трудности в социализации, в общении со сверстниками, конфликтные взаимоотношения с родителями и т.д., обратив особое внимание на учащихся, имеющих статус изолированных в классе (группе)</a:t>
          </a:r>
          <a:endParaRPr lang="ru-RU" sz="1600" kern="1200" dirty="0"/>
        </a:p>
      </dsp:txBody>
      <dsp:txXfrm>
        <a:off x="0" y="5407514"/>
        <a:ext cx="9144000" cy="1071154"/>
      </dsp:txXfrm>
    </dsp:sp>
    <dsp:sp modelId="{9FE5C3E9-0DC9-4466-8186-6259B8E24A4F}">
      <dsp:nvSpPr>
        <dsp:cNvPr id="0" name=""/>
        <dsp:cNvSpPr/>
      </dsp:nvSpPr>
      <dsp:spPr>
        <a:xfrm rot="10800000">
          <a:off x="0" y="3886030"/>
          <a:ext cx="9144000" cy="1537551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/>
            <a:t>повысить компетентность педагогов и родителей (законных представителей) в области профилактики суицидоопасного поведения, безопасного использования Интернет  ресурсов, рисков и угроз, связанных с использованием Интернета</a:t>
          </a:r>
          <a:endParaRPr lang="ru-RU" sz="1600" kern="1200"/>
        </a:p>
      </dsp:txBody>
      <dsp:txXfrm rot="10800000">
        <a:off x="0" y="3886030"/>
        <a:ext cx="9144000" cy="999055"/>
      </dsp:txXfrm>
    </dsp:sp>
    <dsp:sp modelId="{4108AB8C-7A78-4F41-9AAC-8A9D409EC258}">
      <dsp:nvSpPr>
        <dsp:cNvPr id="0" name=""/>
        <dsp:cNvSpPr/>
      </dsp:nvSpPr>
      <dsp:spPr>
        <a:xfrm rot="10800000">
          <a:off x="0" y="2619750"/>
          <a:ext cx="9144000" cy="128234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/>
            <a:t>изучить особенности психолого-педагогического статуса обучающихся, с последующим выявлением молодых людей, нуждающихся в незамедлительной помощи</a:t>
          </a:r>
          <a:endParaRPr lang="ru-RU" sz="1600" kern="1200"/>
        </a:p>
      </dsp:txBody>
      <dsp:txXfrm rot="10800000">
        <a:off x="0" y="2619750"/>
        <a:ext cx="9144000" cy="833231"/>
      </dsp:txXfrm>
    </dsp:sp>
    <dsp:sp modelId="{29DEEA2B-3156-4BDD-9688-6642440C8B55}">
      <dsp:nvSpPr>
        <dsp:cNvPr id="0" name=""/>
        <dsp:cNvSpPr/>
      </dsp:nvSpPr>
      <dsp:spPr>
        <a:xfrm rot="10800000">
          <a:off x="0" y="1423783"/>
          <a:ext cx="9144000" cy="1216844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содействовать гармонизации социально-психологического климата в учреждении образования</a:t>
          </a:r>
          <a:endParaRPr lang="ru-RU" sz="1600" kern="1200" dirty="0"/>
        </a:p>
      </dsp:txBody>
      <dsp:txXfrm rot="10800000">
        <a:off x="0" y="1423783"/>
        <a:ext cx="9144000" cy="790669"/>
      </dsp:txXfrm>
    </dsp:sp>
    <dsp:sp modelId="{5AE4D7D6-E903-4503-B522-0460DBDC808B}">
      <dsp:nvSpPr>
        <dsp:cNvPr id="0" name=""/>
        <dsp:cNvSpPr/>
      </dsp:nvSpPr>
      <dsp:spPr>
        <a:xfrm rot="10800000">
          <a:off x="0" y="2051"/>
          <a:ext cx="9144000" cy="1432988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ОСНОВНЫЕ  ЗАДАЧИ  ПРОФИЛАКТИКИ  СУИЦИДОВ</a:t>
          </a:r>
          <a:endParaRPr lang="ru-RU" sz="2000" kern="1200" dirty="0"/>
        </a:p>
      </dsp:txBody>
      <dsp:txXfrm rot="10800000">
        <a:off x="0" y="2051"/>
        <a:ext cx="9144000" cy="93111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DE6CE1-17E9-4FC8-8CD6-5E2ACCD532B1}">
      <dsp:nvSpPr>
        <dsp:cNvPr id="0" name=""/>
        <dsp:cNvSpPr/>
      </dsp:nvSpPr>
      <dsp:spPr>
        <a:xfrm>
          <a:off x="3161119" y="1488882"/>
          <a:ext cx="1907360" cy="190759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BAE9395-3CD0-4B7E-B20B-D196F03D285E}">
      <dsp:nvSpPr>
        <dsp:cNvPr id="0" name=""/>
        <dsp:cNvSpPr/>
      </dsp:nvSpPr>
      <dsp:spPr>
        <a:xfrm>
          <a:off x="3022041" y="0"/>
          <a:ext cx="2185516" cy="1169585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smtClean="0"/>
            <a:t>ПЕРВИЧНАЯ (ОБЩАЯ) ПРОФИЛАКТИКА</a:t>
          </a:r>
          <a:r>
            <a:rPr lang="ru-RU" sz="1700" b="1" i="1" kern="1200" smtClean="0"/>
            <a:t> </a:t>
          </a:r>
          <a:endParaRPr lang="ru-RU" sz="1700" kern="1200"/>
        </a:p>
      </dsp:txBody>
      <dsp:txXfrm>
        <a:off x="3022041" y="0"/>
        <a:ext cx="2185516" cy="1169585"/>
      </dsp:txXfrm>
    </dsp:sp>
    <dsp:sp modelId="{4565EF78-4282-4447-A7E5-1167F7507F36}">
      <dsp:nvSpPr>
        <dsp:cNvPr id="0" name=""/>
        <dsp:cNvSpPr/>
      </dsp:nvSpPr>
      <dsp:spPr>
        <a:xfrm>
          <a:off x="3720612" y="1757887"/>
          <a:ext cx="1907360" cy="190759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8A7B692-A0E6-451F-86DB-39F07894340B}">
      <dsp:nvSpPr>
        <dsp:cNvPr id="0" name=""/>
        <dsp:cNvSpPr/>
      </dsp:nvSpPr>
      <dsp:spPr>
        <a:xfrm>
          <a:off x="5863213" y="1111106"/>
          <a:ext cx="2066306" cy="128654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/>
            <a:t>проводится на протяжении всего учебного года </a:t>
          </a:r>
          <a:endParaRPr lang="ru-RU" sz="1700" kern="1200"/>
        </a:p>
      </dsp:txBody>
      <dsp:txXfrm>
        <a:off x="5863213" y="1111106"/>
        <a:ext cx="2066306" cy="1286544"/>
      </dsp:txXfrm>
    </dsp:sp>
    <dsp:sp modelId="{71883C32-0E94-4B82-907A-AD525329DB23}">
      <dsp:nvSpPr>
        <dsp:cNvPr id="0" name=""/>
        <dsp:cNvSpPr/>
      </dsp:nvSpPr>
      <dsp:spPr>
        <a:xfrm>
          <a:off x="3858101" y="2363147"/>
          <a:ext cx="1907360" cy="190759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9C669E3-E3C5-4947-895D-C6166BFAFD23}">
      <dsp:nvSpPr>
        <dsp:cNvPr id="0" name=""/>
        <dsp:cNvSpPr/>
      </dsp:nvSpPr>
      <dsp:spPr>
        <a:xfrm>
          <a:off x="6061896" y="2748526"/>
          <a:ext cx="2026570" cy="1374263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/>
            <a:t>предназначена для всех обучающихся</a:t>
          </a:r>
          <a:endParaRPr lang="ru-RU" sz="1700" kern="1200"/>
        </a:p>
      </dsp:txBody>
      <dsp:txXfrm>
        <a:off x="6061896" y="2748526"/>
        <a:ext cx="2026570" cy="1374263"/>
      </dsp:txXfrm>
    </dsp:sp>
    <dsp:sp modelId="{DFFFB8DA-88A1-470F-942A-41A9954F8E25}">
      <dsp:nvSpPr>
        <dsp:cNvPr id="0" name=""/>
        <dsp:cNvSpPr/>
      </dsp:nvSpPr>
      <dsp:spPr>
        <a:xfrm>
          <a:off x="3471065" y="2848525"/>
          <a:ext cx="1907360" cy="190759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1662933-3B7A-4D57-9BAB-46CDC3032F27}">
      <dsp:nvSpPr>
        <dsp:cNvPr id="0" name=""/>
        <dsp:cNvSpPr/>
      </dsp:nvSpPr>
      <dsp:spPr>
        <a:xfrm>
          <a:off x="5187690" y="4590623"/>
          <a:ext cx="2185516" cy="125730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/>
            <a:t>направлена на воспитание позитивно ориентированной личности</a:t>
          </a:r>
          <a:endParaRPr lang="ru-RU" sz="1700" kern="1200"/>
        </a:p>
      </dsp:txBody>
      <dsp:txXfrm>
        <a:off x="5187690" y="4590623"/>
        <a:ext cx="2185516" cy="1257304"/>
      </dsp:txXfrm>
    </dsp:sp>
    <dsp:sp modelId="{25C45C72-2DFB-478E-BCFB-375E43458E3B}">
      <dsp:nvSpPr>
        <dsp:cNvPr id="0" name=""/>
        <dsp:cNvSpPr/>
      </dsp:nvSpPr>
      <dsp:spPr>
        <a:xfrm>
          <a:off x="2851173" y="2848525"/>
          <a:ext cx="1907360" cy="190759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9A25C2E-0B73-4CFA-8EE7-31696CB57E76}">
      <dsp:nvSpPr>
        <dsp:cNvPr id="0" name=""/>
        <dsp:cNvSpPr/>
      </dsp:nvSpPr>
      <dsp:spPr>
        <a:xfrm>
          <a:off x="856392" y="4590623"/>
          <a:ext cx="2185516" cy="125730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/>
            <a:t>формирование культуры здорового образа жизни, ценностных ориентаций</a:t>
          </a:r>
          <a:endParaRPr lang="ru-RU" sz="1700" kern="1200"/>
        </a:p>
      </dsp:txBody>
      <dsp:txXfrm>
        <a:off x="856392" y="4590623"/>
        <a:ext cx="2185516" cy="1257304"/>
      </dsp:txXfrm>
    </dsp:sp>
    <dsp:sp modelId="{16C7E6E8-51AD-4277-8F64-DBBDD311ACE0}">
      <dsp:nvSpPr>
        <dsp:cNvPr id="0" name=""/>
        <dsp:cNvSpPr/>
      </dsp:nvSpPr>
      <dsp:spPr>
        <a:xfrm>
          <a:off x="2464138" y="2363147"/>
          <a:ext cx="1907360" cy="190759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3E4A1CC-37D7-4218-BFB0-25E3AED7C870}">
      <dsp:nvSpPr>
        <dsp:cNvPr id="0" name=""/>
        <dsp:cNvSpPr/>
      </dsp:nvSpPr>
      <dsp:spPr>
        <a:xfrm>
          <a:off x="141132" y="2748526"/>
          <a:ext cx="2026570" cy="1374263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/>
            <a:t>укрепление психического здоровья несовершеннолетних</a:t>
          </a:r>
          <a:endParaRPr lang="ru-RU" sz="1700" kern="1200"/>
        </a:p>
      </dsp:txBody>
      <dsp:txXfrm>
        <a:off x="141132" y="2748526"/>
        <a:ext cx="2026570" cy="1374263"/>
      </dsp:txXfrm>
    </dsp:sp>
    <dsp:sp modelId="{53256810-E5A5-4989-93F5-E3DEDD2368AA}">
      <dsp:nvSpPr>
        <dsp:cNvPr id="0" name=""/>
        <dsp:cNvSpPr/>
      </dsp:nvSpPr>
      <dsp:spPr>
        <a:xfrm>
          <a:off x="2601627" y="1757887"/>
          <a:ext cx="1907360" cy="190759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B6037EC-BDE4-4DB3-BD47-F3CE1FB86489}">
      <dsp:nvSpPr>
        <dsp:cNvPr id="0" name=""/>
        <dsp:cNvSpPr/>
      </dsp:nvSpPr>
      <dsp:spPr>
        <a:xfrm>
          <a:off x="300079" y="1111106"/>
          <a:ext cx="2066306" cy="128654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формирование  навыков конструктивного взаимодействия с окружающими</a:t>
          </a:r>
          <a:endParaRPr lang="ru-RU" sz="1700" kern="1200" dirty="0"/>
        </a:p>
      </dsp:txBody>
      <dsp:txXfrm>
        <a:off x="300079" y="1111106"/>
        <a:ext cx="2066306" cy="128654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2B0E9B-A4C7-4B13-81D1-3784DE866D84}">
      <dsp:nvSpPr>
        <dsp:cNvPr id="0" name=""/>
        <dsp:cNvSpPr/>
      </dsp:nvSpPr>
      <dsp:spPr>
        <a:xfrm>
          <a:off x="-16009" y="0"/>
          <a:ext cx="6526507" cy="652650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4EBBED-4899-477F-AB1E-76B84A9A033E}">
      <dsp:nvSpPr>
        <dsp:cNvPr id="0" name=""/>
        <dsp:cNvSpPr/>
      </dsp:nvSpPr>
      <dsp:spPr>
        <a:xfrm>
          <a:off x="2272316" y="651521"/>
          <a:ext cx="5154861" cy="93436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ВТОРИЧНАЯ ПРОФИЛАКТИКА </a:t>
          </a:r>
          <a:endParaRPr lang="ru-RU" sz="1800" kern="1200" dirty="0"/>
        </a:p>
      </dsp:txBody>
      <dsp:txXfrm>
        <a:off x="2317928" y="697133"/>
        <a:ext cx="5063637" cy="843137"/>
      </dsp:txXfrm>
    </dsp:sp>
    <dsp:sp modelId="{5D62C7CD-3419-4A1D-97A8-ACD281D0651A}">
      <dsp:nvSpPr>
        <dsp:cNvPr id="0" name=""/>
        <dsp:cNvSpPr/>
      </dsp:nvSpPr>
      <dsp:spPr>
        <a:xfrm>
          <a:off x="2242599" y="1755049"/>
          <a:ext cx="5430309" cy="100064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проводится в </a:t>
          </a:r>
          <a:r>
            <a:rPr lang="ru-RU" sz="1800" i="0" kern="1200" dirty="0" smtClean="0"/>
            <a:t>начале учебного года</a:t>
          </a:r>
          <a:endParaRPr lang="ru-RU" sz="1800" i="0" kern="1200" dirty="0"/>
        </a:p>
      </dsp:txBody>
      <dsp:txXfrm>
        <a:off x="2291446" y="1803896"/>
        <a:ext cx="5332615" cy="902950"/>
      </dsp:txXfrm>
    </dsp:sp>
    <dsp:sp modelId="{47F69690-10E0-45ED-8580-8AAFE4B65F14}">
      <dsp:nvSpPr>
        <dsp:cNvPr id="0" name=""/>
        <dsp:cNvSpPr/>
      </dsp:nvSpPr>
      <dsp:spPr>
        <a:xfrm>
          <a:off x="2170566" y="2980432"/>
          <a:ext cx="5718356" cy="140255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при поступлении информации о каждом несовершеннолетнем, склонном к суицидальному поведению, совершившем суицидальную попытку, вовлеченном в деструктивные Интернет-сообщества</a:t>
          </a:r>
          <a:endParaRPr lang="ru-RU" sz="1800" kern="1200" dirty="0"/>
        </a:p>
      </dsp:txBody>
      <dsp:txXfrm>
        <a:off x="2239033" y="3048899"/>
        <a:ext cx="5581422" cy="1265617"/>
      </dsp:txXfrm>
    </dsp:sp>
    <dsp:sp modelId="{883E6034-5701-48A6-9A58-157FA23E7362}">
      <dsp:nvSpPr>
        <dsp:cNvPr id="0" name=""/>
        <dsp:cNvSpPr/>
      </dsp:nvSpPr>
      <dsp:spPr>
        <a:xfrm>
          <a:off x="2170566" y="4665253"/>
          <a:ext cx="5754500" cy="14103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направлена на выявление факторов риска, провоцирующих суицидальные наклонности, на своевременное выявление учащихся, имеющих измененное психоэмоциональное состояние, склонных к </a:t>
          </a:r>
          <a:r>
            <a:rPr lang="ru-RU" sz="1800" kern="1200" dirty="0" err="1" smtClean="0"/>
            <a:t>суицидоопасному</a:t>
          </a:r>
          <a:r>
            <a:rPr lang="ru-RU" sz="1800" kern="1200" dirty="0" smtClean="0"/>
            <a:t> поведению</a:t>
          </a:r>
          <a:r>
            <a:rPr lang="ru-RU" sz="1600" kern="1200" dirty="0" smtClean="0"/>
            <a:t> </a:t>
          </a:r>
          <a:endParaRPr lang="ru-RU" sz="1600" kern="1200" dirty="0"/>
        </a:p>
      </dsp:txBody>
      <dsp:txXfrm>
        <a:off x="2239412" y="4734099"/>
        <a:ext cx="5616808" cy="127263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BF7287-7E36-4207-81AA-82DD54992E6C}">
      <dsp:nvSpPr>
        <dsp:cNvPr id="0" name=""/>
        <dsp:cNvSpPr/>
      </dsp:nvSpPr>
      <dsp:spPr>
        <a:xfrm>
          <a:off x="0" y="2639592"/>
          <a:ext cx="1785147" cy="892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smtClean="0"/>
            <a:t>НЕСОВЕРШЕННОЛЕТНИЕ, СКЛОННЫЕ </a:t>
          </a:r>
          <a:br>
            <a:rPr lang="ru-RU" sz="1000" b="1" kern="1200" smtClean="0"/>
          </a:br>
          <a:r>
            <a:rPr lang="ru-RU" sz="1000" b="1" kern="1200" smtClean="0"/>
            <a:t>К СУИЦИДООПАСНОМУ ПОВЕДЕНИЮ</a:t>
          </a:r>
          <a:endParaRPr lang="ru-RU" sz="1000" kern="1200"/>
        </a:p>
      </dsp:txBody>
      <dsp:txXfrm>
        <a:off x="26143" y="2665735"/>
        <a:ext cx="1732861" cy="840287"/>
      </dsp:txXfrm>
    </dsp:sp>
    <dsp:sp modelId="{9E9FB148-0BE4-4779-BE8B-4DA3420F831F}">
      <dsp:nvSpPr>
        <dsp:cNvPr id="0" name=""/>
        <dsp:cNvSpPr/>
      </dsp:nvSpPr>
      <dsp:spPr>
        <a:xfrm rot="17417905">
          <a:off x="868566" y="1756280"/>
          <a:ext cx="2806906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2806906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2201846" y="1699409"/>
        <a:ext cx="140345" cy="140345"/>
      </dsp:txXfrm>
    </dsp:sp>
    <dsp:sp modelId="{6AEB2D19-93AA-448E-96F5-B36A9683490D}">
      <dsp:nvSpPr>
        <dsp:cNvPr id="0" name=""/>
        <dsp:cNvSpPr/>
      </dsp:nvSpPr>
      <dsp:spPr>
        <a:xfrm>
          <a:off x="2758891" y="6999"/>
          <a:ext cx="3687436" cy="892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совершившие попытку суицида</a:t>
          </a:r>
          <a:endParaRPr lang="ru-RU" sz="1400" kern="1200" dirty="0"/>
        </a:p>
      </dsp:txBody>
      <dsp:txXfrm>
        <a:off x="2785034" y="33142"/>
        <a:ext cx="3635150" cy="840287"/>
      </dsp:txXfrm>
    </dsp:sp>
    <dsp:sp modelId="{439B3650-456D-49A1-A85C-30AC41B8AECC}">
      <dsp:nvSpPr>
        <dsp:cNvPr id="0" name=""/>
        <dsp:cNvSpPr/>
      </dsp:nvSpPr>
      <dsp:spPr>
        <a:xfrm rot="3486588">
          <a:off x="1365201" y="3828470"/>
          <a:ext cx="1780539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780539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2210957" y="3797259"/>
        <a:ext cx="89026" cy="89026"/>
      </dsp:txXfrm>
    </dsp:sp>
    <dsp:sp modelId="{995B1D7B-483B-4C55-A24C-19E1954D5A35}">
      <dsp:nvSpPr>
        <dsp:cNvPr id="0" name=""/>
        <dsp:cNvSpPr/>
      </dsp:nvSpPr>
      <dsp:spPr>
        <a:xfrm>
          <a:off x="2725794" y="4151380"/>
          <a:ext cx="4911798" cy="892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имеющие тенденцию к самоповреждению(порезы, раны)</a:t>
          </a:r>
          <a:endParaRPr lang="ru-RU" sz="1400" kern="1200" dirty="0"/>
        </a:p>
      </dsp:txBody>
      <dsp:txXfrm>
        <a:off x="2751937" y="4177523"/>
        <a:ext cx="4859512" cy="840287"/>
      </dsp:txXfrm>
    </dsp:sp>
    <dsp:sp modelId="{EB3C9570-3F84-47DE-BF50-221FA2790DD0}">
      <dsp:nvSpPr>
        <dsp:cNvPr id="0" name=""/>
        <dsp:cNvSpPr/>
      </dsp:nvSpPr>
      <dsp:spPr>
        <a:xfrm rot="18037194">
          <a:off x="1333424" y="2280301"/>
          <a:ext cx="1841290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841290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2208037" y="2247571"/>
        <a:ext cx="92064" cy="92064"/>
      </dsp:txXfrm>
    </dsp:sp>
    <dsp:sp modelId="{E29C9058-7832-4875-8F4B-73F049B29956}">
      <dsp:nvSpPr>
        <dsp:cNvPr id="0" name=""/>
        <dsp:cNvSpPr/>
      </dsp:nvSpPr>
      <dsp:spPr>
        <a:xfrm>
          <a:off x="2722991" y="1055041"/>
          <a:ext cx="4377432" cy="892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демонстрирующие суицидальные угрозы (прямые либо завуалированные</a:t>
          </a:r>
          <a:r>
            <a:rPr lang="ru-RU" sz="900" kern="1200" dirty="0" smtClean="0"/>
            <a:t>)</a:t>
          </a:r>
          <a:endParaRPr lang="ru-RU" sz="900" kern="1200" dirty="0"/>
        </a:p>
      </dsp:txBody>
      <dsp:txXfrm>
        <a:off x="2749134" y="1081184"/>
        <a:ext cx="4325146" cy="840287"/>
      </dsp:txXfrm>
    </dsp:sp>
    <dsp:sp modelId="{CBFB5082-648F-4A76-B91E-0D41B971B367}">
      <dsp:nvSpPr>
        <dsp:cNvPr id="0" name=""/>
        <dsp:cNvSpPr/>
      </dsp:nvSpPr>
      <dsp:spPr>
        <a:xfrm rot="1658865">
          <a:off x="1723178" y="3324416"/>
          <a:ext cx="108543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085435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238760" y="3310583"/>
        <a:ext cx="54271" cy="54271"/>
      </dsp:txXfrm>
    </dsp:sp>
    <dsp:sp modelId="{EA2F3F20-597F-4536-97D4-44A037AC51E4}">
      <dsp:nvSpPr>
        <dsp:cNvPr id="0" name=""/>
        <dsp:cNvSpPr/>
      </dsp:nvSpPr>
      <dsp:spPr>
        <a:xfrm>
          <a:off x="2746644" y="3143271"/>
          <a:ext cx="5158130" cy="892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переживающие тяжелые утраты (смерть родителя, значимого человека, особенно в течение первого года после потери)</a:t>
          </a:r>
          <a:endParaRPr lang="ru-RU" sz="1400" kern="1200" dirty="0"/>
        </a:p>
      </dsp:txBody>
      <dsp:txXfrm>
        <a:off x="2772787" y="3169414"/>
        <a:ext cx="5105844" cy="840287"/>
      </dsp:txXfrm>
    </dsp:sp>
    <dsp:sp modelId="{A9D71586-1544-46D8-8389-996EFBF4F2B9}">
      <dsp:nvSpPr>
        <dsp:cNvPr id="0" name=""/>
        <dsp:cNvSpPr/>
      </dsp:nvSpPr>
      <dsp:spPr>
        <a:xfrm rot="19743374">
          <a:off x="1705369" y="2784355"/>
          <a:ext cx="1121054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121054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237869" y="2769631"/>
        <a:ext cx="56052" cy="56052"/>
      </dsp:txXfrm>
    </dsp:sp>
    <dsp:sp modelId="{C19FF2A2-749F-4E1D-8D72-E0E34B631429}">
      <dsp:nvSpPr>
        <dsp:cNvPr id="0" name=""/>
        <dsp:cNvSpPr/>
      </dsp:nvSpPr>
      <dsp:spPr>
        <a:xfrm>
          <a:off x="2746644" y="2063150"/>
          <a:ext cx="5211024" cy="892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находящиеся в конфликтных ситуациях (проблемы во взаимоотношениях с социальным окружением, выраженные семейные проблемы (уход из семьи значимого взрослого, развод, семейное насилие и др.)</a:t>
          </a:r>
          <a:endParaRPr lang="ru-RU" sz="1400" kern="1200" dirty="0"/>
        </a:p>
      </dsp:txBody>
      <dsp:txXfrm>
        <a:off x="2772787" y="2089293"/>
        <a:ext cx="5158738" cy="840287"/>
      </dsp:txXfrm>
    </dsp:sp>
    <dsp:sp modelId="{880D5493-6A49-44C1-8A0F-05740F31CF16}">
      <dsp:nvSpPr>
        <dsp:cNvPr id="0" name=""/>
        <dsp:cNvSpPr/>
      </dsp:nvSpPr>
      <dsp:spPr>
        <a:xfrm rot="4123017">
          <a:off x="930685" y="4322430"/>
          <a:ext cx="2682668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2682668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2204952" y="4268665"/>
        <a:ext cx="134133" cy="134133"/>
      </dsp:txXfrm>
    </dsp:sp>
    <dsp:sp modelId="{A31B7730-E213-46A6-BFD8-28CF6A7A16BE}">
      <dsp:nvSpPr>
        <dsp:cNvPr id="0" name=""/>
        <dsp:cNvSpPr/>
      </dsp:nvSpPr>
      <dsp:spPr>
        <a:xfrm>
          <a:off x="2758891" y="5139298"/>
          <a:ext cx="4089398" cy="892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имеющие признаки депрессивного расстройства</a:t>
          </a:r>
          <a:endParaRPr lang="ru-RU" sz="1400" kern="1200" dirty="0"/>
        </a:p>
      </dsp:txBody>
      <dsp:txXfrm>
        <a:off x="2785034" y="5165441"/>
        <a:ext cx="4037112" cy="8402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C1354-6EF7-4802-AFBC-76538FD47354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A6B96A-A9AB-4320-836D-5691AA603B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9350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7EE073-F8CB-4357-8F94-8433704C0BF5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991024-9A3C-4369-A91E-41F109BDB0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940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5F48649-08FE-473E-BF9D-19CE7A97FC87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424935" cy="187220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и психолого-педагогическое сопровождение подростков, склонных к суицидальному поведению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500"/>
                    </a14:imgEffect>
                    <a14:imgEffect>
                      <a14:saturation sa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9" y="-1"/>
            <a:ext cx="1674627" cy="155277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ffectLst/>
          <a:extLst/>
        </p:spPr>
      </p:pic>
      <p:sp>
        <p:nvSpPr>
          <p:cNvPr id="6" name="Прямоугольник 5"/>
          <p:cNvSpPr/>
          <p:nvPr/>
        </p:nvSpPr>
        <p:spPr>
          <a:xfrm>
            <a:off x="1187624" y="121612"/>
            <a:ext cx="7956376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1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Государственное учреждение образования </a:t>
            </a:r>
          </a:p>
          <a:p>
            <a:pPr algn="ctr"/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   «Гомельский областной социально-педагогический</a:t>
            </a: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центр»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24791" y="4797152"/>
            <a:ext cx="3816424" cy="1296144"/>
          </a:xfrm>
          <a:prstGeom prst="rect">
            <a:avLst/>
          </a:prstGeom>
          <a:solidFill>
            <a:schemeClr val="tx1">
              <a:lumMod val="75000"/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Педагог-психолог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высшей квалификационной категории</a:t>
            </a:r>
          </a:p>
          <a:p>
            <a:r>
              <a:rPr lang="ru-RU" b="1" dirty="0" err="1" smtClean="0">
                <a:solidFill>
                  <a:schemeClr val="tx1"/>
                </a:solidFill>
              </a:rPr>
              <a:t>Балако</a:t>
            </a:r>
            <a:r>
              <a:rPr lang="ru-RU" b="1" dirty="0" smtClean="0">
                <a:solidFill>
                  <a:schemeClr val="tx1"/>
                </a:solidFill>
              </a:rPr>
              <a:t> Игорь Григорьевич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62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2268" y="116632"/>
            <a:ext cx="80253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Словесные маркеры (высказывания ребенка)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728182"/>
            <a:ext cx="79540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dirty="0" smtClean="0"/>
              <a:t>	</a:t>
            </a:r>
            <a:r>
              <a:rPr lang="ru-RU" sz="2800" dirty="0" smtClean="0"/>
              <a:t>Прямые </a:t>
            </a:r>
            <a:r>
              <a:rPr lang="ru-RU" sz="2800" dirty="0"/>
              <a:t>или косвенные сообщения о суицидальных намерениях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844824"/>
            <a:ext cx="79540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/>
              <a:t>	</a:t>
            </a:r>
            <a:r>
              <a:rPr lang="ru-RU" sz="2800" dirty="0" smtClean="0"/>
              <a:t>Шутки</a:t>
            </a:r>
            <a:r>
              <a:rPr lang="ru-RU" sz="2800" dirty="0"/>
              <a:t>, иронические высказывания </a:t>
            </a:r>
            <a:r>
              <a:rPr lang="ru-RU" sz="2800" dirty="0" smtClean="0"/>
              <a:t>о </a:t>
            </a:r>
            <a:r>
              <a:rPr lang="ru-RU" sz="2800" dirty="0"/>
              <a:t>желании умереть, о бессмысленности жизни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958223"/>
            <a:ext cx="79540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/>
              <a:t>	</a:t>
            </a:r>
            <a:r>
              <a:rPr lang="ru-RU" sz="2800" dirty="0" smtClean="0"/>
              <a:t>Уверения </a:t>
            </a:r>
            <a:r>
              <a:rPr lang="ru-RU" sz="2800" dirty="0"/>
              <a:t>в своей беспомощности и зависимости от других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4096236"/>
            <a:ext cx="79540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	</a:t>
            </a:r>
            <a:r>
              <a:rPr lang="ru-RU" sz="2800" dirty="0" smtClean="0"/>
              <a:t>Прощания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4869160"/>
            <a:ext cx="79540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	</a:t>
            </a:r>
            <a:r>
              <a:rPr lang="ru-RU" sz="2800" dirty="0" smtClean="0"/>
              <a:t>Самообвинения 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7918" y="5661248"/>
            <a:ext cx="79540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400" dirty="0" smtClean="0"/>
              <a:t>	</a:t>
            </a:r>
            <a:r>
              <a:rPr lang="ru-RU" sz="2800" dirty="0" smtClean="0"/>
              <a:t>Сообщение </a:t>
            </a:r>
            <a:r>
              <a:rPr lang="ru-RU" sz="2800" dirty="0"/>
              <a:t>о конкретном плане суицида</a:t>
            </a:r>
          </a:p>
        </p:txBody>
      </p:sp>
    </p:spTree>
    <p:extLst>
      <p:ext uri="{BB962C8B-B14F-4D97-AF65-F5344CB8AC3E}">
        <p14:creationId xmlns:p14="http://schemas.microsoft.com/office/powerpoint/2010/main" val="88614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712996582"/>
              </p:ext>
            </p:extLst>
          </p:nvPr>
        </p:nvGraphicFramePr>
        <p:xfrm>
          <a:off x="9525" y="188640"/>
          <a:ext cx="9144000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6062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2743765" y="201611"/>
            <a:ext cx="3456385" cy="432048"/>
          </a:xfrm>
          <a:prstGeom prst="rect">
            <a:avLst/>
          </a:prstGeom>
        </p:spPr>
        <p:txBody>
          <a:bodyPr vert="horz" lIns="45720" tIns="0" rIns="45720" bIns="0" anchor="b">
            <a:normAutofit fontScale="97500"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800" b="1" kern="1200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Профилактика</a:t>
            </a:r>
            <a:endParaRPr lang="ru-RU" sz="2800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57158" y="1772816"/>
            <a:ext cx="8229600" cy="331236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2" name="Овал 1"/>
          <p:cNvSpPr/>
          <p:nvPr/>
        </p:nvSpPr>
        <p:spPr>
          <a:xfrm>
            <a:off x="364763" y="1124744"/>
            <a:ext cx="8335238" cy="5184576"/>
          </a:xfrm>
          <a:prstGeom prst="ellipse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1331640" y="2276872"/>
            <a:ext cx="6264696" cy="4032448"/>
          </a:xfrm>
          <a:prstGeom prst="ellipse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2332932" y="3237167"/>
            <a:ext cx="4464497" cy="3072153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43808" y="1412776"/>
            <a:ext cx="3356342" cy="57606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Первичная (общая)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2492896"/>
            <a:ext cx="2376264" cy="57606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Вторичная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83868" y="3548550"/>
            <a:ext cx="2160240" cy="55553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Третичная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690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816441341"/>
              </p:ext>
            </p:extLst>
          </p:nvPr>
        </p:nvGraphicFramePr>
        <p:xfrm>
          <a:off x="457200" y="476672"/>
          <a:ext cx="8229600" cy="58479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2166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28596" y="116632"/>
            <a:ext cx="8229600" cy="1152128"/>
          </a:xfrm>
          <a:prstGeom prst="rect">
            <a:avLst/>
          </a:prstGeom>
        </p:spPr>
        <p:txBody>
          <a:bodyPr vert="horz" lIns="45720" tIns="0" rIns="45720" bIns="0" anchor="b">
            <a:normAutofit fontScale="25000" lnSpcReduction="20000"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800" b="1" kern="1200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9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Журнал </a:t>
            </a:r>
            <a:br>
              <a:rPr lang="ru-RU" sz="9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9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учета информации о несовершеннолетних,</a:t>
            </a:r>
            <a:br>
              <a:rPr lang="ru-RU" sz="9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9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вовлеченных в активные сообщества и игры, имеющие суицидальный контент</a:t>
            </a:r>
            <a:endParaRPr lang="ru-RU" sz="9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4899092"/>
              </p:ext>
            </p:extLst>
          </p:nvPr>
        </p:nvGraphicFramePr>
        <p:xfrm>
          <a:off x="199980" y="1484784"/>
          <a:ext cx="8686831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411"/>
                <a:gridCol w="1644345"/>
                <a:gridCol w="864096"/>
                <a:gridCol w="936104"/>
                <a:gridCol w="1152128"/>
                <a:gridCol w="1008112"/>
                <a:gridCol w="1368152"/>
                <a:gridCol w="1362483"/>
              </a:tblGrid>
              <a:tr h="12948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№ </a:t>
                      </a:r>
                      <a:r>
                        <a:rPr lang="ru-RU" sz="1200" b="0" dirty="0" err="1" smtClean="0"/>
                        <a:t>п</a:t>
                      </a:r>
                      <a:r>
                        <a:rPr lang="ru-RU" sz="1200" b="0" dirty="0" smtClean="0"/>
                        <a:t>/</a:t>
                      </a:r>
                      <a:r>
                        <a:rPr lang="ru-RU" sz="1200" b="0" dirty="0" err="1" smtClean="0"/>
                        <a:t>п</a:t>
                      </a:r>
                      <a:endParaRPr lang="ru-RU" sz="1200" b="0" dirty="0" smtClean="0"/>
                    </a:p>
                    <a:p>
                      <a:endParaRPr lang="ru-RU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Фамилия,  имя,  отчество  несовершеннолетнего</a:t>
                      </a:r>
                    </a:p>
                    <a:p>
                      <a:endParaRPr lang="ru-RU" sz="1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Число, месяц, год </a:t>
                      </a:r>
                      <a:r>
                        <a:rPr lang="ru-RU" sz="12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рождения</a:t>
                      </a:r>
                    </a:p>
                    <a:p>
                      <a:endParaRPr lang="ru-RU" sz="1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Адрес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 места жительства</a:t>
                      </a:r>
                    </a:p>
                    <a:p>
                      <a:endParaRPr lang="ru-RU" sz="1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Дата поступления информации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 № входящего документа   </a:t>
                      </a:r>
                    </a:p>
                    <a:p>
                      <a:endParaRPr lang="ru-RU" sz="1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От</a:t>
                      </a:r>
                      <a:r>
                        <a:rPr lang="ru-RU" sz="1200" b="0" baseline="0" dirty="0" smtClean="0"/>
                        <a:t> </a:t>
                      </a:r>
                      <a:r>
                        <a:rPr lang="ru-RU" sz="1200" b="0" dirty="0" smtClean="0"/>
                        <a:t>кого поступила информация</a:t>
                      </a:r>
                    </a:p>
                    <a:p>
                      <a:endParaRPr lang="ru-RU" sz="1200" b="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Оказанная помощь </a:t>
                      </a:r>
                      <a:r>
                        <a:rPr lang="ru-RU" sz="1200" b="0" dirty="0" err="1" smtClean="0"/>
                        <a:t>несовершен</a:t>
                      </a:r>
                      <a:r>
                        <a:rPr lang="ru-RU" sz="1200" b="0" dirty="0" smtClean="0"/>
                        <a:t>-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err="1" smtClean="0"/>
                        <a:t>нолетнему</a:t>
                      </a:r>
                      <a:endParaRPr lang="ru-RU" b="0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Оказанная помощь законным представителям </a:t>
                      </a:r>
                      <a:r>
                        <a:rPr lang="ru-RU" sz="1200" b="0" dirty="0" err="1" smtClean="0"/>
                        <a:t>несовершен</a:t>
                      </a:r>
                      <a:r>
                        <a:rPr lang="ru-RU" sz="1200" b="0" dirty="0" smtClean="0"/>
                        <a:t>-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err="1" smtClean="0"/>
                        <a:t>нолетнего</a:t>
                      </a:r>
                      <a:endParaRPr lang="ru-RU" sz="1200" b="0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2589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2589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2589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500298" y="5357826"/>
            <a:ext cx="64293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i="1" dirty="0" smtClean="0"/>
              <a:t>Инструктивно-методическое письмо «Особенности организации социальной, воспитательной и идеологической работы в учреждениях общего среднего образования в 2017/2018 учебном году» </a:t>
            </a:r>
          </a:p>
          <a:p>
            <a:pPr algn="just"/>
            <a:r>
              <a:rPr lang="ru-RU" sz="1600" i="1" dirty="0"/>
              <a:t>	</a:t>
            </a:r>
            <a:r>
              <a:rPr lang="ru-RU" sz="1600" i="1" dirty="0" smtClean="0"/>
              <a:t>				   Приложение 5(2)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49091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431126286"/>
              </p:ext>
            </p:extLst>
          </p:nvPr>
        </p:nvGraphicFramePr>
        <p:xfrm>
          <a:off x="457200" y="188640"/>
          <a:ext cx="8229600" cy="65265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6004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963093431"/>
              </p:ext>
            </p:extLst>
          </p:nvPr>
        </p:nvGraphicFramePr>
        <p:xfrm>
          <a:off x="457200" y="285728"/>
          <a:ext cx="8229600" cy="6038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3903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73270" y="260648"/>
            <a:ext cx="8064896" cy="648072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800" b="1" kern="1200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Методический инструментарий по выявлению суицидального поведения у несовершеннолетних</a:t>
            </a:r>
            <a:endParaRPr lang="ru-RU" sz="2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3"/>
          <p:cNvSpPr txBox="1">
            <a:spLocks/>
          </p:cNvSpPr>
          <p:nvPr/>
        </p:nvSpPr>
        <p:spPr>
          <a:xfrm>
            <a:off x="251520" y="1124744"/>
            <a:ext cx="8678198" cy="5688632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1.Тест-анкета для самооценки школьниками факторов риска ухудшения здоровья (методика Н.К. Смирнова)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2. Опросник «Предварительная оценка состояния психического здоровья» (5-6 классы)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3. Методика самооценки школьных ситуаций, разработана по принципу «Шкалы социально-ситуативной тревоги» </a:t>
            </a:r>
            <a:r>
              <a:rPr lang="ru-RU" sz="1600" dirty="0" err="1" smtClean="0"/>
              <a:t>О.Кондаша</a:t>
            </a:r>
            <a:r>
              <a:rPr lang="ru-RU" sz="1600" dirty="0" smtClean="0"/>
              <a:t> (1973)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4. Шкала тревоги </a:t>
            </a:r>
            <a:r>
              <a:rPr lang="ru-RU" sz="1600" dirty="0" err="1" smtClean="0"/>
              <a:t>Ч.Д.Спилбергера</a:t>
            </a:r>
            <a:r>
              <a:rPr lang="ru-RU" sz="1600" dirty="0" smtClean="0"/>
              <a:t> (</a:t>
            </a:r>
            <a:r>
              <a:rPr lang="ru-RU" sz="1600" dirty="0" err="1" smtClean="0"/>
              <a:t>State-TraitAnxietyInventory</a:t>
            </a:r>
            <a:r>
              <a:rPr lang="ru-RU" sz="1600" dirty="0" smtClean="0"/>
              <a:t> - STAI)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5. Шкала тревожности </a:t>
            </a:r>
            <a:r>
              <a:rPr lang="ru-RU" sz="1600" dirty="0" err="1" smtClean="0"/>
              <a:t>Р.Сирса</a:t>
            </a:r>
            <a:r>
              <a:rPr lang="en-US" sz="1600" dirty="0" smtClean="0"/>
              <a:t> (4 </a:t>
            </a:r>
            <a:r>
              <a:rPr lang="ru-RU" sz="1600" dirty="0" smtClean="0"/>
              <a:t>класс)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6. Методика определения уровня депрессии (В.А. </a:t>
            </a:r>
            <a:r>
              <a:rPr lang="ru-RU" sz="1600" dirty="0" err="1" smtClean="0"/>
              <a:t>Жмуров</a:t>
            </a:r>
            <a:r>
              <a:rPr lang="ru-RU" sz="1600" dirty="0" smtClean="0"/>
              <a:t>) (7- 11 классы)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7. Шкала безнадежности (депрессии) </a:t>
            </a:r>
            <a:r>
              <a:rPr lang="ru-RU" sz="1600" dirty="0" err="1" smtClean="0"/>
              <a:t>А.Бека</a:t>
            </a:r>
            <a:r>
              <a:rPr lang="ru-RU" sz="1600" dirty="0" smtClean="0"/>
              <a:t> (англ.  </a:t>
            </a:r>
            <a:r>
              <a:rPr lang="ru-RU" sz="1600" dirty="0" err="1" smtClean="0"/>
              <a:t>BeckHopelessnessInventory</a:t>
            </a:r>
            <a:r>
              <a:rPr lang="ru-RU" sz="1600" dirty="0" smtClean="0"/>
              <a:t>, сокр. BHI)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8.Тест «Ваши суицидальные наклонности» (З. Королёва)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9. Методика определения степени риска совершения суицида (И.А. Погодин)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10. «Опросник суицидального риска» (модификация Т.Н. Разуваевой)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11. Тест выявления суицидального риска у детей (А.А. Кучер, В.П. </a:t>
            </a:r>
            <a:r>
              <a:rPr lang="ru-RU" sz="1600" dirty="0" err="1" smtClean="0"/>
              <a:t>Костюкевич</a:t>
            </a:r>
            <a:r>
              <a:rPr lang="ru-RU" sz="1600" dirty="0" smtClean="0"/>
              <a:t>)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12. Методика диагностики стресс-</a:t>
            </a:r>
            <a:r>
              <a:rPr lang="ru-RU" sz="1600" dirty="0" err="1" smtClean="0"/>
              <a:t>совладающего</a:t>
            </a:r>
            <a:r>
              <a:rPr lang="ru-RU" sz="1600" dirty="0" smtClean="0"/>
              <a:t> поведения (Д. </a:t>
            </a:r>
            <a:r>
              <a:rPr lang="ru-RU" sz="1600" dirty="0" err="1" smtClean="0"/>
              <a:t>Амирхан</a:t>
            </a:r>
            <a:r>
              <a:rPr lang="ru-RU" sz="1600" dirty="0" smtClean="0"/>
              <a:t>)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13. </a:t>
            </a:r>
            <a:r>
              <a:rPr lang="ru-RU" sz="1600" dirty="0" err="1" smtClean="0"/>
              <a:t>Патохарактерологический</a:t>
            </a:r>
            <a:r>
              <a:rPr lang="ru-RU" sz="1600" dirty="0" smtClean="0"/>
              <a:t> опросник (</a:t>
            </a:r>
            <a:r>
              <a:rPr lang="ru-RU" sz="1600" dirty="0" err="1" smtClean="0"/>
              <a:t>А.Е.Личко</a:t>
            </a:r>
            <a:r>
              <a:rPr lang="ru-RU" sz="1600" dirty="0" smtClean="0"/>
              <a:t>)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14. Тест </a:t>
            </a:r>
            <a:r>
              <a:rPr lang="ru-RU" sz="1600" dirty="0" err="1" smtClean="0"/>
              <a:t>фрустрационной</a:t>
            </a:r>
            <a:r>
              <a:rPr lang="ru-RU" sz="1600" dirty="0" smtClean="0"/>
              <a:t> толерантности (</a:t>
            </a:r>
            <a:r>
              <a:rPr lang="ru-RU" sz="1600" dirty="0" err="1" smtClean="0"/>
              <a:t>С.Розенцвейга</a:t>
            </a:r>
            <a:r>
              <a:rPr lang="ru-RU" sz="1600" dirty="0" smtClean="0"/>
              <a:t>)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15. Опросник агрессивности (</a:t>
            </a:r>
            <a:r>
              <a:rPr lang="ru-RU" sz="1600" dirty="0" err="1" smtClean="0"/>
              <a:t>Buss-DurkeyInventory</a:t>
            </a:r>
            <a:r>
              <a:rPr lang="ru-RU" sz="1600" dirty="0" smtClean="0"/>
              <a:t>) разработан  А. </a:t>
            </a:r>
            <a:r>
              <a:rPr lang="ru-RU" sz="1600" dirty="0" err="1" smtClean="0"/>
              <a:t>Бассом</a:t>
            </a:r>
            <a:r>
              <a:rPr lang="ru-RU" sz="1600" dirty="0" smtClean="0"/>
              <a:t> и А. </a:t>
            </a:r>
            <a:r>
              <a:rPr lang="ru-RU" sz="1600" dirty="0" err="1" smtClean="0"/>
              <a:t>Дарки</a:t>
            </a:r>
            <a:endParaRPr lang="ru-RU" sz="1600" dirty="0" smtClean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16. Метод цветовых выборов, адаптированный </a:t>
            </a:r>
            <a:r>
              <a:rPr lang="ru-RU" sz="1600" dirty="0" err="1" smtClean="0"/>
              <a:t>Л.Н.Собчик</a:t>
            </a:r>
            <a:endParaRPr lang="ru-RU" sz="1600" dirty="0" smtClean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17. Метод незаконченных предложений </a:t>
            </a:r>
            <a:r>
              <a:rPr lang="ru-RU" sz="1600" dirty="0" err="1" smtClean="0"/>
              <a:t>С.И.Подмазина</a:t>
            </a:r>
            <a:endParaRPr lang="ru-RU" sz="1600" dirty="0" smtClean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/>
              <a:t>18. Шкала определения уровня депрессии, разработана В. </a:t>
            </a:r>
            <a:r>
              <a:rPr lang="ru-RU" sz="1600" dirty="0" err="1" smtClean="0"/>
              <a:t>Зунга</a:t>
            </a:r>
            <a:r>
              <a:rPr lang="ru-RU" sz="1600" dirty="0" smtClean="0"/>
              <a:t> и адаптирована Т.Н. </a:t>
            </a:r>
            <a:r>
              <a:rPr lang="ru-RU" sz="1600" dirty="0" err="1" smtClean="0"/>
              <a:t>Балашовой</a:t>
            </a:r>
            <a:endParaRPr lang="ru-RU" sz="1600" dirty="0" smtClean="0"/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600" i="1" dirty="0" smtClean="0"/>
              <a:t>					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i="1" dirty="0"/>
              <a:t>	</a:t>
            </a:r>
            <a:r>
              <a:rPr lang="ru-RU" sz="1700" i="1" dirty="0" smtClean="0"/>
              <a:t>	Инструктивно-методическое </a:t>
            </a:r>
            <a:r>
              <a:rPr lang="ru-RU" sz="1700" i="1" dirty="0"/>
              <a:t>письмо «Особенности организации </a:t>
            </a:r>
            <a:r>
              <a:rPr lang="ru-RU" sz="1700" i="1" dirty="0" smtClean="0"/>
              <a:t>			социальной</a:t>
            </a:r>
            <a:r>
              <a:rPr lang="ru-RU" sz="1700" i="1" dirty="0"/>
              <a:t>, воспитательной и идеологической работы в </a:t>
            </a:r>
            <a:r>
              <a:rPr lang="ru-RU" sz="1700" i="1" dirty="0" smtClean="0"/>
              <a:t>учреждениях 			общего </a:t>
            </a:r>
            <a:r>
              <a:rPr lang="ru-RU" sz="1700" i="1" dirty="0"/>
              <a:t>среднего образования в 2017/2018 учебном </a:t>
            </a:r>
            <a:r>
              <a:rPr lang="ru-RU" sz="1700" i="1" dirty="0" smtClean="0"/>
              <a:t>году» 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i="1" dirty="0"/>
              <a:t>	</a:t>
            </a:r>
            <a:r>
              <a:rPr lang="ru-RU" sz="1700" i="1" dirty="0" smtClean="0"/>
              <a:t>						 Приложение 5 (3)</a:t>
            </a:r>
          </a:p>
          <a:p>
            <a:endParaRPr lang="ru-RU" sz="1400" dirty="0" smtClean="0"/>
          </a:p>
          <a:p>
            <a:endParaRPr lang="ru-RU" sz="16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012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457200" y="332656"/>
            <a:ext cx="8229600" cy="638249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Выявление несовершеннолетних, </a:t>
            </a:r>
            <a:endParaRPr lang="ru-RU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склонных 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</a:t>
            </a:r>
            <a:r>
              <a:rPr lang="ru-RU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суицидоопасному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поведению </a:t>
            </a:r>
            <a:endParaRPr lang="ru-RU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dirty="0"/>
              <a:t>п</a:t>
            </a:r>
            <a:r>
              <a:rPr lang="ru-RU" sz="2000" dirty="0" smtClean="0"/>
              <a:t>ри</a:t>
            </a:r>
            <a:r>
              <a:rPr lang="en-US" sz="2000" dirty="0" smtClean="0"/>
              <a:t>:</a:t>
            </a:r>
            <a:r>
              <a:rPr lang="ru-RU" sz="2000" dirty="0" smtClean="0"/>
              <a:t>	проведении с несовершеннолетними индивидуальной профилактической работы, в том числе при посещении семей на </a:t>
            </a:r>
            <a:r>
              <a:rPr lang="ru-RU" sz="2000" dirty="0" smtClean="0"/>
              <a:t>дому</a:t>
            </a:r>
            <a:r>
              <a:rPr lang="en-US" sz="2000" dirty="0" smtClean="0"/>
              <a:t>;</a:t>
            </a:r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2000" dirty="0" smtClean="0"/>
              <a:t>получении </a:t>
            </a:r>
            <a:r>
              <a:rPr lang="ru-RU" sz="2000" dirty="0" smtClean="0"/>
              <a:t>информации об </a:t>
            </a:r>
            <a:r>
              <a:rPr lang="ru-RU" sz="2000" dirty="0" err="1" smtClean="0"/>
              <a:t>аутоагрессивном</a:t>
            </a:r>
            <a:r>
              <a:rPr lang="ru-RU" sz="2000" dirty="0" smtClean="0"/>
              <a:t> поведении несовершеннолетнего в ходе мониторинга сети Интернет либо при поступлении заявлений  </a:t>
            </a:r>
            <a:r>
              <a:rPr lang="ru-RU" sz="2000" dirty="0" smtClean="0"/>
              <a:t>граждан</a:t>
            </a:r>
            <a:r>
              <a:rPr lang="en-US" sz="2000" dirty="0" smtClean="0"/>
              <a:t>;</a:t>
            </a:r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2000" dirty="0" smtClean="0"/>
              <a:t> </a:t>
            </a:r>
            <a:r>
              <a:rPr lang="ru-RU" sz="2000" dirty="0" smtClean="0"/>
              <a:t>проведении бесед с обучающимися, наблюдении за ними, получении информации в отношении несовершеннолетних от третьих лиц (одноклассников, </a:t>
            </a:r>
            <a:r>
              <a:rPr lang="ru-RU" sz="2000" dirty="0" err="1" smtClean="0"/>
              <a:t>одногруппников</a:t>
            </a:r>
            <a:r>
              <a:rPr lang="ru-RU" sz="2000" dirty="0" smtClean="0"/>
              <a:t>, друзей, родственников) о склонности к </a:t>
            </a:r>
            <a:r>
              <a:rPr lang="ru-RU" sz="2000" dirty="0" err="1" smtClean="0"/>
              <a:t>суицидоопасному</a:t>
            </a:r>
            <a:r>
              <a:rPr lang="ru-RU" sz="2000" dirty="0" smtClean="0"/>
              <a:t> </a:t>
            </a:r>
            <a:r>
              <a:rPr lang="ru-RU" sz="2000" dirty="0" smtClean="0"/>
              <a:t>поведению</a:t>
            </a:r>
            <a:r>
              <a:rPr lang="en-US" sz="2000" dirty="0" smtClean="0"/>
              <a:t>;</a:t>
            </a:r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2000" dirty="0" smtClean="0"/>
              <a:t>проведении </a:t>
            </a:r>
            <a:r>
              <a:rPr lang="ru-RU" sz="2000" dirty="0" smtClean="0"/>
              <a:t>педагогами-психологами психодиагностического исследования суицидального поведения </a:t>
            </a:r>
            <a:r>
              <a:rPr lang="ru-RU" sz="2000" dirty="0" smtClean="0"/>
              <a:t>обучающихся</a:t>
            </a:r>
            <a:r>
              <a:rPr lang="en-US" sz="2000" dirty="0" smtClean="0"/>
              <a:t>;</a:t>
            </a:r>
            <a:r>
              <a:rPr lang="ru-RU" sz="2000" dirty="0" smtClean="0"/>
              <a:t> </a:t>
            </a:r>
            <a:endParaRPr lang="ru-RU" sz="2000" dirty="0" smtClean="0"/>
          </a:p>
          <a:p>
            <a:pPr algn="just"/>
            <a:r>
              <a:rPr lang="ru-RU" sz="2000" dirty="0" smtClean="0"/>
              <a:t>	медицинскими работниками - при посещении несовершеннолетними и их законными представителями учреждений </a:t>
            </a:r>
            <a:r>
              <a:rPr lang="ru-RU" sz="2000" dirty="0" smtClean="0"/>
              <a:t>здравоохранения</a:t>
            </a:r>
            <a:r>
              <a:rPr lang="en-US" sz="2000" dirty="0" smtClean="0"/>
              <a:t>;</a:t>
            </a:r>
            <a:endParaRPr lang="ru-RU" sz="2000" dirty="0" smtClean="0"/>
          </a:p>
          <a:p>
            <a:pPr algn="just"/>
            <a:r>
              <a:rPr lang="ru-RU" sz="2000" dirty="0" smtClean="0"/>
              <a:t> 	работниками органов внутренних дел - при совершении несовершеннолетними противоправных </a:t>
            </a:r>
            <a:r>
              <a:rPr lang="ru-RU" sz="2000" dirty="0" smtClean="0"/>
              <a:t>действий</a:t>
            </a:r>
            <a:r>
              <a:rPr lang="en-US" sz="2000" dirty="0"/>
              <a:t>.</a:t>
            </a:r>
            <a:r>
              <a:rPr lang="ru-RU" sz="2000" dirty="0" smtClean="0"/>
              <a:t> </a:t>
            </a:r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81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16632"/>
            <a:ext cx="835292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/>
              <a:t>Руководителю </a:t>
            </a:r>
            <a:r>
              <a:rPr lang="ru-RU" dirty="0" smtClean="0"/>
              <a:t>__________________________________________________</a:t>
            </a:r>
            <a:endParaRPr lang="ru-RU" dirty="0"/>
          </a:p>
          <a:p>
            <a:r>
              <a:rPr lang="ru-RU" sz="1400" dirty="0"/>
              <a:t>(фамилия, собственное имя, отчество (если таковое имеется)</a:t>
            </a:r>
          </a:p>
          <a:p>
            <a:r>
              <a:rPr lang="ru-RU" dirty="0" smtClean="0"/>
              <a:t>_______________________________________________________________</a:t>
            </a:r>
            <a:endParaRPr lang="ru-RU" dirty="0"/>
          </a:p>
          <a:p>
            <a:r>
              <a:rPr lang="ru-RU" sz="1400" dirty="0"/>
              <a:t>(наименование учреждения образования, здравоохранения)</a:t>
            </a:r>
          </a:p>
          <a:p>
            <a:r>
              <a:rPr lang="ru-RU" dirty="0"/>
              <a:t>от </a:t>
            </a:r>
            <a:r>
              <a:rPr lang="ru-RU" dirty="0" smtClean="0"/>
              <a:t>_____________________________________________________________</a:t>
            </a:r>
            <a:endParaRPr lang="ru-RU" dirty="0"/>
          </a:p>
          <a:p>
            <a:r>
              <a:rPr lang="ru-RU" sz="1400" dirty="0"/>
              <a:t>(фамилия, собственное имя, отчество (если таковое имеется)</a:t>
            </a:r>
          </a:p>
          <a:p>
            <a:r>
              <a:rPr lang="ru-RU" sz="1400" dirty="0"/>
              <a:t>законного представителя несовершеннолетнего)</a:t>
            </a:r>
          </a:p>
          <a:p>
            <a:r>
              <a:rPr lang="ru-RU" sz="1400" dirty="0"/>
              <a:t>адрес проживания </a:t>
            </a:r>
            <a:r>
              <a:rPr lang="ru-RU" dirty="0" smtClean="0"/>
              <a:t>___________________________________________________</a:t>
            </a:r>
            <a:endParaRPr lang="ru-RU" dirty="0"/>
          </a:p>
          <a:p>
            <a:r>
              <a:rPr lang="ru-RU" dirty="0" smtClean="0"/>
              <a:t>________________________________________________________________</a:t>
            </a:r>
            <a:endParaRPr lang="ru-RU" dirty="0"/>
          </a:p>
          <a:p>
            <a:r>
              <a:rPr lang="ru-RU" dirty="0"/>
              <a:t>Я, _____________________________________________________________, согласен</a:t>
            </a:r>
          </a:p>
          <a:p>
            <a:r>
              <a:rPr lang="ru-RU" sz="1400" dirty="0"/>
              <a:t>(фамилия, собственное имя, отчество (если таковое имеется)</a:t>
            </a:r>
          </a:p>
          <a:p>
            <a:r>
              <a:rPr lang="ru-RU" sz="1400" dirty="0"/>
              <a:t>законного представителя несовершеннолетнего)</a:t>
            </a:r>
          </a:p>
          <a:p>
            <a:r>
              <a:rPr lang="ru-RU" dirty="0"/>
              <a:t>с представлением сведений о несовершеннолетнем</a:t>
            </a:r>
          </a:p>
          <a:p>
            <a:r>
              <a:rPr lang="ru-RU" dirty="0" smtClean="0"/>
              <a:t>_______________________________________________________________</a:t>
            </a:r>
            <a:endParaRPr lang="ru-RU" dirty="0"/>
          </a:p>
          <a:p>
            <a:r>
              <a:rPr lang="ru-RU" sz="1400" dirty="0"/>
              <a:t>(фамилия, собственное имя, отчество (если таковое имеется) несовершеннолетнего)</a:t>
            </a:r>
          </a:p>
          <a:p>
            <a:r>
              <a:rPr lang="ru-RU" dirty="0"/>
              <a:t>в </a:t>
            </a:r>
            <a:r>
              <a:rPr lang="ru-RU" dirty="0" smtClean="0"/>
              <a:t>______________________________________________________________</a:t>
            </a:r>
            <a:endParaRPr lang="ru-RU" dirty="0"/>
          </a:p>
          <a:p>
            <a:r>
              <a:rPr lang="ru-RU" sz="1400" dirty="0"/>
              <a:t>(наименование учреждения образования, здравоохранения)</a:t>
            </a:r>
          </a:p>
          <a:p>
            <a:r>
              <a:rPr lang="ru-RU" dirty="0"/>
              <a:t>_________________ </a:t>
            </a:r>
            <a:r>
              <a:rPr lang="ru-RU" dirty="0" smtClean="0"/>
              <a:t>______________________________________________</a:t>
            </a:r>
            <a:endParaRPr lang="ru-RU" dirty="0"/>
          </a:p>
          <a:p>
            <a:r>
              <a:rPr lang="ru-RU" sz="1400" dirty="0"/>
              <a:t>(дата) (подпись) (инициалы, </a:t>
            </a:r>
            <a:r>
              <a:rPr lang="ru-RU" sz="1400" dirty="0" smtClean="0"/>
              <a:t>фамилия)</a:t>
            </a:r>
          </a:p>
          <a:p>
            <a:endParaRPr lang="ru-RU" sz="1400" b="1" i="1" dirty="0" smtClean="0"/>
          </a:p>
          <a:p>
            <a:r>
              <a:rPr lang="ru-RU" sz="1400" b="1" i="1" dirty="0"/>
              <a:t>	</a:t>
            </a:r>
            <a:r>
              <a:rPr lang="ru-RU" sz="1400" b="1" i="1" dirty="0" smtClean="0"/>
              <a:t>		</a:t>
            </a:r>
            <a:r>
              <a:rPr lang="ru-RU" sz="1500" i="1" dirty="0" smtClean="0"/>
              <a:t>Приложение </a:t>
            </a:r>
            <a:r>
              <a:rPr lang="ru-RU" sz="1500" i="1" dirty="0"/>
              <a:t>к Инструкции о порядке действий работников </a:t>
            </a:r>
            <a:r>
              <a:rPr lang="ru-RU" sz="1500" i="1" dirty="0" smtClean="0"/>
              <a:t>			учреждений </a:t>
            </a:r>
            <a:r>
              <a:rPr lang="ru-RU" sz="1500" i="1" dirty="0"/>
              <a:t>образования, здравоохранения и сотрудников органов </a:t>
            </a:r>
            <a:r>
              <a:rPr lang="ru-RU" sz="1500" i="1" dirty="0" smtClean="0"/>
              <a:t>			внутренних </a:t>
            </a:r>
            <a:r>
              <a:rPr lang="ru-RU" sz="1500" i="1" dirty="0"/>
              <a:t>дел при выявлении факторов риска суицидальных </a:t>
            </a:r>
            <a:r>
              <a:rPr lang="ru-RU" sz="1500" i="1" dirty="0" smtClean="0"/>
              <a:t>			действий </a:t>
            </a:r>
            <a:r>
              <a:rPr lang="ru-RU" sz="1500" i="1" dirty="0"/>
              <a:t>у </a:t>
            </a:r>
            <a:r>
              <a:rPr lang="ru-RU" sz="1500" i="1" dirty="0" smtClean="0"/>
              <a:t>несовершеннолетних</a:t>
            </a: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269704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Грустная женщина закрыла лицо и заплакала. грустная женщина сидит в  одиночестве в темной комнате. | Премиум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2120857" cy="1412775"/>
          </a:xfrm>
          <a:prstGeom prst="rect">
            <a:avLst/>
          </a:prstGeom>
          <a:noFill/>
          <a:effectLst>
            <a:reflection stA="35000" endPos="65000" dist="50800" dir="5400000" sy="-100000" algn="bl" rotWithShape="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24922" y="571480"/>
            <a:ext cx="79951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		</a:t>
            </a:r>
          </a:p>
          <a:p>
            <a:pPr algn="just"/>
            <a:endParaRPr lang="ru-RU" sz="2000" dirty="0"/>
          </a:p>
          <a:p>
            <a:pPr algn="just"/>
            <a:endParaRPr lang="ru-RU" sz="2000" dirty="0" smtClean="0"/>
          </a:p>
          <a:p>
            <a:pPr algn="just"/>
            <a:endParaRPr lang="ru-RU" sz="2000" dirty="0"/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СУИЦИД</a:t>
            </a:r>
            <a:r>
              <a:rPr lang="ru-RU" sz="3600" dirty="0" smtClean="0">
                <a:solidFill>
                  <a:srgbClr val="C00000"/>
                </a:solidFill>
              </a:rPr>
              <a:t> </a:t>
            </a:r>
            <a:r>
              <a:rPr lang="ru-RU" sz="3200" dirty="0" smtClean="0"/>
              <a:t>- самостоятельное</a:t>
            </a:r>
            <a:r>
              <a:rPr lang="ru-RU" sz="3200" dirty="0"/>
              <a:t>, в </a:t>
            </a:r>
            <a:r>
              <a:rPr lang="ru-RU" sz="3200" dirty="0" smtClean="0"/>
              <a:t>большинстве случаев добровольное </a:t>
            </a:r>
            <a:r>
              <a:rPr lang="ru-RU" sz="3200" dirty="0"/>
              <a:t>и преднамеренное </a:t>
            </a:r>
            <a:r>
              <a:rPr lang="ru-RU" sz="3200" dirty="0" smtClean="0"/>
              <a:t>	выполнение человеком </a:t>
            </a:r>
            <a:r>
              <a:rPr lang="ru-RU" sz="3200" dirty="0"/>
              <a:t>действий, направленных на </a:t>
            </a:r>
            <a:r>
              <a:rPr lang="ru-RU" sz="3200" dirty="0" smtClean="0"/>
              <a:t>прекращение </a:t>
            </a:r>
            <a:r>
              <a:rPr lang="ru-RU" sz="3200" dirty="0"/>
              <a:t>собственной жизни.</a:t>
            </a:r>
          </a:p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8281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214282" y="357166"/>
            <a:ext cx="8715436" cy="5967434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dirty="0" smtClean="0"/>
              <a:t>	Субъекты профилактики при выявлении несовершеннолетнего, склонного к </a:t>
            </a:r>
            <a:r>
              <a:rPr lang="ru-RU" dirty="0" err="1" smtClean="0"/>
              <a:t>суицидоопасному</a:t>
            </a:r>
            <a:r>
              <a:rPr lang="ru-RU" dirty="0" smtClean="0"/>
              <a:t> поведению, 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согласия законных представителей </a:t>
            </a:r>
            <a:r>
              <a:rPr lang="ru-RU" dirty="0" smtClean="0"/>
              <a:t>несовершеннолетнего, в течение </a:t>
            </a: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dirty="0" smtClean="0"/>
              <a:t> рабочего дня направляют информацию о несовершеннолетнем в учреждение образования, организацию здравоохранения, оказывающую психиатрическую помощь, по месту жительства (месту пребывания) несовершеннолетнего.</a:t>
            </a:r>
          </a:p>
          <a:p>
            <a:pPr algn="l"/>
            <a:r>
              <a:rPr lang="ru-RU" dirty="0" smtClean="0"/>
              <a:t>	Информация должна содержать:</a:t>
            </a:r>
          </a:p>
          <a:p>
            <a:pPr algn="l"/>
            <a:r>
              <a:rPr lang="ru-RU" dirty="0" smtClean="0"/>
              <a:t>	фамилию, имя, отчество</a:t>
            </a:r>
            <a:r>
              <a:rPr lang="en-US" dirty="0" smtClean="0"/>
              <a:t>;</a:t>
            </a:r>
            <a:endParaRPr lang="ru-RU" dirty="0" smtClean="0"/>
          </a:p>
          <a:p>
            <a:pPr algn="l"/>
            <a:r>
              <a:rPr lang="ru-RU" dirty="0" smtClean="0"/>
              <a:t>	дату рождения</a:t>
            </a:r>
            <a:r>
              <a:rPr lang="en-US" dirty="0" smtClean="0"/>
              <a:t>;</a:t>
            </a:r>
            <a:endParaRPr lang="ru-RU" dirty="0" smtClean="0"/>
          </a:p>
          <a:p>
            <a:pPr algn="l"/>
            <a:r>
              <a:rPr lang="ru-RU" dirty="0" smtClean="0"/>
              <a:t>	адрес места жительства (места пребывания)</a:t>
            </a:r>
            <a:r>
              <a:rPr lang="en-US" dirty="0" smtClean="0"/>
              <a:t>;</a:t>
            </a:r>
            <a:endParaRPr lang="ru-RU" dirty="0" smtClean="0"/>
          </a:p>
          <a:p>
            <a:pPr algn="l"/>
            <a:r>
              <a:rPr lang="ru-RU" dirty="0" smtClean="0"/>
              <a:t>	сведения о законных представителях</a:t>
            </a:r>
            <a:r>
              <a:rPr lang="en-US" dirty="0" smtClean="0"/>
              <a:t>;</a:t>
            </a:r>
            <a:endParaRPr lang="ru-RU" dirty="0" smtClean="0"/>
          </a:p>
          <a:p>
            <a:pPr algn="l"/>
            <a:r>
              <a:rPr lang="ru-RU" dirty="0"/>
              <a:t>	</a:t>
            </a:r>
            <a:r>
              <a:rPr lang="ru-RU" dirty="0" smtClean="0"/>
              <a:t>имеющиеся факторы риска суицида</a:t>
            </a:r>
            <a:r>
              <a:rPr lang="en-US" dirty="0" smtClean="0"/>
              <a:t>;</a:t>
            </a:r>
            <a:endParaRPr lang="ru-RU" dirty="0" smtClean="0"/>
          </a:p>
          <a:p>
            <a:pPr algn="l"/>
            <a:r>
              <a:rPr lang="ru-RU" dirty="0" smtClean="0"/>
              <a:t>	проявления суицидального поведения</a:t>
            </a:r>
            <a:r>
              <a:rPr lang="en-US" dirty="0" smtClean="0"/>
              <a:t>;</a:t>
            </a:r>
            <a:endParaRPr lang="ru-RU" dirty="0" smtClean="0"/>
          </a:p>
          <a:p>
            <a:pPr algn="l"/>
            <a:r>
              <a:rPr lang="ru-RU" dirty="0" smtClean="0"/>
              <a:t>	предпринятые меры, их </a:t>
            </a:r>
            <a:r>
              <a:rPr lang="ru-RU" dirty="0" err="1" smtClean="0"/>
              <a:t>эфективность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120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457200" y="188640"/>
            <a:ext cx="8229600" cy="61359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sz="3200" b="1" i="1" dirty="0" smtClean="0">
              <a:solidFill>
                <a:srgbClr val="C00000"/>
              </a:solidFill>
            </a:endParaRPr>
          </a:p>
          <a:p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ТРЕТИЧНАЯ ПРОФИЛАКТИКА </a:t>
            </a:r>
          </a:p>
          <a:p>
            <a:pPr algn="just"/>
            <a:r>
              <a:rPr lang="ru-RU" dirty="0" smtClean="0"/>
              <a:t>	направлена на снижение последствий и уменьшение вероятности </a:t>
            </a:r>
            <a:r>
              <a:rPr lang="ru-RU" dirty="0" err="1" smtClean="0"/>
              <a:t>парасуицида</a:t>
            </a:r>
            <a:r>
              <a:rPr lang="ru-RU" dirty="0" smtClean="0"/>
              <a:t>, включает в себя социально-педагогическую поддержку и психологическую помощь </a:t>
            </a:r>
            <a:r>
              <a:rPr lang="ru-RU" dirty="0" err="1" smtClean="0"/>
              <a:t>суициденту</a:t>
            </a:r>
            <a:r>
              <a:rPr lang="ru-RU" dirty="0" smtClean="0"/>
              <a:t> и его социальному окружению.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9685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457200" y="476672"/>
            <a:ext cx="8229600" cy="5847928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3200" dirty="0" smtClean="0"/>
              <a:t>	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КОРРЕКЦИОННО-РАЗВИВАЮЩАЯ РАБОТА</a:t>
            </a:r>
          </a:p>
          <a:p>
            <a:pPr algn="just"/>
            <a:r>
              <a:rPr lang="ru-RU" dirty="0" smtClean="0"/>
              <a:t>	</a:t>
            </a:r>
          </a:p>
          <a:p>
            <a:pPr algn="just"/>
            <a:r>
              <a:rPr lang="ru-RU" dirty="0"/>
              <a:t>	</a:t>
            </a:r>
            <a:r>
              <a:rPr lang="ru-RU" dirty="0" smtClean="0"/>
              <a:t>Индивидуальное и семейное психологическое консультирование.</a:t>
            </a:r>
            <a:endParaRPr lang="en-US" dirty="0" smtClean="0"/>
          </a:p>
          <a:p>
            <a:pPr algn="just"/>
            <a:r>
              <a:rPr lang="en-US" dirty="0" smtClean="0"/>
              <a:t>	</a:t>
            </a:r>
            <a:r>
              <a:rPr lang="ru-RU" dirty="0" smtClean="0"/>
              <a:t>Обучающие, коррекционно-развивающие программы, тренинги и </a:t>
            </a:r>
            <a:r>
              <a:rPr lang="ru-RU" dirty="0" err="1" smtClean="0"/>
              <a:t>тренинговые</a:t>
            </a:r>
            <a:r>
              <a:rPr lang="ru-RU" dirty="0" smtClean="0"/>
              <a:t> занятия, интерактивные занятия.</a:t>
            </a:r>
          </a:p>
          <a:p>
            <a:pPr algn="just"/>
            <a:endParaRPr lang="ru-RU" i="1" dirty="0" smtClean="0"/>
          </a:p>
          <a:p>
            <a:pPr algn="just"/>
            <a:r>
              <a:rPr lang="ru-RU" i="1" dirty="0" smtClean="0"/>
              <a:t>	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Обращаю внимание, что психологическая помощь несовершеннолетнему оказывается с его согласия, а несовершеннолетним в возрасте до четырнадцати лет – также с согласия одного из законных представителей.</a:t>
            </a: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	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429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457200" y="260648"/>
            <a:ext cx="8229600" cy="6408712"/>
          </a:xfrm>
          <a:prstGeom prst="rect">
            <a:avLst/>
          </a:prstGeom>
        </p:spPr>
        <p:txBody>
          <a:bodyPr vert="horz">
            <a:normAutofit fontScale="40000" lnSpcReduction="20000"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НАПРАВЛЕНИЯ КОРРЕКЦИОННОЙ РАБОТЫ</a:t>
            </a:r>
            <a:r>
              <a:rPr lang="ru-RU" sz="3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</a:p>
          <a:p>
            <a:pPr algn="just"/>
            <a:r>
              <a:rPr lang="ru-RU" sz="3200" dirty="0" smtClean="0"/>
              <a:t>	</a:t>
            </a:r>
            <a:endParaRPr lang="en-US" sz="3200" dirty="0" smtClean="0"/>
          </a:p>
          <a:p>
            <a:pPr algn="just"/>
            <a:r>
              <a:rPr lang="en-US" sz="3200" dirty="0"/>
              <a:t>	</a:t>
            </a:r>
            <a:r>
              <a:rPr lang="ru-RU" sz="5100" dirty="0" smtClean="0"/>
              <a:t>формирование </a:t>
            </a:r>
            <a:r>
              <a:rPr lang="ru-RU" sz="5100" dirty="0"/>
              <a:t>позитивного образа Я; </a:t>
            </a:r>
            <a:endParaRPr lang="ru-RU" sz="5100" dirty="0" smtClean="0"/>
          </a:p>
          <a:p>
            <a:pPr algn="just"/>
            <a:r>
              <a:rPr lang="ru-RU" sz="5100" dirty="0" smtClean="0"/>
              <a:t>	принятие </a:t>
            </a:r>
            <a:r>
              <a:rPr lang="ru-RU" sz="5100" dirty="0"/>
              <a:t>уникальности и неповторимости собственной личности, личности других людей; </a:t>
            </a:r>
            <a:endParaRPr lang="ru-RU" sz="5100" dirty="0" smtClean="0"/>
          </a:p>
          <a:p>
            <a:pPr algn="just"/>
            <a:r>
              <a:rPr lang="ru-RU" sz="5100" dirty="0" smtClean="0"/>
              <a:t>	раскрытие </a:t>
            </a:r>
            <a:r>
              <a:rPr lang="ru-RU" sz="5100" dirty="0"/>
              <a:t>позитивных личностных резервов</a:t>
            </a:r>
            <a:r>
              <a:rPr lang="ru-RU" sz="5100" dirty="0" smtClean="0"/>
              <a:t>;	</a:t>
            </a:r>
          </a:p>
          <a:p>
            <a:pPr algn="just"/>
            <a:r>
              <a:rPr lang="ru-RU" sz="5100" dirty="0"/>
              <a:t>	</a:t>
            </a:r>
            <a:r>
              <a:rPr lang="ru-RU" sz="5100" dirty="0" smtClean="0"/>
              <a:t>повышение </a:t>
            </a:r>
            <a:r>
              <a:rPr lang="ru-RU" sz="5100" dirty="0"/>
              <a:t>стрессоустойчивости; </a:t>
            </a:r>
            <a:endParaRPr lang="ru-RU" sz="5100" dirty="0" smtClean="0"/>
          </a:p>
          <a:p>
            <a:pPr algn="just"/>
            <a:r>
              <a:rPr lang="ru-RU" sz="5100" dirty="0"/>
              <a:t>	</a:t>
            </a:r>
            <a:r>
              <a:rPr lang="ru-RU" sz="5100" dirty="0" smtClean="0"/>
              <a:t>развитие </a:t>
            </a:r>
            <a:r>
              <a:rPr lang="ru-RU" sz="5100" dirty="0"/>
              <a:t>коммуникативных способностей, навыков взаимодействия, делового общения</a:t>
            </a:r>
            <a:r>
              <a:rPr lang="ru-RU" sz="5100" dirty="0" smtClean="0"/>
              <a:t>;</a:t>
            </a:r>
          </a:p>
          <a:p>
            <a:pPr algn="just"/>
            <a:r>
              <a:rPr lang="ru-RU" sz="5100" dirty="0"/>
              <a:t>	</a:t>
            </a:r>
            <a:r>
              <a:rPr lang="ru-RU" sz="5100" dirty="0" smtClean="0"/>
              <a:t>обучение </a:t>
            </a:r>
            <a:r>
              <a:rPr lang="ru-RU" sz="5100" dirty="0"/>
              <a:t>методам и способам </a:t>
            </a:r>
            <a:r>
              <a:rPr lang="ru-RU" sz="5100" dirty="0" err="1"/>
              <a:t>саморегуляции</a:t>
            </a:r>
            <a:r>
              <a:rPr lang="ru-RU" sz="5100" dirty="0" smtClean="0"/>
              <a:t>;</a:t>
            </a:r>
          </a:p>
          <a:p>
            <a:pPr algn="just"/>
            <a:r>
              <a:rPr lang="ru-RU" sz="5100" dirty="0"/>
              <a:t>	</a:t>
            </a:r>
            <a:r>
              <a:rPr lang="ru-RU" sz="5100" dirty="0" smtClean="0"/>
              <a:t>отработку </a:t>
            </a:r>
            <a:r>
              <a:rPr lang="ru-RU" sz="5100" dirty="0"/>
              <a:t>техник принятия верного решения в ситуациях жизненного выбора, правил поведения в конфликтных ситуациях</a:t>
            </a:r>
            <a:r>
              <a:rPr lang="ru-RU" sz="5100" dirty="0" smtClean="0"/>
              <a:t>;</a:t>
            </a:r>
          </a:p>
          <a:p>
            <a:pPr algn="just"/>
            <a:r>
              <a:rPr lang="ru-RU" sz="5100" dirty="0"/>
              <a:t>	</a:t>
            </a:r>
            <a:r>
              <a:rPr lang="ru-RU" sz="5100" dirty="0" smtClean="0"/>
              <a:t>развитие </a:t>
            </a:r>
            <a:r>
              <a:rPr lang="ru-RU" sz="5100" dirty="0"/>
              <a:t>чувств </a:t>
            </a:r>
            <a:r>
              <a:rPr lang="ru-RU" sz="5100" dirty="0" err="1"/>
              <a:t>эмпатии</a:t>
            </a:r>
            <a:r>
              <a:rPr lang="ru-RU" sz="5100" dirty="0"/>
              <a:t> и толерантности и т.д.;</a:t>
            </a:r>
          </a:p>
          <a:p>
            <a:pPr algn="just"/>
            <a:r>
              <a:rPr lang="ru-RU" sz="5100" dirty="0" smtClean="0"/>
              <a:t>	обучение </a:t>
            </a:r>
            <a:r>
              <a:rPr lang="ru-RU" sz="5100" dirty="0"/>
              <a:t>обучающихся навыкам отказа, распознаванию манипулирующих методов, способам сопротивления внушению, критическому мышлению;</a:t>
            </a:r>
          </a:p>
          <a:p>
            <a:pPr algn="just"/>
            <a:r>
              <a:rPr lang="ru-RU" sz="5100" dirty="0" smtClean="0"/>
              <a:t>	оказание </a:t>
            </a:r>
            <a:r>
              <a:rPr lang="ru-RU" sz="5100" dirty="0"/>
              <a:t>содействия в преодолении различных психологических причин трудностей личностного, социального и познавательного развития подростков, учащейся молодежи; </a:t>
            </a:r>
          </a:p>
          <a:p>
            <a:pPr algn="just"/>
            <a:r>
              <a:rPr lang="ru-RU" sz="5100" dirty="0" smtClean="0"/>
              <a:t>	развитие </a:t>
            </a:r>
            <a:r>
              <a:rPr lang="ru-RU" sz="5100" dirty="0"/>
              <a:t>навыков </a:t>
            </a:r>
            <a:r>
              <a:rPr lang="ru-RU" sz="5100" dirty="0" err="1"/>
              <a:t>саморегуляции</a:t>
            </a:r>
            <a:r>
              <a:rPr lang="ru-RU" sz="5100" dirty="0"/>
              <a:t> эмоциональных состояний, стрессоустойчивости, эффективных способов справляться с трудными ситуациями, страхами, тревожностью</a:t>
            </a:r>
            <a:r>
              <a:rPr lang="ru-RU" sz="5100" dirty="0" smtClean="0"/>
              <a:t>.</a:t>
            </a:r>
            <a:endParaRPr lang="ru-RU" sz="5100" dirty="0"/>
          </a:p>
        </p:txBody>
      </p:sp>
    </p:spTree>
    <p:extLst>
      <p:ext uri="{BB962C8B-B14F-4D97-AF65-F5344CB8AC3E}">
        <p14:creationId xmlns:p14="http://schemas.microsoft.com/office/powerpoint/2010/main" val="360668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88640"/>
            <a:ext cx="842493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оказании психологической помощи несовершеннолетним в возрасте до четырнадцати лет согласия законных представителей не требуется в следующих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случаях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2400" i="1" dirty="0" smtClean="0"/>
              <a:t>	при </a:t>
            </a:r>
            <a:r>
              <a:rPr lang="ru-RU" sz="2400" i="1" dirty="0"/>
              <a:t>установлении фактов жестокого обращения, физического, психического, сексуального насилия в отношении несовершеннолетнего;</a:t>
            </a:r>
            <a:endParaRPr lang="ru-RU" sz="2400" dirty="0"/>
          </a:p>
          <a:p>
            <a:pPr algn="just"/>
            <a:r>
              <a:rPr lang="ru-RU" sz="2400" i="1" dirty="0" smtClean="0"/>
              <a:t>	в </a:t>
            </a:r>
            <a:r>
              <a:rPr lang="ru-RU" sz="2400" i="1" dirty="0"/>
              <a:t>случае признания несовершеннолетнего находящимся в социально опасном положении, в том числе нуждающимся в государственной защите;</a:t>
            </a:r>
            <a:endParaRPr lang="ru-RU" sz="2400" dirty="0"/>
          </a:p>
          <a:p>
            <a:pPr algn="just"/>
            <a:r>
              <a:rPr lang="ru-RU" sz="2400" i="1" dirty="0" smtClean="0"/>
              <a:t>	при </a:t>
            </a:r>
            <a:r>
              <a:rPr lang="ru-RU" sz="2400" i="1" dirty="0"/>
              <a:t>оказании психологической помощи в виде психологического просвещения и психологической профилактики в учреждениях образования и организациях здравоохранения;</a:t>
            </a:r>
            <a:endParaRPr lang="ru-RU" sz="2400" dirty="0"/>
          </a:p>
          <a:p>
            <a:pPr algn="just"/>
            <a:r>
              <a:rPr lang="ru-RU" sz="2400" i="1" dirty="0" smtClean="0"/>
              <a:t>	в </a:t>
            </a:r>
            <a:r>
              <a:rPr lang="ru-RU" sz="2400" i="1" dirty="0"/>
              <a:t>случае принудительного оказания медицинской помощи несовершеннолетним, страдающим психическими и поведенческими расстройствами, в государственных учреждениях здравоохранения.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087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332656"/>
            <a:ext cx="8424936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ИНФОРМАЦИОННО-ПРОСВЕТИТЕЛЬСКАЯ РАБОТА </a:t>
            </a:r>
          </a:p>
          <a:p>
            <a:pPr algn="just"/>
            <a:r>
              <a:rPr lang="ru-RU" sz="2800" dirty="0" smtClean="0"/>
              <a:t>	</a:t>
            </a:r>
          </a:p>
          <a:p>
            <a:pPr algn="just"/>
            <a:r>
              <a:rPr lang="ru-RU" sz="2800" dirty="0"/>
              <a:t>	</a:t>
            </a:r>
            <a:r>
              <a:rPr lang="ru-RU" sz="2800" dirty="0" smtClean="0"/>
              <a:t>Повышение </a:t>
            </a:r>
            <a:r>
              <a:rPr lang="ru-RU" sz="2800" dirty="0"/>
              <a:t>компетентности законных представителей и педагогов в области профилактики </a:t>
            </a:r>
            <a:r>
              <a:rPr lang="ru-RU" sz="2800" dirty="0" err="1"/>
              <a:t>суицидоопасного</a:t>
            </a:r>
            <a:r>
              <a:rPr lang="ru-RU" sz="2800" dirty="0"/>
              <a:t> поведения и безопасного использования Интернет ресурсов, рисков и угроз, связанных с использованием Интернета</a:t>
            </a:r>
            <a:r>
              <a:rPr lang="ru-RU" sz="2800" dirty="0" smtClean="0"/>
              <a:t>.</a:t>
            </a:r>
          </a:p>
          <a:p>
            <a:pPr algn="just"/>
            <a:endParaRPr lang="ru-RU" sz="2800" dirty="0"/>
          </a:p>
          <a:p>
            <a:pPr algn="just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		</a:t>
            </a:r>
            <a:r>
              <a:rPr lang="ru-RU" sz="1600" i="1" dirty="0"/>
              <a:t> Инструктивно-методическое письмо «Особенности организации 			социальной, воспитательной и идеологической работы в учреждениях 			общего среднего образования в 2017/2018 учебном году» </a:t>
            </a:r>
            <a:endParaRPr lang="en-US" sz="1600" i="1" dirty="0" smtClean="0"/>
          </a:p>
          <a:p>
            <a:pPr algn="just"/>
            <a:r>
              <a:rPr lang="en-US" sz="1600" i="1" dirty="0"/>
              <a:t>	</a:t>
            </a:r>
            <a:r>
              <a:rPr lang="en-US" sz="1600" i="1" dirty="0" smtClean="0"/>
              <a:t>	</a:t>
            </a:r>
            <a:r>
              <a:rPr lang="ru-RU" sz="1600" i="1" dirty="0" smtClean="0"/>
              <a:t>Учебно-методические </a:t>
            </a:r>
            <a:r>
              <a:rPr lang="ru-RU" sz="1600" i="1" dirty="0"/>
              <a:t>пособия и иные издания, рекомендованные </a:t>
            </a:r>
            <a:r>
              <a:rPr lang="ru-RU" sz="1600" i="1" dirty="0" smtClean="0"/>
              <a:t>			Министерством </a:t>
            </a:r>
            <a:r>
              <a:rPr lang="ru-RU" sz="1600" i="1" dirty="0"/>
              <a:t>образования Республики Беларусь      </a:t>
            </a:r>
            <a:r>
              <a:rPr lang="ru-RU" sz="1600" i="1" dirty="0" smtClean="0"/>
              <a:t>    									Приложение </a:t>
            </a:r>
            <a:r>
              <a:rPr lang="ru-RU" sz="1600" i="1" dirty="0"/>
              <a:t>5 (4)</a:t>
            </a:r>
          </a:p>
          <a:p>
            <a:pPr algn="just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1891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16632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ЕРЕДАЧА СВЕДЕНИЙ О НЕСОВЕРШЕННОЛЕТНИХ, СОВЕРШИВШИХ СУИЦИД, ПАРАСУИЦИД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23528" y="923557"/>
            <a:ext cx="8424936" cy="5715253"/>
          </a:xfrm>
          <a:prstGeom prst="rect">
            <a:avLst/>
          </a:prstGeom>
        </p:spPr>
        <p:txBody>
          <a:bodyPr vert="horz">
            <a:normAutofit fontScale="25000" lnSpcReduction="20000"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5200" b="1" dirty="0" smtClean="0"/>
              <a:t>Информация о </a:t>
            </a:r>
            <a:r>
              <a:rPr lang="ru-RU" sz="5200" b="1" dirty="0" err="1" smtClean="0"/>
              <a:t>парасуициде</a:t>
            </a:r>
            <a:r>
              <a:rPr lang="ru-RU" sz="5200" b="1" dirty="0" smtClean="0"/>
              <a:t> (суициде), совершенном несовершеннолетним</a:t>
            </a:r>
          </a:p>
          <a:p>
            <a:pPr algn="just"/>
            <a:r>
              <a:rPr lang="ru-RU" sz="5200" b="1" dirty="0" smtClean="0"/>
              <a:t> </a:t>
            </a:r>
            <a:endParaRPr lang="ru-RU" sz="5200" dirty="0" smtClean="0"/>
          </a:p>
          <a:p>
            <a:pPr algn="just"/>
            <a:r>
              <a:rPr lang="ru-RU" sz="5200" dirty="0" smtClean="0"/>
              <a:t>1. Фамилия, собственное имя, отчество (если таковое имеется), дата рождения несовершеннолетнего, совершившего </a:t>
            </a:r>
            <a:r>
              <a:rPr lang="ru-RU" sz="5200" dirty="0" err="1" smtClean="0"/>
              <a:t>парасуицид</a:t>
            </a:r>
            <a:r>
              <a:rPr lang="ru-RU" sz="5200" dirty="0" smtClean="0"/>
              <a:t> (суицид)</a:t>
            </a:r>
          </a:p>
          <a:p>
            <a:pPr algn="just"/>
            <a:r>
              <a:rPr lang="ru-RU" sz="5200" dirty="0" smtClean="0"/>
              <a:t>2. Адрес регистрации (проживания)</a:t>
            </a:r>
          </a:p>
          <a:p>
            <a:pPr algn="just"/>
            <a:r>
              <a:rPr lang="ru-RU" sz="5200" dirty="0" smtClean="0"/>
              <a:t>3. Состав семьи (фамилия, собственное имя, отчество (если таковое имеется) законных представителей, братьев, сестер), их место работы или учебы</a:t>
            </a:r>
          </a:p>
          <a:p>
            <a:pPr algn="just"/>
            <a:r>
              <a:rPr lang="ru-RU" sz="5200" dirty="0" smtClean="0"/>
              <a:t>4. Место учебы </a:t>
            </a:r>
            <a:r>
              <a:rPr lang="ru-RU" sz="5200" dirty="0" err="1" smtClean="0"/>
              <a:t>суицидента</a:t>
            </a:r>
            <a:endParaRPr lang="ru-RU" sz="5200" dirty="0" smtClean="0"/>
          </a:p>
          <a:p>
            <a:pPr algn="just"/>
            <a:r>
              <a:rPr lang="ru-RU" sz="5200" dirty="0" smtClean="0"/>
              <a:t>5. Обстоятельства </a:t>
            </a:r>
            <a:r>
              <a:rPr lang="ru-RU" sz="5200" dirty="0" err="1" smtClean="0"/>
              <a:t>парасуицида</a:t>
            </a:r>
            <a:r>
              <a:rPr lang="ru-RU" sz="5200" dirty="0" smtClean="0"/>
              <a:t> (суицида)</a:t>
            </a:r>
          </a:p>
          <a:p>
            <a:pPr algn="just"/>
            <a:r>
              <a:rPr lang="ru-RU" sz="5200" dirty="0" smtClean="0"/>
              <a:t>6. Дата совершения </a:t>
            </a:r>
            <a:r>
              <a:rPr lang="ru-RU" sz="5200" dirty="0" err="1" smtClean="0"/>
              <a:t>парасуицида</a:t>
            </a:r>
            <a:r>
              <a:rPr lang="ru-RU" sz="5200" dirty="0" smtClean="0"/>
              <a:t> (суицида)</a:t>
            </a:r>
          </a:p>
          <a:p>
            <a:pPr algn="just"/>
            <a:r>
              <a:rPr lang="ru-RU" sz="5200" dirty="0" smtClean="0"/>
              <a:t>7. Способ совершения суицида</a:t>
            </a:r>
          </a:p>
          <a:p>
            <a:pPr algn="just"/>
            <a:r>
              <a:rPr lang="ru-RU" sz="5200" dirty="0" smtClean="0"/>
              <a:t>8. Характеристика семейного окружения</a:t>
            </a:r>
          </a:p>
          <a:p>
            <a:pPr algn="just"/>
            <a:r>
              <a:rPr lang="ru-RU" sz="5200" dirty="0" smtClean="0"/>
              <a:t>9. Характеристика условий жизни и воспитания несовершеннолетнего в семье</a:t>
            </a:r>
          </a:p>
          <a:p>
            <a:pPr algn="just"/>
            <a:r>
              <a:rPr lang="ru-RU" sz="5200" dirty="0" smtClean="0"/>
              <a:t>10. Особенности семейного воспитания</a:t>
            </a:r>
          </a:p>
          <a:p>
            <a:pPr algn="just"/>
            <a:r>
              <a:rPr lang="ru-RU" sz="5200" dirty="0" smtClean="0"/>
              <a:t>11. Состоят ли родители на учете в органах внутренних дел, лишались ли родители родительских прав, признавался ли несовершеннолетний находящимся в социально опасном положении, нуждающимся в государственной защите</a:t>
            </a:r>
          </a:p>
          <a:p>
            <a:pPr algn="just"/>
            <a:r>
              <a:rPr lang="ru-RU" sz="5200" dirty="0" smtClean="0"/>
              <a:t>12. Характеристика несовершеннолетнего в учреждении образования</a:t>
            </a:r>
          </a:p>
          <a:p>
            <a:pPr algn="just"/>
            <a:r>
              <a:rPr lang="ru-RU" sz="5200" dirty="0" smtClean="0"/>
              <a:t>13. Учебная мотивация несовершеннолетнего</a:t>
            </a:r>
          </a:p>
          <a:p>
            <a:pPr algn="just"/>
            <a:r>
              <a:rPr lang="ru-RU" sz="5200" dirty="0" smtClean="0"/>
              <a:t>14. Внеурочная деятельность несовершеннолетнего</a:t>
            </a:r>
          </a:p>
          <a:p>
            <a:pPr algn="just"/>
            <a:r>
              <a:rPr lang="ru-RU" sz="5200" dirty="0" smtClean="0"/>
              <a:t>15. Взаимоотношения с одноклассниками (</a:t>
            </a:r>
            <a:r>
              <a:rPr lang="ru-RU" sz="5200" dirty="0" err="1" smtClean="0"/>
              <a:t>одногрупниками</a:t>
            </a:r>
            <a:r>
              <a:rPr lang="ru-RU" sz="5200" dirty="0" smtClean="0"/>
              <a:t>)</a:t>
            </a:r>
          </a:p>
          <a:p>
            <a:pPr algn="just"/>
            <a:r>
              <a:rPr lang="ru-RU" sz="5200" dirty="0" smtClean="0"/>
              <a:t>16. Проводилась ли в отношении несовершеннолетнего индивидуальная профилактическая работа, комплексная реабилитация, оказывалась ли социально-педагогическая поддержка и психологическая помощь</a:t>
            </a:r>
          </a:p>
          <a:p>
            <a:pPr algn="just"/>
            <a:r>
              <a:rPr lang="ru-RU" sz="5200" dirty="0" smtClean="0"/>
              <a:t>17. Полнота и своевременность выявления кризисных ситуаций у несовершеннолетнего (информация о проводимой профилактической работе)</a:t>
            </a:r>
          </a:p>
          <a:p>
            <a:pPr algn="just"/>
            <a:r>
              <a:rPr lang="ru-RU" sz="5200" dirty="0" smtClean="0"/>
              <a:t> _______________     _________________         _________________________</a:t>
            </a:r>
          </a:p>
          <a:p>
            <a:pPr algn="just"/>
            <a:r>
              <a:rPr lang="ru-RU" sz="5200" dirty="0" smtClean="0"/>
              <a:t>    (дата)                            (подпись)                           (инициалы, фамилия)</a:t>
            </a:r>
            <a:endParaRPr lang="ru-RU" sz="4800" dirty="0"/>
          </a:p>
          <a:p>
            <a:pPr algn="just"/>
            <a:r>
              <a:rPr lang="ru-RU" sz="4800" b="1" dirty="0" smtClean="0"/>
              <a:t>			</a:t>
            </a:r>
            <a:r>
              <a:rPr lang="ru-RU" sz="4800" i="1" dirty="0" smtClean="0"/>
              <a:t>Инструктивно-методическое </a:t>
            </a:r>
            <a:r>
              <a:rPr lang="ru-RU" sz="4800" i="1" dirty="0"/>
              <a:t>письмо «Особенности организации 			</a:t>
            </a:r>
            <a:r>
              <a:rPr lang="ru-RU" sz="4800" i="1" dirty="0" smtClean="0"/>
              <a:t>		социальной</a:t>
            </a:r>
            <a:r>
              <a:rPr lang="ru-RU" sz="4800" i="1" dirty="0"/>
              <a:t>, воспитательной и идеологической работы в учреждениях 			</a:t>
            </a:r>
            <a:r>
              <a:rPr lang="ru-RU" sz="4800" i="1" dirty="0" smtClean="0"/>
              <a:t>	общего </a:t>
            </a:r>
            <a:r>
              <a:rPr lang="ru-RU" sz="4800" i="1" dirty="0"/>
              <a:t>среднего образования в 2017/2018 учебном году» </a:t>
            </a:r>
            <a:endParaRPr lang="ru-RU" sz="4800" i="1" dirty="0" smtClean="0"/>
          </a:p>
          <a:p>
            <a:pPr algn="just"/>
            <a:r>
              <a:rPr lang="ru-RU" sz="4800" b="1" i="1" dirty="0"/>
              <a:t>	</a:t>
            </a:r>
            <a:r>
              <a:rPr lang="ru-RU" sz="4800" b="1" i="1" dirty="0" smtClean="0"/>
              <a:t>						</a:t>
            </a:r>
            <a:r>
              <a:rPr lang="ru-RU" sz="4800" i="1" dirty="0" smtClean="0"/>
              <a:t>Приложение </a:t>
            </a:r>
            <a:r>
              <a:rPr lang="ru-RU" sz="4800" i="1" dirty="0"/>
              <a:t>5 (5)</a:t>
            </a:r>
          </a:p>
          <a:p>
            <a:pPr algn="just"/>
            <a:endParaRPr lang="ru-RU" sz="4800" dirty="0" smtClean="0"/>
          </a:p>
          <a:p>
            <a:endParaRPr lang="ru-RU" sz="4300" dirty="0"/>
          </a:p>
        </p:txBody>
      </p:sp>
    </p:spTree>
    <p:extLst>
      <p:ext uri="{BB962C8B-B14F-4D97-AF65-F5344CB8AC3E}">
        <p14:creationId xmlns:p14="http://schemas.microsoft.com/office/powerpoint/2010/main" val="161385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424935" cy="187220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и психолого-педагогическое сопровождение подростков, склонных к суицидальному поведению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500"/>
                    </a14:imgEffect>
                    <a14:imgEffect>
                      <a14:saturation sa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9" y="-1"/>
            <a:ext cx="1674627" cy="155277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ffectLst/>
          <a:extLst/>
        </p:spPr>
      </p:pic>
      <p:sp>
        <p:nvSpPr>
          <p:cNvPr id="6" name="Прямоугольник 5"/>
          <p:cNvSpPr/>
          <p:nvPr/>
        </p:nvSpPr>
        <p:spPr>
          <a:xfrm>
            <a:off x="1187624" y="121612"/>
            <a:ext cx="7956376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1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Государственное учреждение образования </a:t>
            </a:r>
          </a:p>
          <a:p>
            <a:pPr algn="ctr"/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   «Гомельский областной социально-педагогический</a:t>
            </a: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центр»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24791" y="4797152"/>
            <a:ext cx="3816424" cy="1296144"/>
          </a:xfrm>
          <a:prstGeom prst="rect">
            <a:avLst/>
          </a:prstGeom>
          <a:solidFill>
            <a:schemeClr val="tx1">
              <a:lumMod val="75000"/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Педагог-психолог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высшей квалификационной категории</a:t>
            </a:r>
          </a:p>
          <a:p>
            <a:r>
              <a:rPr lang="ru-RU" b="1" dirty="0" err="1" smtClean="0">
                <a:solidFill>
                  <a:schemeClr val="tx1"/>
                </a:solidFill>
              </a:rPr>
              <a:t>Балако</a:t>
            </a:r>
            <a:r>
              <a:rPr lang="ru-RU" b="1" dirty="0" smtClean="0">
                <a:solidFill>
                  <a:schemeClr val="tx1"/>
                </a:solidFill>
              </a:rPr>
              <a:t> Игорь Григорьевич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63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2778" y="2575164"/>
            <a:ext cx="3000396" cy="114300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демонстративные акты –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псевдосуициды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69600" y="2514482"/>
            <a:ext cx="3214710" cy="114300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истинные самоубийства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05087" y="4653136"/>
            <a:ext cx="3714776" cy="107157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скрытые суициды (косвенное самоубийство, непрямое самоуничтожение)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000364" y="428604"/>
            <a:ext cx="2857520" cy="1571612"/>
          </a:xfrm>
          <a:prstGeom prst="ellipse">
            <a:avLst/>
          </a:prstGeom>
          <a:solidFill>
            <a:schemeClr val="accent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СУИЦИДА</a:t>
            </a:r>
          </a:p>
          <a:p>
            <a:pPr algn="ctr"/>
            <a:endParaRPr lang="ru-RU" sz="2400" dirty="0"/>
          </a:p>
        </p:txBody>
      </p:sp>
      <p:sp>
        <p:nvSpPr>
          <p:cNvPr id="7" name="Стрелка вправо 6"/>
          <p:cNvSpPr/>
          <p:nvPr/>
        </p:nvSpPr>
        <p:spPr>
          <a:xfrm rot="8092674">
            <a:off x="2016731" y="1727200"/>
            <a:ext cx="1105716" cy="571504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2753137">
            <a:off x="5758256" y="1670864"/>
            <a:ext cx="1125524" cy="571504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5400000">
            <a:off x="3262791" y="2960362"/>
            <a:ext cx="2364866" cy="584655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018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61360704"/>
              </p:ext>
            </p:extLst>
          </p:nvPr>
        </p:nvGraphicFramePr>
        <p:xfrm>
          <a:off x="899592" y="188640"/>
          <a:ext cx="7416824" cy="62989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8687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051718" y="1124744"/>
            <a:ext cx="4896547" cy="194421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dirty="0" smtClean="0"/>
              <a:t>Неблагоприятная семейная обстановка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051719" y="3717032"/>
            <a:ext cx="4896546" cy="165618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dirty="0"/>
              <a:t>Подростковое одиночество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74080"/>
            <a:ext cx="78591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 детского и подросткового суицида</a:t>
            </a:r>
          </a:p>
        </p:txBody>
      </p:sp>
    </p:spTree>
    <p:extLst>
      <p:ext uri="{BB962C8B-B14F-4D97-AF65-F5344CB8AC3E}">
        <p14:creationId xmlns:p14="http://schemas.microsoft.com/office/powerpoint/2010/main" val="17524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04641" y="0"/>
            <a:ext cx="640367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Возрастные особенности </a:t>
            </a: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суицидального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поведения детей и подростков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629139"/>
              </p:ext>
            </p:extLst>
          </p:nvPr>
        </p:nvGraphicFramePr>
        <p:xfrm>
          <a:off x="323528" y="954107"/>
          <a:ext cx="8424936" cy="569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/>
                <a:gridCol w="4320480"/>
              </a:tblGrid>
              <a:tr h="442047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ru-RU" sz="1600" dirty="0" smtClean="0"/>
                        <a:t>Дошкольники,</a:t>
                      </a:r>
                    </a:p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ru-RU" sz="1600" dirty="0" smtClean="0"/>
                        <a:t>младшие школьники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Подростки</a:t>
                      </a:r>
                    </a:p>
                    <a:p>
                      <a:pPr algn="ctr"/>
                      <a:r>
                        <a:rPr lang="ru-RU" sz="1600" dirty="0" smtClean="0"/>
                        <a:t>и юноши</a:t>
                      </a:r>
                      <a:endParaRPr lang="ru-RU" sz="1600" dirty="0"/>
                    </a:p>
                  </a:txBody>
                  <a:tcPr/>
                </a:tc>
              </a:tr>
              <a:tr h="707276">
                <a:tc>
                  <a:txBody>
                    <a:bodyPr/>
                    <a:lstStyle/>
                    <a:p>
                      <a:pPr algn="just"/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Понятие "смерть" обычно воспринимается весьма абстрактно, как что-то временное, похожее на сон, не всегда связанное с собственной личностью.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Смерть становится более очевидным явлением. </a:t>
                      </a:r>
                      <a:endParaRPr lang="ru-RU" sz="1400" dirty="0"/>
                    </a:p>
                  </a:txBody>
                  <a:tcPr/>
                </a:tc>
              </a:tr>
              <a:tr h="707276">
                <a:tc>
                  <a:txBody>
                    <a:bodyPr/>
                    <a:lstStyle/>
                    <a:p>
                      <a:pPr algn="just"/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Появляется разграничение понятий жизни и смерти, но эмоциональное отношение к смерти абстрагируется от собственной личности.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Принимает мысль о своей смерти, но, преодолевая возникшую тревогу, отрицает реальность этой возможности.</a:t>
                      </a:r>
                      <a:endParaRPr lang="ru-RU" sz="1400" dirty="0"/>
                    </a:p>
                  </a:txBody>
                  <a:tcPr/>
                </a:tc>
              </a:tr>
              <a:tr h="536271">
                <a:tc>
                  <a:txBody>
                    <a:bodyPr/>
                    <a:lstStyle/>
                    <a:p>
                      <a:pPr algn="just"/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Отсутствие страха смерти ввиду </a:t>
                      </a:r>
                      <a:r>
                        <a:rPr kumimoji="0"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несформированности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самого понятия смерти.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Рискованные поступки и </a:t>
                      </a:r>
                      <a:r>
                        <a:rPr lang="ru-RU" sz="1400" dirty="0" err="1" smtClean="0"/>
                        <a:t>саморазрушающие</a:t>
                      </a:r>
                      <a:r>
                        <a:rPr lang="ru-RU" sz="1400" dirty="0" smtClean="0"/>
                        <a:t> действия. </a:t>
                      </a:r>
                      <a:endParaRPr lang="ru-RU" sz="1400" b="0" u="none" dirty="0"/>
                    </a:p>
                  </a:txBody>
                  <a:tcPr/>
                </a:tc>
              </a:tr>
              <a:tr h="913565">
                <a:tc>
                  <a:txBody>
                    <a:bodyPr/>
                    <a:lstStyle/>
                    <a:p>
                      <a:pPr algn="just"/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сформировано представление, что смерть необратима. Он считает, что какое-то время его не будет, а потом он опять вернется.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Отсутствуют четкие границы между истинной суицидальной попыткой и демонстративно - шантажирующим </a:t>
                      </a:r>
                      <a:r>
                        <a:rPr kumimoji="0" lang="ru-RU" sz="1400" b="0" u="non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аутоагрессивным</a:t>
                      </a:r>
                      <a:r>
                        <a:rPr kumimoji="0" lang="ru-RU" sz="1400" b="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(агрессия, направленная на самого себя) поступком.</a:t>
                      </a:r>
                      <a:endParaRPr lang="ru-RU" sz="1400" dirty="0"/>
                    </a:p>
                  </a:txBody>
                  <a:tcPr/>
                </a:tc>
              </a:tr>
              <a:tr h="707276">
                <a:tc>
                  <a:txBody>
                    <a:bodyPr/>
                    <a:lstStyle/>
                    <a:p>
                      <a:pPr algn="just"/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Несоответствие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целей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средств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суицидального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поведения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Формальное знание о смерти и знакомства с атрибутами ухода из жизни (понятиями траура, похорон и т. п.). </a:t>
                      </a:r>
                      <a:endParaRPr lang="ru-RU" sz="1400" dirty="0"/>
                    </a:p>
                  </a:txBody>
                  <a:tcPr/>
                </a:tc>
              </a:tr>
              <a:tr h="913565">
                <a:tc>
                  <a:txBody>
                    <a:bodyPr/>
                    <a:lstStyle/>
                    <a:p>
                      <a:pPr algn="just"/>
                      <a:r>
                        <a:rPr kumimoji="0"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Суицидогенные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составляющие семейного воспитания — </a:t>
                      </a:r>
                      <a:r>
                        <a:rPr kumimoji="0"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гиперопека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авторитарность родителей с ригидными установками, низкий культурный и образовательный уровень родителей.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Знания о способах самоубийства.</a:t>
                      </a:r>
                      <a:endParaRPr lang="ru-RU" sz="1400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499947">
                <a:tc gridSpan="2">
                  <a:txBody>
                    <a:bodyPr/>
                    <a:lstStyle/>
                    <a:p>
                      <a:pPr algn="just"/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Стремление быть свидетелем реакции окружающих на свою смерть или надежда на “второе рождение”.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588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20183" y="476672"/>
            <a:ext cx="4811547" cy="1584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/>
              <a:t>Незначительный </a:t>
            </a:r>
            <a:r>
              <a:rPr lang="ru-RU" sz="2800" dirty="0" smtClean="0"/>
              <a:t>риск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220180" y="2597217"/>
            <a:ext cx="4811550" cy="1682647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/>
              <a:t>Риск средней </a:t>
            </a:r>
            <a:r>
              <a:rPr lang="ru-RU" sz="2800" dirty="0" smtClean="0"/>
              <a:t>степени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211960" y="4797152"/>
            <a:ext cx="4815578" cy="165618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/>
              <a:t>Высокий </a:t>
            </a:r>
            <a:r>
              <a:rPr lang="ru-RU" sz="2800" dirty="0" smtClean="0"/>
              <a:t>риск</a:t>
            </a:r>
            <a:endParaRPr lang="ru-RU" sz="2800" dirty="0"/>
          </a:p>
        </p:txBody>
      </p:sp>
      <p:sp>
        <p:nvSpPr>
          <p:cNvPr id="2" name="Овал 1"/>
          <p:cNvSpPr/>
          <p:nvPr/>
        </p:nvSpPr>
        <p:spPr>
          <a:xfrm>
            <a:off x="204086" y="634504"/>
            <a:ext cx="3951479" cy="5608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Степени </a:t>
            </a: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суицидального риска</a:t>
            </a:r>
          </a:p>
        </p:txBody>
      </p:sp>
    </p:spTree>
    <p:extLst>
      <p:ext uri="{BB962C8B-B14F-4D97-AF65-F5344CB8AC3E}">
        <p14:creationId xmlns:p14="http://schemas.microsoft.com/office/powerpoint/2010/main" val="257124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18591" y="2780928"/>
            <a:ext cx="2872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/>
              <a:t> 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663788" y="2276872"/>
            <a:ext cx="3744416" cy="1885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Признаки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суицидального поведения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635896" y="714719"/>
            <a:ext cx="1800200" cy="6260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Уход в себя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823232" y="908720"/>
            <a:ext cx="2421176" cy="8743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Капризность, привередливость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939858" y="2293720"/>
            <a:ext cx="1664589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Депрессия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668984" y="3441824"/>
            <a:ext cx="217495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Агрессивность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133720" y="4581128"/>
            <a:ext cx="180020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Нарушение аппетита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679099" y="5085184"/>
            <a:ext cx="2088232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Раздача подарков окружающим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899592" y="4653136"/>
            <a:ext cx="2448272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Психологическая травма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75556" y="3441824"/>
            <a:ext cx="176419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Перемены в поведении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842533" y="2552453"/>
            <a:ext cx="1188227" cy="456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Угроза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755576" y="1027743"/>
            <a:ext cx="2376264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Активная предварительная подготовка</a:t>
            </a:r>
          </a:p>
        </p:txBody>
      </p:sp>
    </p:spTree>
    <p:extLst>
      <p:ext uri="{BB962C8B-B14F-4D97-AF65-F5344CB8AC3E}">
        <p14:creationId xmlns:p14="http://schemas.microsoft.com/office/powerpoint/2010/main" val="393717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27784" y="0"/>
            <a:ext cx="33811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Поведенческие маркеры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496" y="404664"/>
            <a:ext cx="9108504" cy="629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550" dirty="0" smtClean="0"/>
              <a:t>- Тоскливое </a:t>
            </a:r>
            <a:r>
              <a:rPr lang="ru-RU" sz="1550" dirty="0"/>
              <a:t>выражение лица.</a:t>
            </a:r>
          </a:p>
          <a:p>
            <a:pPr lvl="0" algn="just"/>
            <a:r>
              <a:rPr lang="ru-RU" sz="1550" dirty="0" smtClean="0"/>
              <a:t>- Склонность </a:t>
            </a:r>
            <a:r>
              <a:rPr lang="ru-RU" sz="1550" dirty="0"/>
              <a:t>к нытью, капризность, эгоцентрическая направленность на свои страдания, слезливость.</a:t>
            </a:r>
          </a:p>
          <a:p>
            <a:pPr lvl="0" algn="just"/>
            <a:r>
              <a:rPr lang="ru-RU" sz="1550" dirty="0" smtClean="0"/>
              <a:t>- Скука</a:t>
            </a:r>
            <a:r>
              <a:rPr lang="ru-RU" sz="1550" dirty="0"/>
              <a:t>, грусть, уныние, угнетенность, мрачная угрюмость, злобность, раздражительность, ворчливость.</a:t>
            </a:r>
          </a:p>
          <a:p>
            <a:pPr lvl="0" algn="just"/>
            <a:r>
              <a:rPr lang="ru-RU" sz="1550" dirty="0" smtClean="0"/>
              <a:t>- Брюзжание</a:t>
            </a:r>
            <a:r>
              <a:rPr lang="ru-RU" sz="1550" dirty="0"/>
              <a:t>, неприязненное, враждебное отношение к окружающим, чувство ненависти к благополучию окружающих.</a:t>
            </a:r>
          </a:p>
          <a:p>
            <a:pPr lvl="0" algn="just"/>
            <a:r>
              <a:rPr lang="ru-RU" sz="1550" dirty="0" smtClean="0"/>
              <a:t>- </a:t>
            </a:r>
            <a:r>
              <a:rPr lang="ru-RU" sz="1550" dirty="0" err="1" smtClean="0"/>
              <a:t>Гипомимия</a:t>
            </a:r>
            <a:r>
              <a:rPr lang="ru-RU" sz="1550" dirty="0" smtClean="0"/>
              <a:t> </a:t>
            </a:r>
            <a:r>
              <a:rPr lang="ru-RU" sz="1550" dirty="0"/>
              <a:t>(повышенная, часто неестественная мимика).</a:t>
            </a:r>
          </a:p>
          <a:p>
            <a:pPr lvl="0" algn="just"/>
            <a:r>
              <a:rPr lang="ru-RU" sz="1550" dirty="0" smtClean="0"/>
              <a:t>- Амимия </a:t>
            </a:r>
            <a:r>
              <a:rPr lang="ru-RU" sz="1550" dirty="0"/>
              <a:t>(отсутствие мимических реакций).</a:t>
            </a:r>
          </a:p>
          <a:p>
            <a:pPr lvl="0" algn="just"/>
            <a:r>
              <a:rPr lang="ru-RU" sz="1550" dirty="0" smtClean="0"/>
              <a:t>- Тихий </a:t>
            </a:r>
            <a:r>
              <a:rPr lang="ru-RU" sz="1550" dirty="0"/>
              <a:t>монотонный голос, замедленная речь, краткость или отсутствие ответов.</a:t>
            </a:r>
          </a:p>
          <a:p>
            <a:pPr lvl="0" algn="just"/>
            <a:r>
              <a:rPr lang="ru-RU" sz="1550" dirty="0" smtClean="0"/>
              <a:t>- Ускоренная </a:t>
            </a:r>
            <a:r>
              <a:rPr lang="ru-RU" sz="1550" dirty="0"/>
              <a:t>экспрессивная речь, патетические интонации, причитания.</a:t>
            </a:r>
          </a:p>
          <a:p>
            <a:pPr lvl="0" algn="just"/>
            <a:r>
              <a:rPr lang="ru-RU" sz="1550" dirty="0" smtClean="0"/>
              <a:t>- Общая </a:t>
            </a:r>
            <a:r>
              <a:rPr lang="ru-RU" sz="1550" dirty="0"/>
              <a:t>двигательная заторможенность или бездеятельность, адинамия (все время лежит на диване).</a:t>
            </a:r>
          </a:p>
          <a:p>
            <a:pPr lvl="0" algn="just"/>
            <a:r>
              <a:rPr lang="ru-RU" sz="1550" dirty="0" smtClean="0"/>
              <a:t>- Двигательное </a:t>
            </a:r>
            <a:r>
              <a:rPr lang="ru-RU" sz="1550" dirty="0"/>
              <a:t>возбуждение.</a:t>
            </a:r>
          </a:p>
          <a:p>
            <a:pPr lvl="0" algn="just"/>
            <a:r>
              <a:rPr lang="ru-RU" sz="1550" dirty="0" smtClean="0"/>
              <a:t>- Склонность </a:t>
            </a:r>
            <a:r>
              <a:rPr lang="ru-RU" sz="1550" dirty="0"/>
              <a:t>к неоправданно рискованным поступкам.</a:t>
            </a:r>
          </a:p>
          <a:p>
            <a:pPr lvl="0" algn="just"/>
            <a:r>
              <a:rPr lang="ru-RU" sz="1550" dirty="0" smtClean="0"/>
              <a:t>- Чувство </a:t>
            </a:r>
            <a:r>
              <a:rPr lang="ru-RU" sz="1550" dirty="0"/>
              <a:t>физического недовольства, безразличное отношение к себе, окружающим, «бесчувственность».</a:t>
            </a:r>
          </a:p>
          <a:p>
            <a:pPr lvl="0" algn="just"/>
            <a:r>
              <a:rPr lang="ru-RU" sz="1550" dirty="0" smtClean="0"/>
              <a:t>- Тревога </a:t>
            </a:r>
            <a:r>
              <a:rPr lang="ru-RU" sz="1550" dirty="0"/>
              <a:t>беспредметная (немотивированная), тревога предметная (мотивированная).</a:t>
            </a:r>
          </a:p>
          <a:p>
            <a:pPr lvl="0" algn="just"/>
            <a:r>
              <a:rPr lang="ru-RU" sz="1550" dirty="0" smtClean="0"/>
              <a:t>- Ожидание </a:t>
            </a:r>
            <a:r>
              <a:rPr lang="ru-RU" sz="1550" dirty="0"/>
              <a:t>непоправимой беды, страх немотивированный, страх мотивированный.</a:t>
            </a:r>
          </a:p>
          <a:p>
            <a:pPr lvl="0" algn="just"/>
            <a:r>
              <a:rPr lang="ru-RU" sz="1550" dirty="0" smtClean="0"/>
              <a:t>- Постоянная </a:t>
            </a:r>
            <a:r>
              <a:rPr lang="ru-RU" sz="1550" dirty="0"/>
              <a:t>тоска, взрывы отчаяния, безысходности, усиление мрачного настроения когда вокруг много радостных событий.</a:t>
            </a:r>
          </a:p>
          <a:p>
            <a:pPr lvl="0" algn="just"/>
            <a:r>
              <a:rPr lang="ru-RU" sz="1550" dirty="0" smtClean="0"/>
              <a:t>- Пессимистическая </a:t>
            </a:r>
            <a:r>
              <a:rPr lang="ru-RU" sz="1550" dirty="0"/>
              <a:t>оценка своего прошлого, избирательное воспоминание неприятных событий прошлого.</a:t>
            </a:r>
          </a:p>
          <a:p>
            <a:pPr lvl="0" algn="just"/>
            <a:r>
              <a:rPr lang="ru-RU" sz="1550" dirty="0" smtClean="0"/>
              <a:t>- Пессимистическая </a:t>
            </a:r>
            <a:r>
              <a:rPr lang="ru-RU" sz="1550" dirty="0"/>
              <a:t>оценка своего нынешнего состояния, отсутствие перспектив в будущем.</a:t>
            </a:r>
          </a:p>
          <a:p>
            <a:pPr lvl="0" algn="just"/>
            <a:r>
              <a:rPr lang="ru-RU" sz="1550" dirty="0" smtClean="0"/>
              <a:t>- Активное </a:t>
            </a:r>
            <a:r>
              <a:rPr lang="ru-RU" sz="1550" dirty="0"/>
              <a:t>взаимодействие с окружающими (стремление к контакту, поиски сочувствия, обращение за помощью к врачу) либо нелюдимость, избегание контактов с окружающими.</a:t>
            </a:r>
          </a:p>
          <a:p>
            <a:pPr algn="just"/>
            <a:r>
              <a:rPr lang="ru-RU" sz="1550" dirty="0" smtClean="0"/>
              <a:t>- Расширение </a:t>
            </a:r>
            <a:r>
              <a:rPr lang="ru-RU" sz="1550" dirty="0"/>
              <a:t>зрачков, сухость во рту («симптомы сухого языка»), тахикардия, повышенное давление, ощущение стесненного дыхания, нехватки воздуха, комка в горле, головные боли, бессонница или повышенная сонливость, чувство физической тяжести, душевной боли в груди, то же в других частях тела (голове, животе), запоры, нарушение менструального цикла (задержка).</a:t>
            </a:r>
          </a:p>
        </p:txBody>
      </p:sp>
    </p:spTree>
    <p:extLst>
      <p:ext uri="{BB962C8B-B14F-4D97-AF65-F5344CB8AC3E}">
        <p14:creationId xmlns:p14="http://schemas.microsoft.com/office/powerpoint/2010/main" val="54552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2326</TotalTime>
  <Words>1339</Words>
  <Application>Microsoft Office PowerPoint</Application>
  <PresentationFormat>Экран (4:3)</PresentationFormat>
  <Paragraphs>273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Апекс</vt:lpstr>
      <vt:lpstr>выявление и психолого-педагогическое сопровождение подростков, склонных к суицидальному поведению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выявление и психолого-педагогическое сопровождение подростков, склонных к суицидальному поведению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дисциплинарного воздействия</dc:title>
  <dc:creator>PC</dc:creator>
  <cp:lastModifiedBy>User</cp:lastModifiedBy>
  <cp:revision>213</cp:revision>
  <dcterms:created xsi:type="dcterms:W3CDTF">2020-11-27T09:28:44Z</dcterms:created>
  <dcterms:modified xsi:type="dcterms:W3CDTF">2021-08-24T14:09:11Z</dcterms:modified>
</cp:coreProperties>
</file>