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66" r:id="rId10"/>
    <p:sldId id="267" r:id="rId11"/>
    <p:sldId id="268" r:id="rId12"/>
    <p:sldId id="262" r:id="rId13"/>
    <p:sldId id="269" r:id="rId14"/>
    <p:sldId id="270" r:id="rId15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109" d="100"/>
          <a:sy n="109" d="100"/>
        </p:scale>
        <p:origin x="168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428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457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135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008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640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209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666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212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234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939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328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030BA-3235-4F57-B53A-92727AF45673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62B1-D102-4201-86E1-3F354512D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11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Суицидальное </a:t>
            </a:r>
            <a:r>
              <a:rPr lang="ru-RU" dirty="0" smtClean="0"/>
              <a:t>поведение подростков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dirty="0" smtClean="0"/>
              <a:t>Психолог Грищенко Олеся Николаевна</a:t>
            </a:r>
          </a:p>
          <a:p>
            <a:pPr algn="r"/>
            <a:r>
              <a:rPr lang="ru-RU" sz="2400" dirty="0" smtClean="0"/>
              <a:t>У «ГОКПБ»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65827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84887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Словесные маркеры (высказывания ребенка)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Прямые или косвенные сообщения о суицидальных намерениях: «Хочу умереть!», «Ты меня больше не увидишь!», «Я этого не вынесу!», «Скоро все это закончится!».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Шутки, иронические высказывания о желании умереть, о бессмысленности жизни («Никто из жизни еще живым не уходил!»).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Уверения в своей беспомощности и зависимости от других («Если с ней что-то случится, то я не выживу, а пойду вслед за ней!», «Если он меня разлюбит, я перестану существовать!» и т.п.).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Прощания.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Самообвинения («Я ничтожество! Ничего собой не представляю», «Я гениальное ничтожество. Если, как говорит один хороший человек, самоубийство – это естественный отбор, то почему же я не убьюсь наконец?» и т.п.).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Сообщение о конкретном плане суицида («Я принял решение. Это будет сегодня, когда предки уедут на свою дачу. Алкоголь и таблетки я уже нашел» и т.п.).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110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могут увидеть родители: </a:t>
            </a: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первую очередь изменения настроения, питания, изменения сна, изменения в отношении к своей внешности, самоизоляцию, интерес к теме смерти (появление в доме литературы по этой теме, переписка в интернете и т.п.), нежелание посещать кружки, школу (в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 учащение прогулов), серьезные изменения в состоянии здоровья (частые простуды, частые головные боли и др.).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могут увидеть педагоги: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внешнего вида, самоизоляцию в урочной и внеклассной деятельности, ухудшение работоспособности, небрежное отношение к своим школьным принадлежностям (при том, что ранее было другое), частые прогулы (отсутствие на определенных уроках), резкие и необоснованные вспышки агрессии, рисунки по теме смерти на последних страницах тетрадей, тема одиночества, кризиса, утраты смысла в сочинениях на свободную тему или в размышлениях на уроках гуманитарного цикла и т.п.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могут увидеть сверстники: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самоизоляцию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резкие перепады настроения (несвойственные подростку ранее), повышенную агрессивность,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аутоагрессию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(агрессия направленная на себя, в том числе в высказываниях), изменения внешнего вида, интерес к теме смерти (способам самоубийства), уныние, изменение интересов и т.п.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13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Факторы повышенного суицидального риска можно разделить на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внешнеперсональные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внутриперсональные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внешнеперсональным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факторам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суицидального риска следует отнести: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психозы и пограничные психические расстройства;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суицидальные высказывания, повторные суицидальные действия,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постсуицид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(временной промежуток после совершения суицидальной попытки);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подростковый возраст;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экстремальные, особенно так называемые маргинальные условия жизнедеятельности;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утрату статуса;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конфликтную психотравмирующую ситуацию;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пьянство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употребление наркотиков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 </a:t>
            </a:r>
            <a:r>
              <a:rPr lang="ru-RU" sz="20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внутриперсональных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факторов суицидального риска можно выделить: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особенности характера;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сниженную толерантность (порог принятия) к эмоциональным нагрузкам и травмирующим факторам;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неполноценность общения со взрослыми, сверстниками;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неадекватную (завышенную, заниженную или неустойчивую) самооценку;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отсутствие или утрату целевых установок и ценностей, лежащих в основе жизненной позиции, и т.д.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518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Наиболее распространенными признаками суицидального поведения являются: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Уход в себя.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этом мы должны помнить, что если замкнутость, обособление становятся глубокими и длительными, когда подросток уходит в себя, сторонится близких друзей, это может быть симптомом самоизоляции, бегства от какой-то невыносимой ситуации.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Капризность, привередливость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наблюдаете, что настроение подростка чуть ли не ежедневно колеблется между возбуждением и упадком, налицо причины для тревоги.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Депрессия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i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Это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глубокий эмоциональный упадок, который у каждого человека проявляется по-своему. Что касается подростков, то они становятся замкнутыми, уходят в себя, при этом могут маскировать свои чувства настолько хорошо, что окружающие долго не будут замечать перемен в их поведении. Единственный выход в таких случаях – прямой и открытый диалог, прояснение причин эмоционального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упад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Агрессивность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актам самоубийства предшествуют вспышки раздражения, гнева, ярости, жестокости к окружающим. Нередко подобные явления оказываются призывом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суицидента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обратить на него внимание, помочь ему. Однако такое поведение обычно дает противоположный результат – неприязнь окружающих, их отчуждение от агрессивного подростка. Обратите внимание на детей и подростков, у которых в последнее время повысилась агрессивность, случались нехарактерные для них вспышки гнева, ярости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867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6409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Нарушение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аппетита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или, наоборот, ненормально повышенный аппетит бывают тесно связаны 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саморазрушающими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мыслями и должны всегда рассматриваться как критерий потенциальной опасности.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Раздача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подарков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окружающим</a:t>
            </a:r>
          </a:p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Психологическая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человек имеет свой индивидуальный эмоциональный порог. К «срыву» может привести крупное эмоциональное потрясение или цепь мелких травмирующих переживаний, которые постепенно накапливаются. Расставание с родными, привычным укладом жизни, столкновение со значительными физическими, моральными и интеллектуальными нагрузками, незнакомая обстановка и атмосфера могут показаться подростку трагедией. Если к этому добавляется развод родителей, смерть или несчастье с кем-либо из близких, личные невзгоды, у него могут возникнуть мысли и настроения, чреватые суицидом.</a:t>
            </a:r>
          </a:p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Перемены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поведении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Внезапные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неожиданные изменения в поведении подростка должны стать предметом внимательного наблюдения. </a:t>
            </a:r>
          </a:p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Угроза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открыто высказывает намерение уйти из жизни, это должно восприниматься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серьезно</a:t>
            </a:r>
          </a:p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Активная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подготовка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68105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76672"/>
            <a:ext cx="80648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Современная жизнь жестка, динамична, у подростка увеличивается число межличностных контактов, усложняются социальные отношения. Все это повышает требования к устойчивости психики. У ребенка зачастую еще не устойчив механизм социальной защиты, либо он не срабатывает; 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дезадаптация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ведет к переживанию психологического кризиса, необдуманным поступкам и решениям. Формирование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аутоагрессивного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поведения во многом зависит от особенностей психики. 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Отличительная особенность детской психики: на тяжелый или длительный стрессор ребенок часто реагирует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дистрессом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патологической или болезненной реакцией. Связано это с возрастными особенностями. Дети и подростки редко способны рассказать и выразить негативные эмоциональные переживания,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поэтому состояния </a:t>
            </a:r>
            <a:r>
              <a:rPr lang="ru-RU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дистресса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 распознают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Поэтому так часто у детей и подростков происходят: отклонения в развитии; возникают психосоматические заболевания, связанные с психической травмой; отмечается нарушенное поведение в виде стойкой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дезадаптации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720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Причины- многообразие стрессоров, как и различных жизненных обстоятельств.</a:t>
            </a:r>
          </a:p>
          <a:p>
            <a:pPr indent="45720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367118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88640"/>
            <a:ext cx="84249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Специалисты классифицируют стрессоры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их виду, остроте, интенсивности воздействия, или по смысловой значимости: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стрессор опасной ситуации: угроза жизни, насилие, боль, страх, болезнь.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стрессор утраты близких: страх потерять связь с эмоционально значимыми людьми. Подростки лишаются «базового чувства доверия», т.к. при разводе, смерти и т.д. происходит разрыв привычных стереотипов.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стрессор ограничения (лишения) в удовлетворении жизненно важных потребностей (изоляция, одиночество).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стрессор «оценки», «неисполнения ожиданий», «поражения» - что свидетельствует о частом переживании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неуспешности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подростками.</a:t>
            </a:r>
          </a:p>
          <a:p>
            <a:pPr marL="228600"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Параметры оценки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дистресса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детей и подростков: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расстройства психической деятельности;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изменения соматического состояния;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устойчивое нарушение поведения;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психосоциальные личностные отклонения и стойкие нарушения адаптации (семья, школа, социальное окружение).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Главными  причинами возникновения стрессоров являются конфликты или утраты в </a:t>
            </a:r>
            <a:r>
              <a:rPr lang="ru-RU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высокозначимых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для подростков сферах взаимоотношений, что приводит к социальной </a:t>
            </a:r>
            <a:r>
              <a:rPr lang="ru-RU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дезадаптации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300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u="sng" dirty="0" smtClean="0">
                <a:latin typeface="Times New Roman" pitchFamily="18" charset="0"/>
                <a:cs typeface="Times New Roman" pitchFamily="18" charset="0"/>
              </a:rPr>
              <a:t>Специфика суицидального поведения детей дошкольного и школьного возраста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sz="34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400" dirty="0">
                <a:latin typeface="Times New Roman" pitchFamily="18" charset="0"/>
                <a:ea typeface="+mj-ea"/>
                <a:cs typeface="Times New Roman" pitchFamily="18" charset="0"/>
              </a:rPr>
              <a:t>Отсутствие страха смерти является отличительной чертой психологии детей. </a:t>
            </a:r>
          </a:p>
          <a:p>
            <a:pPr algn="just"/>
            <a:r>
              <a:rPr lang="ru-RU" sz="3400" dirty="0" smtClean="0">
                <a:latin typeface="Times New Roman" pitchFamily="18" charset="0"/>
                <a:ea typeface="+mj-ea"/>
                <a:cs typeface="Times New Roman" pitchFamily="18" charset="0"/>
              </a:rPr>
              <a:t>Понятие </a:t>
            </a:r>
            <a:r>
              <a:rPr lang="ru-RU" sz="3400" dirty="0">
                <a:latin typeface="Times New Roman" pitchFamily="18" charset="0"/>
                <a:ea typeface="+mj-ea"/>
                <a:cs typeface="Times New Roman" pitchFamily="18" charset="0"/>
              </a:rPr>
              <a:t>"смерть" в детском возрасте обычно воспринимается весьма абстрактно, как что-то временное, похожее на сон, не всегда связанное с собственной личностью. Само понятие смерти возникает у детей уже между 2 – 3 годами, и для большинства она не является пугающим событием.</a:t>
            </a:r>
          </a:p>
          <a:p>
            <a:pPr algn="just"/>
            <a:r>
              <a:rPr lang="ru-RU" sz="3400" dirty="0">
                <a:latin typeface="Times New Roman" pitchFamily="18" charset="0"/>
                <a:ea typeface="+mj-ea"/>
                <a:cs typeface="Times New Roman" pitchFamily="18" charset="0"/>
              </a:rPr>
              <a:t>В </a:t>
            </a:r>
            <a:r>
              <a:rPr lang="ru-RU" sz="3400" u="sng" dirty="0">
                <a:latin typeface="Times New Roman" pitchFamily="18" charset="0"/>
                <a:ea typeface="+mj-ea"/>
                <a:cs typeface="Times New Roman" pitchFamily="18" charset="0"/>
              </a:rPr>
              <a:t>дошкольном возрасте </a:t>
            </a:r>
            <a:r>
              <a:rPr lang="ru-RU" sz="3400" dirty="0">
                <a:latin typeface="Times New Roman" pitchFamily="18" charset="0"/>
                <a:ea typeface="+mj-ea"/>
                <a:cs typeface="Times New Roman" pitchFamily="18" charset="0"/>
              </a:rPr>
              <a:t>дети не считают ее концом жизни, а воспринимают как временное явление, подобно сну или отъезду. Вместе с тем, смерть близких, домашнего животного или сверстника из-за особенностей мышления и ограниченности опыта осознается ребенком как результат его желаний, что нередко приводит к сильному чувству вины. Возникающие печаль и грусть очевидны, но продолжаются недолго. Дошкольникам несвойственны размышления о смерти, хотя эта тема не проходит мимо их внимания (сказки, события жизни</a:t>
            </a:r>
            <a:r>
              <a:rPr lang="ru-RU" sz="3400" dirty="0" smtClean="0">
                <a:latin typeface="Times New Roman" pitchFamily="18" charset="0"/>
                <a:ea typeface="+mj-ea"/>
                <a:cs typeface="Times New Roman" pitchFamily="18" charset="0"/>
              </a:rPr>
              <a:t>).</a:t>
            </a:r>
          </a:p>
          <a:p>
            <a:endParaRPr lang="ru-RU" sz="3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515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620713"/>
            <a:ext cx="8568952" cy="5904631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400" u="sng" dirty="0">
                <a:latin typeface="Times New Roman" pitchFamily="18" charset="0"/>
                <a:ea typeface="+mj-ea"/>
                <a:cs typeface="Times New Roman" pitchFamily="18" charset="0"/>
              </a:rPr>
              <a:t>В младшем школьном возрасте </a:t>
            </a:r>
            <a:r>
              <a:rPr lang="ru-RU" sz="3400" dirty="0">
                <a:latin typeface="Times New Roman" pitchFamily="18" charset="0"/>
                <a:ea typeface="+mj-ea"/>
                <a:cs typeface="Times New Roman" pitchFamily="18" charset="0"/>
              </a:rPr>
              <a:t>дети считают смерть маловероятной, не осознают ее возможности для себя, не считают необратимой. Ближе к подростковому возрасту объективные факты смерти становятся более важными, чем фантазии, формируется понимание различия между живым и неживым, живущим и умершим. В 10-12 лет смерть оценивается как временное явление. Появляется разграничение понятий жизни и смерти, но эмоциональное отношение к смерти абстрагируется от собственной личности. </a:t>
            </a:r>
          </a:p>
          <a:p>
            <a:pPr algn="just"/>
            <a:r>
              <a:rPr lang="ru-RU" sz="3400" dirty="0">
                <a:latin typeface="Times New Roman" pitchFamily="18" charset="0"/>
                <a:ea typeface="+mj-ea"/>
                <a:cs typeface="Times New Roman" pitchFamily="18" charset="0"/>
              </a:rPr>
              <a:t>Для </a:t>
            </a:r>
            <a:r>
              <a:rPr lang="ru-RU" sz="3400" u="sng" dirty="0">
                <a:latin typeface="Times New Roman" pitchFamily="18" charset="0"/>
                <a:ea typeface="+mj-ea"/>
                <a:cs typeface="Times New Roman" pitchFamily="18" charset="0"/>
              </a:rPr>
              <a:t>подростков </a:t>
            </a:r>
            <a:r>
              <a:rPr lang="ru-RU" sz="3400" dirty="0">
                <a:latin typeface="Times New Roman" pitchFamily="18" charset="0"/>
                <a:ea typeface="+mj-ea"/>
                <a:cs typeface="Times New Roman" pitchFamily="18" charset="0"/>
              </a:rPr>
              <a:t>смерть становится более очевидным явлением. Но они фактически отрицают ее для себя, гоняя на мотоциклах, экспериментируя с опасными веществами или будучи вовлеченными в другую привлекательную, но рискованную активность. В дальнейшем подросток принимает мысль о своей смерти, но, преодолевая возникшую тревогу, отрицает реальность этой возможности. Дети, а нередко и многие подростки, совершая суицид, прямо не предусматривают смертельного исхода. В отличие от взрослых у них отсутствуют четкие границы между истинной суицидальной попыткой и демонстративно - шантажирующим </a:t>
            </a:r>
            <a:r>
              <a:rPr lang="ru-RU" sz="3400" dirty="0" err="1">
                <a:latin typeface="Times New Roman" pitchFamily="18" charset="0"/>
                <a:ea typeface="+mj-ea"/>
                <a:cs typeface="Times New Roman" pitchFamily="18" charset="0"/>
              </a:rPr>
              <a:t>аутоагрессивным</a:t>
            </a:r>
            <a:r>
              <a:rPr lang="ru-RU" sz="3400" dirty="0">
                <a:latin typeface="Times New Roman" pitchFamily="18" charset="0"/>
                <a:ea typeface="+mj-ea"/>
                <a:cs typeface="Times New Roman" pitchFamily="18" charset="0"/>
              </a:rPr>
              <a:t> (агрессия, направленная на самого себя) поступком. Это заставляет в практических целях все виды </a:t>
            </a:r>
            <a:r>
              <a:rPr lang="ru-RU" sz="3400" dirty="0" err="1">
                <a:latin typeface="Times New Roman" pitchFamily="18" charset="0"/>
                <a:ea typeface="+mj-ea"/>
                <a:cs typeface="Times New Roman" pitchFamily="18" charset="0"/>
              </a:rPr>
              <a:t>аутоагрессии</a:t>
            </a:r>
            <a:r>
              <a:rPr lang="ru-RU" sz="3400" dirty="0">
                <a:latin typeface="Times New Roman" pitchFamily="18" charset="0"/>
                <a:ea typeface="+mj-ea"/>
                <a:cs typeface="Times New Roman" pitchFamily="18" charset="0"/>
              </a:rPr>
              <a:t> у детей и подростков рассматривать как разновидности суицидального поведения.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3046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Факторы, которые указывают на суицидальное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74320" indent="-256032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Присутствие в разговорах тем или размышлений о смерти; </a:t>
            </a:r>
          </a:p>
          <a:p>
            <a:pPr marL="274320" indent="-256032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убеждений в том, что миру было бы лучше без него; </a:t>
            </a:r>
          </a:p>
          <a:p>
            <a:pPr marL="274320" indent="-256032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в разговоре тем самоуничижения, беспомощности, никчемности; </a:t>
            </a:r>
          </a:p>
          <a:p>
            <a:pPr marL="274320" indent="-256032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Глубокое депрессивное состояние; </a:t>
            </a:r>
          </a:p>
          <a:p>
            <a:pPr marL="274320" indent="-256032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Тенденция к риску; </a:t>
            </a:r>
          </a:p>
          <a:p>
            <a:pPr marL="274320" indent="-256032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Резкие перепады в настроении; </a:t>
            </a:r>
          </a:p>
          <a:p>
            <a:pPr marL="274320" indent="-256032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Внезапные звонки, часто не имеющие какого-либо серьезного повода родным и друзьям;</a:t>
            </a:r>
          </a:p>
          <a:p>
            <a:pPr marL="274320" indent="-256032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Побеги из дома </a:t>
            </a:r>
          </a:p>
          <a:p>
            <a:pPr marL="274320" indent="-256032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Злоупотребление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веществами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785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404664"/>
            <a:ext cx="8136904" cy="5832648"/>
          </a:xfrm>
        </p:spPr>
        <p:txBody>
          <a:bodyPr>
            <a:normAutofit/>
          </a:bodyPr>
          <a:lstStyle/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подростков такие факторы, как психические заболевания в семье наряду с нездоровыми семейными отношениями, пренебрежение и жестокое обращение, отсутствие любви и заботы в детстве могут потенциально увеличить риск суицида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56032" algn="just">
              <a:lnSpc>
                <a:spcPct val="9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Подростки, которые подумывают о самоубийстве, не в состоянии говорить о своих чувствах и переживаниях и слова заменяют действием. </a:t>
            </a:r>
          </a:p>
          <a:p>
            <a:pPr marL="274320" indent="-256032" algn="just">
              <a:lnSpc>
                <a:spcPct val="90000"/>
              </a:lnSpc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Суицидальные подростки не могут сказать: "У меня неприятности. Одному мне не справиться. Я веду себя так, словно собираюсь убить себя, потому что хочу, чтобы кто-то вмешался в мои суицидальные планы".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268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50106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Маркеры суицидального состояния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001419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Поведенческие маркеры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(внешне фиксируемые признаки поведения):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Тоскливое выражение лица.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Склонность к нытью, капризность, эгоцентрическая направленность на свои страдания, слезливость.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Скука, грусть, уныние, угнетенность, мрачная угрюмость, злобность, раздражительность, ворчливость.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Брюзжание, неприязненное, враждебное отношение к окружающим, чувство ненависти к благополучию окружающих.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Повышенная подвижность мышц лица, часто неестественная мимика, или наоборот отсутствие мимических реакций.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Тихий монотонный голос, замедленная речь, краткость или отсутствие ответов.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Ускоренная экспрессивная речь, патетические интонации, причитания.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Общая двигательная заторможенность или бездеятельность (все время лежит на диване), либо наоборот двигательное возбуждение.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Склонность к неоправданно рискованным поступкам.</a:t>
            </a: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947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5846"/>
            <a:ext cx="828092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физического недовольства, безразличное отношение к себе, окружающим, «бесчувственность».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Тревога беспредметная (не могу сказать по поводу чего тревожусь), тревога предметная (зная и говорю по поводу чего тревожусь).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Ожидание непоправимой беды, страх.</a:t>
            </a:r>
          </a:p>
          <a:p>
            <a:pPr marL="285750" indent="-285750"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тоска, взрывы отчаяния, безысходности, усиление мрачного настроения, когда вокруг много радостных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событий.</a:t>
            </a:r>
          </a:p>
          <a:p>
            <a:pPr marL="285750" indent="-285750"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Пессимистическая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своего прошлого, избирательное воспоминание неприятных событий прошлого.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Пессимистическая оценка своего нынешнего состояния, отсутствие перспектив в будущем.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Активное взаимодействие с окружающими (стремление к контакту, поиски сочувствия, обращение за помощью к психологу) либо нелюдимость, избегание контактов с окружающими.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Расширение зрачков, сухость во рту («симптомы сухого языка»), тахикардия (учащенное сердцебиение), повышенное давление, ощущение стесненного дыхания, нехватки воздуха, комка в горле, головные боли, бессонница или повышенная сонливость, чувство физической тяжести, душевной боли в груди, то же в других частях тела (голове, животе), запоры, нарушение менструального цикла (задержка).</a:t>
            </a:r>
          </a:p>
        </p:txBody>
      </p:sp>
    </p:spTree>
    <p:extLst>
      <p:ext uri="{BB962C8B-B14F-4D97-AF65-F5344CB8AC3E}">
        <p14:creationId xmlns:p14="http://schemas.microsoft.com/office/powerpoint/2010/main" val="14860122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1571</Words>
  <Application>Microsoft Office PowerPoint</Application>
  <PresentationFormat>Экран (4:3)</PresentationFormat>
  <Paragraphs>112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Symbol</vt:lpstr>
      <vt:lpstr>Times New Roman</vt:lpstr>
      <vt:lpstr>Тема Office</vt:lpstr>
      <vt:lpstr>Суицидальное поведение подростков</vt:lpstr>
      <vt:lpstr>Презентация PowerPoint</vt:lpstr>
      <vt:lpstr>Презентация PowerPoint</vt:lpstr>
      <vt:lpstr>Специфика суицидального поведения детей дошкольного и школьного возраста </vt:lpstr>
      <vt:lpstr>Презентация PowerPoint</vt:lpstr>
      <vt:lpstr>Факторы, которые указывают на суицидальное поведение</vt:lpstr>
      <vt:lpstr>Презентация PowerPoint</vt:lpstr>
      <vt:lpstr>Маркеры суицидального состояния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Деструктивное поведение подростков</dc:title>
  <dc:creator>user</dc:creator>
  <cp:lastModifiedBy>ugokpb_p@outlook.com</cp:lastModifiedBy>
  <cp:revision>15</cp:revision>
  <cp:lastPrinted>2021-08-25T05:08:33Z</cp:lastPrinted>
  <dcterms:created xsi:type="dcterms:W3CDTF">2019-01-28T20:34:08Z</dcterms:created>
  <dcterms:modified xsi:type="dcterms:W3CDTF">2021-08-25T05:09:43Z</dcterms:modified>
</cp:coreProperties>
</file>