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sldIdLst>
    <p:sldId id="256" r:id="rId2"/>
    <p:sldId id="268" r:id="rId3"/>
    <p:sldId id="257" r:id="rId4"/>
    <p:sldId id="263" r:id="rId5"/>
    <p:sldId id="274" r:id="rId6"/>
    <p:sldId id="271" r:id="rId7"/>
    <p:sldId id="258" r:id="rId8"/>
    <p:sldId id="260" r:id="rId9"/>
    <p:sldId id="272" r:id="rId10"/>
    <p:sldId id="273" r:id="rId11"/>
    <p:sldId id="269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3" autoAdjust="0"/>
    <p:restoredTop sz="94660"/>
  </p:normalViewPr>
  <p:slideViewPr>
    <p:cSldViewPr snapToGrid="0">
      <p:cViewPr varScale="1">
        <p:scale>
          <a:sx n="75" d="100"/>
          <a:sy n="75" d="100"/>
        </p:scale>
        <p:origin x="-5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149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20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256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0472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048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7333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261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3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0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590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17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66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323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307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96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221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954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761AC08-203A-4652-A066-CFBC9B0B1D32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0DF4F-9C6A-4092-A857-7BCE21679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8425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8800" y="-495300"/>
            <a:ext cx="9144000" cy="5181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с несовершеннолетними, в отношении которых проводится индивидуальная профилактическая работа</a:t>
            </a:r>
            <a:b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Выступила: </a:t>
            </a:r>
            <a:r>
              <a:rPr lang="ru-RU" sz="27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Плех</a:t>
            </a:r>
            <a:r>
              <a:rPr lang="ru-RU" sz="2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Васильевна, </a:t>
            </a: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 отделом профилактики и комплексной реабилитации </a:t>
            </a:r>
            <a:b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ГУО «Гомельский городской </a:t>
            </a:r>
            <a:r>
              <a:rPr lang="ru-RU" sz="2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социально-педагогический </a:t>
            </a: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  <a:r>
              <a:rPr lang="ru-RU" sz="2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4599408"/>
            <a:ext cx="3416300" cy="2142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21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452718"/>
            <a:ext cx="11747499" cy="1400530"/>
          </a:xfrm>
        </p:spPr>
        <p:txBody>
          <a:bodyPr/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Основания прекращения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ИПР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500" y="1511300"/>
            <a:ext cx="11747500" cy="5003800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истечение сроков проведения индивидуальной профилактической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работы;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достижение обучающимся возраста 18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лет;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избрание для несовершеннолетнего меры пресечения в виде заключения под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стражу;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осуждение несовершеннолетнего к наказанию в виде ареста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лишения свободы;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в случае смерти несовершеннолетнего,</a:t>
            </a:r>
          </a:p>
          <a:p>
            <a:pPr marL="0">
              <a:spcBef>
                <a:spcPts val="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в случае объявления умершим либо признания безвестно отсутствующим,</a:t>
            </a:r>
          </a:p>
          <a:p>
            <a:pPr marL="0"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случае, когда законодательством допускается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эмансипация или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вступление в брак до достижения восемнадцати лет.</a:t>
            </a:r>
          </a:p>
          <a:p>
            <a:endParaRPr lang="ru-RU" dirty="0"/>
          </a:p>
        </p:txBody>
      </p:sp>
      <p:pic>
        <p:nvPicPr>
          <p:cNvPr id="5" name="Picture 3" descr="C:\Users\user\Desktop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086" y="4737099"/>
            <a:ext cx="5340914" cy="193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912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" y="0"/>
            <a:ext cx="11455399" cy="1713548"/>
          </a:xfrm>
        </p:spPr>
        <p:txBody>
          <a:bodyPr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Примерный перечень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материалов 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накопительной папке по организации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ИПР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обучающимися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учреждении образования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016000"/>
            <a:ext cx="11823700" cy="5727700"/>
          </a:xfrm>
        </p:spPr>
        <p:txBody>
          <a:bodyPr>
            <a:noAutofit/>
          </a:bodyPr>
          <a:lstStyle/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документа, являющегося основанием для проведения индивидуальной профилактической работы с обучающимся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«Об организации индивидуальной профилактической работы с несовершеннолетним».</a:t>
            </a:r>
          </a:p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Обобщенная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информация по результатам изучения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особенностей семейного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воспитания, психолого-педагогической диагностики.</a:t>
            </a:r>
          </a:p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индивидуальной профилактической работы.</a:t>
            </a:r>
          </a:p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Дополнения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программе индивидуальной профилактической работы (если таковые имеются).</a:t>
            </a:r>
          </a:p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Анализы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реализации программы индивидуальной профилактической работы (ежеквартально).</a:t>
            </a:r>
          </a:p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Итоговый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анализ реализации программы индивидуальной профилактической работы.</a:t>
            </a:r>
          </a:p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Выписки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заседаний совета учреждения образования по профилактике безнадзорности и правонарушений несовершеннолетних (рассмотрение проекта программы индивидуальной профилактической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работы, промежуточных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итогового анализа результатов реализации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программы ИПР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обучающимся и др.).</a:t>
            </a:r>
          </a:p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результатам изучения особенностей семейного воспитания.</a:t>
            </a:r>
          </a:p>
          <a:p>
            <a:pPr marL="0" indent="342900" algn="just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учреждения образования, характеризующая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 жизни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поведение несовершеннолетнего (актуальная информация о занятости, успеваемости, психолого-педагогическая характеристика и др.).</a:t>
            </a:r>
          </a:p>
          <a:p>
            <a:pPr marL="0" indent="342900" algn="just"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Материалы организации индивидуальной профилактической работы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несовершеннолетним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хранятся в накопительной папке в учреждении образования. </a:t>
            </a:r>
          </a:p>
        </p:txBody>
      </p:sp>
    </p:spTree>
    <p:extLst>
      <p:ext uri="{BB962C8B-B14F-4D97-AF65-F5344CB8AC3E}">
        <p14:creationId xmlns:p14="http://schemas.microsoft.com/office/powerpoint/2010/main" val="369274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206" y="927100"/>
            <a:ext cx="9691688" cy="5206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user\Desktop\watercolour-2168655_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2408238"/>
            <a:ext cx="6464300" cy="36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186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 организующие индивидуальную профилактическую работу в отношении обучающихся, склонных к совершению правонарушений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10479088" cy="41954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Беларусь «Об основах системы профилактики безнадзорности и правонарушений несовершеннолетних»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200-З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31.05.2003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ред.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09.01.2017 №18-3)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организации индивидуальной профилактической работы с обучающимися в учреждениях образования      № 05-01-21 от 20.07.2018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Методические рекомендации по организации индивидуальной профилактической работы с обучающимися в учреждениях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образования    от 2020 года, разработанные государственным учреждением образования «Минский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областной институт развития образования»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01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711" y="211418"/>
            <a:ext cx="9404723" cy="140053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проведения индивидуальной профилактической работы (далее – ИПР)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10936288" cy="4195481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 несовершеннолетнего либо его родителей, опекунов или попечителей об оказании им помощи по вопросам, относящимся к компетенции органов, учреждений и иных организаций, осуществляющих профилактику безнадзорности и правонарушений несовершеннолетних;</a:t>
            </a:r>
          </a:p>
          <a:p>
            <a:pPr>
              <a:buFont typeface="Wingdings" panose="05000000000000000000" pitchFamily="2" charset="2"/>
              <a:buChar char="q"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приговор, решение, постановление или определение суда;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комиссии по делам несовершеннолетних, прокурора, следователя, органа дознания или начальника органа внутренних дел.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524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043" y="177800"/>
            <a:ext cx="10515600" cy="72999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организации ИПР в учреждении образования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635000"/>
            <a:ext cx="11633200" cy="6222999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Регистрация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являющимся основанием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проведения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ИПР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(в день поступления документа)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Приказ учреждения образования «Об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несовершеннолетним»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1-го рабочего дня)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Направление информации 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проведения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ИПР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несовершеннолетнем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3 рабочих дней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поступления информации)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Проведение консультаций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законными представителями, проведение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и социально-педагогической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диагностики, изучение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особенностей семейного воспитания несовершеннолетнего, в отношении которого проводится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ИПР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(в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10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дней с момента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документа)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Составление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программы ИПР с несовершеннолетним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(в течение 14 календарных дней с момента поступления документа в учреждение образования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Заседание совета по профилактике безнадзорности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правонарушений несовершеннолетних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14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дней с момента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документа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образования)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Ознакомление родителей (законных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представителей) несовершеннолетнего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содержанием программы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5 календарных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дней после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программы)</a:t>
            </a:r>
          </a:p>
        </p:txBody>
      </p:sp>
    </p:spTree>
    <p:extLst>
      <p:ext uri="{BB962C8B-B14F-4D97-AF65-F5344CB8AC3E}">
        <p14:creationId xmlns:p14="http://schemas.microsoft.com/office/powerpoint/2010/main" val="17335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7772400" y="1612900"/>
            <a:ext cx="4419600" cy="463549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Образец приказа 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организации индивидуальной профилактической работы с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несовершеннолетним»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\Desktop\Безымянный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67" y="149225"/>
            <a:ext cx="7524933" cy="658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67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3318"/>
            <a:ext cx="12039600" cy="1400530"/>
          </a:xfrm>
        </p:spPr>
        <p:txBody>
          <a:bodyPr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смене места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несовершеннолетним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 проводится ИПР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000" y="1532218"/>
            <a:ext cx="9376753" cy="4703482"/>
          </a:xfrm>
        </p:spPr>
        <p:txBody>
          <a:bodyPr>
            <a:normAutofit fontScale="92500" lnSpcReduction="10000"/>
          </a:bodyPr>
          <a:lstStyle/>
          <a:p>
            <a:pPr marL="0" indent="45720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образования,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ранее обучался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3 календарных дней передает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копии документов: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проведения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выписку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протокола заседания совета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профилактики;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программу ИПР;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работы по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Учреждением образования, в которое зачислен обучающийся вносится изменения и дополнения в программу, рассматриваются и принимаются на совете профилактики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10 календарных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дней после получения программы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AMSHAK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745" y="3149600"/>
            <a:ext cx="2894455" cy="347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383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00" y="198718"/>
            <a:ext cx="10960100" cy="100778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Требования к составлению программы ИПР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0" y="1130300"/>
            <a:ext cx="11417300" cy="5473700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ИПР разрабатывается с учетом характера совершенного противоправного деяния, диагностики личности несовершеннолетнего. Должна содержать конкретные мероприятия, сроки проведения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мероприятий.</a:t>
            </a:r>
          </a:p>
          <a:p>
            <a:pPr marL="0" indent="45720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и групповые занятия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несовершеннолетними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проводятся не реже 1-2 раз 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неделю.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 реже 1 раза 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месяц.</a:t>
            </a:r>
          </a:p>
          <a:p>
            <a:pPr marL="0" indent="45720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включить в программу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взаимодействия учреждения образования и инспекции по делам несовершеннолетних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(далее – ИДН) в случае отсутствия учащегося на учебных занятиях.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 descr="C:\Users\user\Desktop\vihodno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183488"/>
            <a:ext cx="6502400" cy="146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230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4911" y="401918"/>
            <a:ext cx="9404723" cy="140053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реализацией программы индивидуальной профилактической работы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1676400"/>
            <a:ext cx="11531600" cy="4953000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выполнения программы ИПР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рассматривается 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заседании совета профилактики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реже одного раза в три месяца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исполнители предоставляют аналитическую информацию о проделанной работе заместителю директора по воспитательной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работе, который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готовит анализ реализации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ИПР.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предоставлении анализа по реализации программы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ИПР необходимо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выводе указать, что проводимые мероприятия позволили достичь определенного результата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(положительного или отрицательного).</a:t>
            </a: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наблюдения положительной динамики работу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продолжать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программе.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наблюдения отрицательной динамики необходимо внести дополнения в программу ИПР по необходимым направлениям работы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90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1" y="0"/>
            <a:ext cx="9932989" cy="1400530"/>
          </a:xfrm>
        </p:spPr>
        <p:txBody>
          <a:bodyPr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Учет информации учреждением образования о несовершеннолетних, в отношении которых проводится индивидуальная профилактическая работа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" y="1460500"/>
            <a:ext cx="12001500" cy="5283200"/>
          </a:xfrm>
        </p:spPr>
        <p:txBody>
          <a:bodyPr>
            <a:normAutofit fontScale="92500" lnSpcReduction="10000"/>
          </a:bodyPr>
          <a:lstStyle/>
          <a:p>
            <a:pPr marL="0" indent="45720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Учет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информации учреждением образования о несовершеннолетних, в отношении которых проводится ИПР ведется в 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журнале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учета информации 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о несовершеннолетних, в отношении которых проводится ИПР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согласно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форме.                                                                                            </a:t>
            </a:r>
          </a:p>
          <a:p>
            <a:pPr marL="0" indent="457200">
              <a:buNone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журнал ведется педагогическим работником, ответственным по приказу руководителя учреждения образования.</a:t>
            </a:r>
          </a:p>
          <a:p>
            <a:pPr marL="0" indent="45720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498" y="2157074"/>
            <a:ext cx="8509001" cy="372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69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2228</TotalTime>
  <Words>909</Words>
  <Application>Microsoft Office PowerPoint</Application>
  <PresentationFormat>Произвольный</PresentationFormat>
  <Paragraphs>81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Ион</vt:lpstr>
      <vt:lpstr>Организация работы с несовершеннолетними, в отношении которых проводится индивидуальная профилактическая работа  Выступила: Плех Екатерина Васильевна,  заведующий отделом профилактики и комплексной реабилитации  ГУО «Гомельский городской социально-педагогический центр»</vt:lpstr>
      <vt:lpstr>Документы,  организующие индивидуальную профилактическую работу в отношении обучающихся, склонных к совершению правонарушений</vt:lpstr>
      <vt:lpstr>Основания для проведения индивидуальной профилактической работы (далее – ИПР)   </vt:lpstr>
      <vt:lpstr>Алгоритм организации ИПР в учреждении образования  </vt:lpstr>
      <vt:lpstr>Презентация PowerPoint</vt:lpstr>
      <vt:lpstr>При смене места обучения несовершеннолетним, с которым проводится ИПР</vt:lpstr>
      <vt:lpstr>Требования к составлению программы ИПР</vt:lpstr>
      <vt:lpstr>Контроль за реализацией программы индивидуальной профилактической работы</vt:lpstr>
      <vt:lpstr>Учет информации учреждением образования о несовершеннолетних, в отношении которых проводится индивидуальная профилактическая работа </vt:lpstr>
      <vt:lpstr>Основания прекращения ИПР</vt:lpstr>
      <vt:lpstr>Примерный перечень материалов в накопительной папке по организации ИПР с обучающимися в учреждении образования.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Ученик 7</dc:creator>
  <cp:lastModifiedBy>Admin</cp:lastModifiedBy>
  <cp:revision>82</cp:revision>
  <dcterms:created xsi:type="dcterms:W3CDTF">2021-04-07T08:07:17Z</dcterms:created>
  <dcterms:modified xsi:type="dcterms:W3CDTF">2021-08-24T14:45:06Z</dcterms:modified>
</cp:coreProperties>
</file>