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56" r:id="rId2"/>
    <p:sldId id="290" r:id="rId3"/>
    <p:sldId id="304" r:id="rId4"/>
    <p:sldId id="291" r:id="rId5"/>
    <p:sldId id="292" r:id="rId6"/>
    <p:sldId id="293" r:id="rId7"/>
    <p:sldId id="294" r:id="rId8"/>
    <p:sldId id="295" r:id="rId9"/>
    <p:sldId id="297" r:id="rId10"/>
    <p:sldId id="296" r:id="rId11"/>
    <p:sldId id="298" r:id="rId12"/>
    <p:sldId id="299" r:id="rId13"/>
    <p:sldId id="300" r:id="rId14"/>
    <p:sldId id="301" r:id="rId15"/>
    <p:sldId id="302" r:id="rId16"/>
  </p:sldIdLst>
  <p:sldSz cx="9144000" cy="6858000" type="screen4x3"/>
  <p:notesSz cx="6742113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23F7"/>
    <a:srgbClr val="7F1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6" autoAdjust="0"/>
    <p:restoredTop sz="94624" autoAdjust="0"/>
  </p:normalViewPr>
  <p:slideViewPr>
    <p:cSldViewPr>
      <p:cViewPr>
        <p:scale>
          <a:sx n="78" d="100"/>
          <a:sy n="78" d="100"/>
        </p:scale>
        <p:origin x="-105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FE911-A7A0-422C-BB6A-D00E8BD16B7A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568AD-94F6-4A21-9846-3D3468A19F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57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568AD-94F6-4A21-9846-3D3468A19FB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25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61CB8F-E4C2-49D1-B31E-57AF6C099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37998-C7DD-4865-B1D2-4EC0FAF23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9C432-59EC-4040-8445-9B38E7CD4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DA9CC-BA13-4C32-A97E-A9783A366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C6263-61B6-4972-98A7-7BF7CFDEC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2C557-AE2D-4256-9839-6887802BB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564A2-47C4-4222-B37B-EF822DAEE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33089-EE5A-40CF-9BF1-7E721DE81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CF5F9-3368-4ADB-9BA2-DB05B51CB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67CB9-2098-4E9C-AB7B-A734A9F02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1EBA9-FAB9-419B-A839-4C2F56666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21507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1508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1509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r>
              <a:rPr lang="ru-RU" smtClean="0"/>
              <a:t>10.02.2020</a:t>
            </a:r>
            <a:endParaRPr lang="ru-RU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2BCB5473-4887-464E-9834-54E988909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42918"/>
            <a:ext cx="7704138" cy="293009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О практике применения алгоритма социального сопровождения семей, в которые возвращены дети по постановлению КДН, на основании решения суда, в том числе в связи с восстановлением родителей в родительских правах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4149080"/>
            <a:ext cx="7345362" cy="1279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100" b="1" dirty="0" smtClean="0">
                <a:solidFill>
                  <a:srgbClr val="3223F7"/>
                </a:solidFill>
              </a:rPr>
              <a:t>Ковальчук Елена Григорьевна</a:t>
            </a:r>
            <a:r>
              <a:rPr lang="ru-RU" sz="2100" b="1" dirty="0" smtClean="0"/>
              <a:t>, </a:t>
            </a:r>
            <a:br>
              <a:rPr lang="ru-RU" sz="2100" b="1" dirty="0" smtClean="0"/>
            </a:br>
            <a:r>
              <a:rPr lang="ru-RU" sz="2100" b="1" dirty="0" smtClean="0"/>
              <a:t>педагог социальный </a:t>
            </a:r>
          </a:p>
          <a:p>
            <a:pPr eaLnBrk="1" hangingPunct="1">
              <a:lnSpc>
                <a:spcPct val="90000"/>
              </a:lnSpc>
            </a:pPr>
            <a:r>
              <a:rPr lang="ru-RU" sz="2100" b="1" dirty="0" smtClean="0"/>
              <a:t>ГУО «Гомельский областной социально-педагогический центр»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61CB8F-E4C2-49D1-B31E-57AF6C099AE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АЛГОРИТМ РАБОТЫ ПО СОПРОВОЖДЕНИЮ СЕМЕЙ: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lvl="0" indent="-457200"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marL="457200" lvl="0" indent="-457200" algn="just"/>
            <a:r>
              <a:rPr lang="ru-RU" dirty="0" smtClean="0">
                <a:solidFill>
                  <a:srgbClr val="3223F7"/>
                </a:solidFill>
              </a:rPr>
              <a:t>5. Направление Программы в КДН для утверждения (в течение 14 рабочих дней). </a:t>
            </a:r>
          </a:p>
          <a:p>
            <a:pPr marL="457200" lvl="0" indent="-457200" algn="just">
              <a:buAutoNum type="arabicPeriod" startAt="6"/>
            </a:pPr>
            <a:endParaRPr lang="ru-RU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 startAt="6"/>
            </a:pPr>
            <a:r>
              <a:rPr lang="ru-RU" dirty="0" smtClean="0">
                <a:solidFill>
                  <a:srgbClr val="3223F7"/>
                </a:solidFill>
              </a:rPr>
              <a:t>Утверждение Программы председателем КДН по месту жительства семьи.</a:t>
            </a:r>
          </a:p>
          <a:p>
            <a:pPr marL="457200" lvl="0" indent="-457200" algn="just">
              <a:buAutoNum type="arabicPeriod" startAt="6"/>
            </a:pPr>
            <a:endParaRPr lang="ru-RU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 startAt="6"/>
            </a:pPr>
            <a:r>
              <a:rPr lang="ru-RU" dirty="0" smtClean="0">
                <a:solidFill>
                  <a:srgbClr val="3223F7"/>
                </a:solidFill>
              </a:rPr>
              <a:t>Направление Программы родителям, государственным органам, государственным и иным организациям, ответственным за ее реализацию (КДН в течение 3-х дней после утверждения).</a:t>
            </a: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АЛГОРИТМ РАБОТЫ ПО СОПРОВОЖДЕНИЮ СЕМЕЙ: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/>
            <a:endParaRPr 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lvl="0" indent="-457200" algn="just"/>
            <a:r>
              <a:rPr lang="ru-RU" dirty="0" smtClean="0">
                <a:solidFill>
                  <a:srgbClr val="000099"/>
                </a:solidFill>
                <a:cs typeface="Arial" pitchFamily="34" charset="0"/>
              </a:rPr>
              <a:t>8. </a:t>
            </a:r>
            <a:r>
              <a:rPr lang="ru-RU" dirty="0" smtClean="0">
                <a:solidFill>
                  <a:srgbClr val="3223F7"/>
                </a:solidFill>
              </a:rPr>
              <a:t>Субъекты профилактики в срок до 5 числа месяца, следующего за отчетным, направляют информацию о посещении семьи, проведенной работе, характеризующей положение детей в семье, в ответственное учреждение образования.</a:t>
            </a:r>
          </a:p>
          <a:p>
            <a:pPr marL="457200" lvl="0" indent="-457200" algn="just">
              <a:buAutoNum type="arabicPeriod" startAt="9"/>
            </a:pPr>
            <a:endParaRPr lang="ru-RU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 startAt="9"/>
            </a:pPr>
            <a:r>
              <a:rPr lang="ru-RU" dirty="0" smtClean="0">
                <a:solidFill>
                  <a:srgbClr val="3223F7"/>
                </a:solidFill>
              </a:rPr>
              <a:t>Ответственное учреждение образования по истечении 3-х месяцев готовит обобщенную информацию по итогам работы с указанием положительной и отрицательной динамики и направляет ее в КДН.</a:t>
            </a:r>
          </a:p>
          <a:p>
            <a:pPr marL="457200" lvl="0" indent="-457200" algn="just">
              <a:buAutoNum type="arabicPeriod" startAt="9"/>
            </a:pPr>
            <a:endParaRPr lang="ru-RU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 startAt="9"/>
            </a:pPr>
            <a:r>
              <a:rPr lang="ru-RU" dirty="0" smtClean="0">
                <a:solidFill>
                  <a:srgbClr val="3223F7"/>
                </a:solidFill>
              </a:rPr>
              <a:t>Анализ материалов на заседании КДН (ежеквартально). </a:t>
            </a: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АЛГОРИТМ РАБОТЫ ПО СОПРОВОЖДЕНИЮ СЕМЕЙ: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lvl="0" indent="-457200" algn="just"/>
            <a:r>
              <a:rPr lang="ru-RU" sz="2000" dirty="0" smtClean="0">
                <a:solidFill>
                  <a:srgbClr val="3223F7"/>
                </a:solidFill>
              </a:rPr>
              <a:t>11. Если в ходе социального сопровождения установлено, что появились критерии и признаки социально опасного положения несовершеннолетних, организуется работа в соответствии с постановлением №22. Проводится социальное расследование и принимается решение исходя из конкретной ситуации.</a:t>
            </a:r>
          </a:p>
          <a:p>
            <a:pPr marL="457200" lvl="0" indent="-457200" algn="just"/>
            <a:endParaRPr lang="ru-RU" sz="2000" dirty="0" smtClean="0">
              <a:solidFill>
                <a:srgbClr val="3223F7"/>
              </a:solidFill>
            </a:endParaRPr>
          </a:p>
          <a:p>
            <a:pPr marL="457200" lvl="0" indent="-457200" algn="just"/>
            <a:r>
              <a:rPr lang="ru-RU" sz="2000" dirty="0" smtClean="0">
                <a:solidFill>
                  <a:srgbClr val="3223F7"/>
                </a:solidFill>
              </a:rPr>
              <a:t>12. При возникновении в ходе реализации Программы ситуаций, требующих коллегиального решения, ответственное учреждение образования информирует отдел образования и КДН для принятия соответствующего решения.</a:t>
            </a:r>
          </a:p>
          <a:p>
            <a:pPr marL="457200" lvl="0" indent="-457200" algn="just"/>
            <a:endParaRPr lang="ru-RU" sz="2000" dirty="0" smtClean="0">
              <a:solidFill>
                <a:srgbClr val="3223F7"/>
              </a:solidFill>
            </a:endParaRPr>
          </a:p>
          <a:p>
            <a:pPr marL="457200" lvl="0" indent="-457200" algn="just"/>
            <a:r>
              <a:rPr lang="ru-RU" sz="2000" dirty="0" smtClean="0">
                <a:solidFill>
                  <a:srgbClr val="3223F7"/>
                </a:solidFill>
              </a:rPr>
              <a:t>13. Комиссия по делам несовершеннолетних в течение пяти рабочих дней рассматривает поступившее обращение и принимает решение в интересах ребенка (детей).</a:t>
            </a: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При изменении места жительства семьи: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indent="-457200" algn="just"/>
            <a:r>
              <a:rPr lang="ru-RU" sz="2000" dirty="0" smtClean="0">
                <a:solidFill>
                  <a:srgbClr val="3223F7"/>
                </a:solidFill>
              </a:rPr>
              <a:t>1. Ответственное учреждение образования информирует отдел образования с приложением актуальной информации о положении дел в семье.</a:t>
            </a:r>
          </a:p>
          <a:p>
            <a:pPr marL="457200" lvl="0" indent="-457200" algn="just"/>
            <a:endParaRPr lang="ru-RU" sz="2000" dirty="0" smtClean="0">
              <a:solidFill>
                <a:srgbClr val="3223F7"/>
              </a:solidFill>
            </a:endParaRPr>
          </a:p>
          <a:p>
            <a:pPr marL="457200" indent="-457200" algn="just"/>
            <a:r>
              <a:rPr lang="ru-RU" sz="2000" dirty="0" smtClean="0">
                <a:solidFill>
                  <a:srgbClr val="3223F7"/>
                </a:solidFill>
              </a:rPr>
              <a:t>2. Отдел образования информирует отдел образования по месту нахождения семьи и одновременно направляет актуальную информацию о семье.</a:t>
            </a:r>
          </a:p>
          <a:p>
            <a:pPr marL="457200" lvl="0" indent="-457200" algn="just"/>
            <a:endParaRPr lang="ru-RU" sz="2000" dirty="0" smtClean="0">
              <a:solidFill>
                <a:srgbClr val="3223F7"/>
              </a:solidFill>
            </a:endParaRPr>
          </a:p>
          <a:p>
            <a:pPr marL="457200" indent="-457200" algn="just"/>
            <a:r>
              <a:rPr lang="ru-RU" sz="2000" dirty="0" smtClean="0">
                <a:solidFill>
                  <a:srgbClr val="3223F7"/>
                </a:solidFill>
              </a:rPr>
              <a:t>3. В случае переезда семьи на длительный срок либо на постоянное место жительства в пределах района, области отдел образования также направляет копию Программы.</a:t>
            </a: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При изменении места жительства семьи: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441325" algn="just"/>
            <a:endParaRPr 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88900" indent="441325" algn="just"/>
            <a:r>
              <a:rPr lang="ru-RU" sz="2000" dirty="0" smtClean="0">
                <a:solidFill>
                  <a:srgbClr val="000099"/>
                </a:solidFill>
                <a:cs typeface="Arial" pitchFamily="34" charset="0"/>
              </a:rPr>
              <a:t>1. </a:t>
            </a:r>
            <a:r>
              <a:rPr lang="ru-RU" sz="2000" dirty="0" smtClean="0">
                <a:solidFill>
                  <a:srgbClr val="3223F7"/>
                </a:solidFill>
              </a:rPr>
              <a:t>Государственные органы, государственные и иные организации в случае выявления на территории района семей, в которые возвращены дети, прибывшие из других районов (областей) без соответствующего уведомления, информируют об этом отдел образования. </a:t>
            </a:r>
          </a:p>
          <a:p>
            <a:pPr marL="88900" indent="441325" algn="just"/>
            <a:endParaRPr lang="ru-RU" sz="2000" dirty="0" smtClean="0">
              <a:solidFill>
                <a:srgbClr val="3223F7"/>
              </a:solidFill>
            </a:endParaRPr>
          </a:p>
          <a:p>
            <a:pPr marL="88900" indent="441325" algn="just"/>
            <a:r>
              <a:rPr lang="ru-RU" sz="2000" dirty="0" smtClean="0">
                <a:solidFill>
                  <a:srgbClr val="3223F7"/>
                </a:solidFill>
              </a:rPr>
              <a:t>2. Отдел образования по всем таким случаям информирует отдел образования по прежнему месту жительства семьи и запрашивает информацию о ситуации в семье, организует работу в соответствии с настоящим алгоритмом.</a:t>
            </a:r>
          </a:p>
          <a:p>
            <a:pPr marL="457200" indent="-457200" algn="just"/>
            <a:endParaRPr lang="ru-RU" sz="2000" dirty="0" smtClean="0">
              <a:solidFill>
                <a:srgbClr val="3223F7"/>
              </a:solidFill>
            </a:endParaRPr>
          </a:p>
          <a:p>
            <a:pPr marL="457200" indent="-457200" algn="just"/>
            <a:r>
              <a:rPr lang="ru-RU" sz="2000" b="1" dirty="0" smtClean="0">
                <a:solidFill>
                  <a:srgbClr val="FF0000"/>
                </a:solidFill>
              </a:rPr>
              <a:t>данный алгоритм разработан специалистами Гомельской области и используется только на нашей территории. </a:t>
            </a: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42918"/>
            <a:ext cx="7704138" cy="293009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О практике применения алгоритма социального сопровождения семей, в которые возвращены дети по постановлению КДН, на основании решения суда, в том числе в связи с восстановлением родителей в родительских правах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4149080"/>
            <a:ext cx="7345362" cy="1279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100" b="1" dirty="0" smtClean="0">
                <a:solidFill>
                  <a:srgbClr val="3223F7"/>
                </a:solidFill>
              </a:rPr>
              <a:t>Ковальчук Елена Григорьевна</a:t>
            </a:r>
            <a:r>
              <a:rPr lang="ru-RU" sz="2100" b="1" dirty="0" smtClean="0"/>
              <a:t>, </a:t>
            </a:r>
            <a:br>
              <a:rPr lang="ru-RU" sz="2100" b="1" dirty="0" smtClean="0"/>
            </a:br>
            <a:r>
              <a:rPr lang="ru-RU" sz="2100" b="1" dirty="0" smtClean="0"/>
              <a:t>педагог социальный </a:t>
            </a:r>
          </a:p>
          <a:p>
            <a:pPr eaLnBrk="1" hangingPunct="1">
              <a:lnSpc>
                <a:spcPct val="90000"/>
              </a:lnSpc>
            </a:pPr>
            <a:r>
              <a:rPr lang="ru-RU" sz="2100" b="1" dirty="0" smtClean="0"/>
              <a:t>ГУО «Гомельский областной социально-педагогический центр»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61CB8F-E4C2-49D1-B31E-57AF6C099AE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algn="just"/>
            <a:r>
              <a:rPr lang="ru-RU" sz="2800" b="1" dirty="0" smtClean="0">
                <a:solidFill>
                  <a:srgbClr val="7F1F01"/>
                </a:solidFill>
                <a:latin typeface="+mn-lt"/>
                <a:ea typeface="Times New Roman"/>
              </a:rPr>
              <a:t>Социальное сопровождение семьи – </a:t>
            </a:r>
            <a:r>
              <a:rPr lang="ru-RU" sz="2800" dirty="0" smtClean="0">
                <a:solidFill>
                  <a:srgbClr val="3223F7"/>
                </a:solidFill>
                <a:latin typeface="+mn-lt"/>
              </a:rPr>
              <a:t>это комплекс мероприятий, реализуемых на основе </a:t>
            </a:r>
            <a:r>
              <a:rPr lang="ru-RU" sz="2800" b="1" dirty="0" smtClean="0">
                <a:solidFill>
                  <a:srgbClr val="3223F7"/>
                </a:solidFill>
                <a:latin typeface="+mn-lt"/>
              </a:rPr>
              <a:t>межведомственного взаимодействия </a:t>
            </a:r>
            <a:r>
              <a:rPr lang="ru-RU" sz="2800" dirty="0" smtClean="0">
                <a:solidFill>
                  <a:srgbClr val="3223F7"/>
                </a:solidFill>
                <a:latin typeface="+mn-lt"/>
              </a:rPr>
              <a:t>государственных органов, </a:t>
            </a:r>
            <a:r>
              <a:rPr lang="ru-RU" sz="2800" smtClean="0">
                <a:solidFill>
                  <a:srgbClr val="3223F7"/>
                </a:solidFill>
                <a:latin typeface="+mn-lt"/>
              </a:rPr>
              <a:t>иных организаций, </a:t>
            </a:r>
            <a:r>
              <a:rPr lang="ru-RU" sz="2800" dirty="0" smtClean="0">
                <a:solidFill>
                  <a:srgbClr val="3223F7"/>
                </a:solidFill>
                <a:latin typeface="+mn-lt"/>
              </a:rPr>
              <a:t>направленных на поддержку и оказание оперативной помощи в решении </a:t>
            </a:r>
            <a:r>
              <a:rPr lang="ru-RU" sz="2800" b="1" dirty="0" smtClean="0">
                <a:solidFill>
                  <a:srgbClr val="3223F7"/>
                </a:solidFill>
                <a:latin typeface="+mn-lt"/>
              </a:rPr>
              <a:t>индивидуальных проблем семьи, связанных со здоровьем, обучением, </a:t>
            </a:r>
            <a:r>
              <a:rPr lang="ru-RU" sz="2800" b="1" smtClean="0">
                <a:solidFill>
                  <a:srgbClr val="3223F7"/>
                </a:solidFill>
                <a:latin typeface="+mn-lt"/>
              </a:rPr>
              <a:t>межличностной коммуникацией</a:t>
            </a:r>
            <a:endParaRPr lang="ru-RU" altLang="ru-RU" sz="2800" b="1" dirty="0" smtClean="0">
              <a:solidFill>
                <a:srgbClr val="000099"/>
              </a:solidFill>
              <a:latin typeface="+mn-lt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Комиссия по делам несовершеннолетних:</a:t>
            </a:r>
            <a:endParaRPr lang="ru-RU" sz="1800" dirty="0" smtClean="0">
              <a:solidFill>
                <a:srgbClr val="7F1F01"/>
              </a:solidFill>
              <a:latin typeface="Arial Black" pitchFamily="34" charset="0"/>
              <a:ea typeface="Times New Roman"/>
            </a:endParaRP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altLang="ru-RU" sz="2000" b="1" dirty="0" smtClean="0">
                <a:solidFill>
                  <a:srgbClr val="000099"/>
                </a:solidFill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3223F7"/>
                </a:solidFill>
              </a:rPr>
              <a:t>контролирует работу государственных органов и организаций по сопровождению семей, в которые возвращены дети;</a:t>
            </a:r>
          </a:p>
          <a:p>
            <a:pPr lvl="0" algn="just"/>
            <a:r>
              <a:rPr lang="ru-RU" sz="2000" dirty="0" smtClean="0">
                <a:solidFill>
                  <a:srgbClr val="3223F7"/>
                </a:solidFill>
              </a:rPr>
              <a:t>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23F7"/>
                </a:solidFill>
              </a:rPr>
              <a:t>утверждает программу сопровождения семьи и направляет ее родителям, государственным органам, государственным и иным организациям, ответственным за ее реализацию;</a:t>
            </a:r>
          </a:p>
          <a:p>
            <a:pPr lvl="0" algn="just"/>
            <a:r>
              <a:rPr lang="ru-RU" sz="2000" dirty="0" smtClean="0">
                <a:solidFill>
                  <a:srgbClr val="3223F7"/>
                </a:solidFill>
              </a:rPr>
              <a:t>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23F7"/>
                </a:solidFill>
              </a:rPr>
              <a:t>ежеквартально заслушивает анализ результатов мониторинга положения детей, возвращённых в семьи;</a:t>
            </a:r>
          </a:p>
          <a:p>
            <a:pPr lvl="0" algn="just"/>
            <a:r>
              <a:rPr lang="ru-RU" sz="2000" dirty="0" smtClean="0">
                <a:solidFill>
                  <a:srgbClr val="3223F7"/>
                </a:solidFill>
              </a:rPr>
              <a:t>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23F7"/>
                </a:solidFill>
              </a:rPr>
              <a:t>при возникновении в ходе реализации Программы ситуаций, требующих коллегиального решения, изучает ситуацию и принимает решение в интересах ребенка (детей).</a:t>
            </a: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Отдел образования: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altLang="ru-RU" sz="2000" b="1" dirty="0" smtClean="0">
                <a:solidFill>
                  <a:srgbClr val="3223F7"/>
                </a:solidFill>
                <a:cs typeface="Arial" pitchFamily="34" charset="0"/>
              </a:rPr>
              <a:t> </a:t>
            </a:r>
            <a:r>
              <a:rPr lang="ru-RU" sz="1800" dirty="0" smtClean="0">
                <a:solidFill>
                  <a:srgbClr val="3223F7"/>
                </a:solidFill>
              </a:rPr>
              <a:t>ведет учет детей, возвращенных в семьи по постановлению комиссии по делам несовершеннолетних, на основании решения суда либо передает эту функцию СПЦ (на основании приказа);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определяет учреждение образования, ответственное за организацию социального патроната семьи, в которую возвращен ребенок;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организует работу в  случае изменения места жительства семьи;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организует работу в соответствии с настоящим алгоритмом в случае выявления на территории района семей, в которые возвращены дети, прибывшие из других районов (областей) без соответствующего уведомления.</a:t>
            </a: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Учреждение образования, ответственное за организацию социального патроната: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разрабатывает программу сопровождения семьи;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ежемесячно сводит и анализирует информацию заинтересованных служб и ведомств о выполнении  программы;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в случае выявления неблагоприятной обстановки в семье организует проведение социального расследования и далее действует в соответствии с Постановлением №22;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при возникновении ситуаций, требующих коллегиального решения, информирует отдел образования и комиссию по делам несовершеннолетних для принятия соответствующего решения;</a:t>
            </a:r>
          </a:p>
          <a:p>
            <a:pPr lvl="0" algn="just">
              <a:buFont typeface="Wingdings" pitchFamily="2" charset="2"/>
              <a:buChar char="Ø"/>
            </a:pPr>
            <a:endParaRPr lang="ru-RU" sz="18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3223F7"/>
                </a:solidFill>
              </a:rPr>
              <a:t> при изменении места жительства семьи устанавливает причину отсутствия семьи ,информирует отдел образования и направляет актуальную информацию о положении дел в семье.</a:t>
            </a: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Субъекты профилактики: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23F7"/>
                </a:solidFill>
              </a:rPr>
              <a:t> направляют в учреждение образования предложения о мероприятиях для включения в Программу;</a:t>
            </a:r>
          </a:p>
          <a:p>
            <a:pPr lvl="0" algn="just">
              <a:buFont typeface="Wingdings" pitchFamily="2" charset="2"/>
              <a:buChar char="Ø"/>
            </a:pPr>
            <a:endParaRPr lang="ru-RU" sz="24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23F7"/>
                </a:solidFill>
              </a:rPr>
              <a:t> организуют работу с семьей в рамках утвержденных мероприятий;</a:t>
            </a:r>
          </a:p>
          <a:p>
            <a:pPr lvl="0" algn="just">
              <a:buFont typeface="Wingdings" pitchFamily="2" charset="2"/>
              <a:buChar char="Ø"/>
            </a:pPr>
            <a:endParaRPr lang="ru-RU" sz="24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23F7"/>
                </a:solidFill>
              </a:rPr>
              <a:t> ежемесячно направляют в ответственное учреждение образования информацию о выполнении мероприятий;</a:t>
            </a:r>
          </a:p>
          <a:p>
            <a:pPr lvl="0" algn="just">
              <a:buFont typeface="Wingdings" pitchFamily="2" charset="2"/>
              <a:buChar char="Ø"/>
            </a:pPr>
            <a:endParaRPr lang="ru-RU" sz="2400" dirty="0" smtClean="0">
              <a:solidFill>
                <a:srgbClr val="3223F7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23F7"/>
                </a:solidFill>
              </a:rPr>
              <a:t> при ухудшении ситуации в семье незамедлительно информируют отдел образования либо ответственное учреждение образования.</a:t>
            </a: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АЛГОРИТМ РАБОТЫ ПО СОПРОВОЖДЕНИЮ СЕМЕЙ: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lvl="0" indent="-457200">
              <a:buAutoNum type="arabicPeriod"/>
            </a:pPr>
            <a:endParaRPr lang="ru-RU" sz="2400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/>
            </a:pPr>
            <a:r>
              <a:rPr lang="ru-RU" sz="2400" dirty="0" smtClean="0">
                <a:solidFill>
                  <a:srgbClr val="3223F7"/>
                </a:solidFill>
              </a:rPr>
              <a:t>Принятие решения о возвращении ребенка (детей) родителям (решение КДН о возврате, решение суда об отказе в лишении родителей родительских прав, о восстановлении родителей (единственного родителя) в родительских правах).</a:t>
            </a:r>
          </a:p>
          <a:p>
            <a:pPr marL="457200" lvl="0" indent="-457200" algn="just">
              <a:buAutoNum type="arabicPeriod"/>
            </a:pPr>
            <a:endParaRPr lang="ru-RU" sz="2400" dirty="0" smtClean="0">
              <a:solidFill>
                <a:srgbClr val="3223F7"/>
              </a:solidFill>
            </a:endParaRPr>
          </a:p>
          <a:p>
            <a:pPr marL="457200" lvl="0" indent="-457200" algn="just">
              <a:buAutoNum type="arabicPeriod"/>
            </a:pPr>
            <a:r>
              <a:rPr lang="ru-RU" sz="2400" dirty="0" smtClean="0">
                <a:solidFill>
                  <a:srgbClr val="3223F7"/>
                </a:solidFill>
              </a:rPr>
              <a:t>Получение этого решения отделом образования по месту жительства ребенка. </a:t>
            </a: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Выбор учреждения образования, ответственного за организацию социального патроната </a:t>
            </a:r>
          </a:p>
          <a:p>
            <a:pPr lvl="0"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(в течение 1 дня после получения решения КДН </a:t>
            </a:r>
          </a:p>
          <a:p>
            <a:pPr lvl="0"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либо вступления в силу решения суда):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177800" lvl="0" indent="-177800" algn="just">
              <a:buFont typeface="Wingdings" pitchFamily="2" charset="2"/>
              <a:buChar char="Ø"/>
              <a:tabLst>
                <a:tab pos="88900" algn="l"/>
              </a:tabLst>
            </a:pPr>
            <a:r>
              <a:rPr lang="ru-RU" sz="1900" dirty="0" smtClean="0">
                <a:solidFill>
                  <a:srgbClr val="3223F7"/>
                </a:solidFill>
              </a:rPr>
              <a:t> если единственный ребенок либо все дети в семье обучаются в одном учреждении образования, то социальный патронат осуществляет это учреждение образования;</a:t>
            </a:r>
          </a:p>
          <a:p>
            <a:pPr marL="177800" lvl="0" indent="-177800" algn="just">
              <a:buFont typeface="Wingdings" pitchFamily="2" charset="2"/>
              <a:buChar char="Ø"/>
              <a:tabLst>
                <a:tab pos="88900" algn="l"/>
              </a:tabLst>
            </a:pPr>
            <a:endParaRPr lang="ru-RU" sz="1900" dirty="0" smtClean="0">
              <a:solidFill>
                <a:srgbClr val="3223F7"/>
              </a:solidFill>
            </a:endParaRPr>
          </a:p>
          <a:p>
            <a:pPr marL="177800" lvl="0" indent="-177800" algn="just">
              <a:buFont typeface="Wingdings" pitchFamily="2" charset="2"/>
              <a:buChar char="Ø"/>
              <a:tabLst>
                <a:tab pos="88900" algn="l"/>
              </a:tabLst>
            </a:pPr>
            <a:r>
              <a:rPr lang="ru-RU" sz="1900" dirty="0" smtClean="0">
                <a:solidFill>
                  <a:srgbClr val="3223F7"/>
                </a:solidFill>
              </a:rPr>
              <a:t> если ребенок в возрасте до 3 лет, который не посещает учреждение образования, и в семье нет детей, обучающихся (воспитывающихся) в учреждениях образования,  ответственным за патронат является СПЦ;</a:t>
            </a:r>
          </a:p>
          <a:p>
            <a:pPr marL="177800" lvl="0" indent="-177800" algn="just">
              <a:buFont typeface="Wingdings" pitchFamily="2" charset="2"/>
              <a:buChar char="Ø"/>
              <a:tabLst>
                <a:tab pos="88900" algn="l"/>
              </a:tabLst>
            </a:pPr>
            <a:endParaRPr lang="ru-RU" sz="1900" dirty="0" smtClean="0">
              <a:solidFill>
                <a:srgbClr val="3223F7"/>
              </a:solidFill>
            </a:endParaRPr>
          </a:p>
          <a:p>
            <a:pPr marL="177800" lvl="0" indent="-177800" algn="just">
              <a:buFont typeface="Wingdings" pitchFamily="2" charset="2"/>
              <a:buChar char="Ø"/>
              <a:tabLst>
                <a:tab pos="88900" algn="l"/>
              </a:tabLst>
            </a:pPr>
            <a:r>
              <a:rPr lang="ru-RU" sz="1900" dirty="0" smtClean="0">
                <a:solidFill>
                  <a:srgbClr val="3223F7"/>
                </a:solidFill>
              </a:rPr>
              <a:t> если дети из одной семьи обучаются (воспитываются) в разных учреждениях образования, или если имеются дети, которые не обучаются  в учреждениях образования: </a:t>
            </a:r>
            <a:r>
              <a:rPr lang="ru-RU" sz="1900" b="1" dirty="0" smtClean="0">
                <a:solidFill>
                  <a:srgbClr val="3223F7"/>
                </a:solidFill>
              </a:rPr>
              <a:t>учреждение образования должно находиться как можно ближе к месту жительства семьи, </a:t>
            </a:r>
          </a:p>
          <a:p>
            <a:pPr marL="177800" lvl="0" indent="-1588" algn="just">
              <a:tabLst>
                <a:tab pos="88900" algn="l"/>
              </a:tabLst>
            </a:pPr>
            <a:r>
              <a:rPr lang="ru-RU" sz="1900" b="1" dirty="0" smtClean="0">
                <a:solidFill>
                  <a:srgbClr val="3223F7"/>
                </a:solidFill>
              </a:rPr>
              <a:t>наличие педагога социального либо педагога-психолога.</a:t>
            </a: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CF5F9-3368-4ADB-9BA2-DB05B51CB433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F1F01"/>
                </a:solidFill>
                <a:latin typeface="Arial Black" pitchFamily="34" charset="0"/>
                <a:ea typeface="Times New Roman"/>
              </a:rPr>
              <a:t>АЛГОРИТМ РАБОТЫ ПО СОПРОВОЖДЕНИЮ СЕМЕЙ:</a:t>
            </a:r>
          </a:p>
          <a:p>
            <a:pPr algn="ctr"/>
            <a:endParaRPr lang="ru-RU" sz="2400" b="1" dirty="0" smtClean="0">
              <a:solidFill>
                <a:srgbClr val="7F1F0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7"/>
            <a:ext cx="82809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marL="457200" lvl="0" indent="-457200"/>
            <a:endParaRPr lang="ru-RU" sz="2100" dirty="0" smtClean="0">
              <a:solidFill>
                <a:srgbClr val="3223F7"/>
              </a:solidFill>
            </a:endParaRPr>
          </a:p>
          <a:p>
            <a:pPr marL="457200" lvl="0" indent="-457200" algn="just"/>
            <a:r>
              <a:rPr lang="ru-RU" sz="2100" dirty="0" smtClean="0">
                <a:solidFill>
                  <a:srgbClr val="3223F7"/>
                </a:solidFill>
              </a:rPr>
              <a:t>3.  Направление копии решения в ответственное учреждение образования для организации работы. </a:t>
            </a:r>
          </a:p>
          <a:p>
            <a:pPr marL="457200" lvl="0" indent="-457200" algn="just">
              <a:buAutoNum type="arabicPeriod"/>
            </a:pPr>
            <a:endParaRPr lang="ru-RU" sz="2100" dirty="0" smtClean="0">
              <a:solidFill>
                <a:srgbClr val="3223F7"/>
              </a:solidFill>
            </a:endParaRPr>
          </a:p>
          <a:p>
            <a:pPr marL="457200" indent="-457200" algn="just">
              <a:buAutoNum type="arabicPeriod" startAt="4"/>
            </a:pPr>
            <a:r>
              <a:rPr lang="ru-RU" sz="2100" dirty="0" smtClean="0">
                <a:solidFill>
                  <a:srgbClr val="3223F7"/>
                </a:solidFill>
              </a:rPr>
              <a:t>Разработка межведомственной индивидуально-ориентированной программы сопровождения семьи, в которую возвращен ребенок (осуществляет учреждение образования в течение 14 рабочих дней после получения копии решения КДН либо суда).</a:t>
            </a:r>
          </a:p>
          <a:p>
            <a:pPr marL="457200" indent="-457200">
              <a:buAutoNum type="arabicPeriod" startAt="4"/>
            </a:pPr>
            <a:endParaRPr lang="ru-RU" sz="2100" dirty="0" smtClean="0">
              <a:solidFill>
                <a:srgbClr val="3223F7"/>
              </a:solidFill>
            </a:endParaRPr>
          </a:p>
          <a:p>
            <a:pPr marL="457200" indent="-457200">
              <a:buFontTx/>
              <a:buAutoNum type="arabicPeriod"/>
            </a:pPr>
            <a:endParaRPr lang="ru-RU" dirty="0" smtClean="0">
              <a:solidFill>
                <a:srgbClr val="3223F7"/>
              </a:solidFill>
            </a:endParaRPr>
          </a:p>
          <a:p>
            <a:pPr lvl="0"/>
            <a:endParaRPr lang="ru-RU" sz="2400" dirty="0" smtClean="0">
              <a:solidFill>
                <a:srgbClr val="3223F7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000" dirty="0" smtClean="0">
              <a:solidFill>
                <a:srgbClr val="3223F7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altLang="ru-RU" sz="20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altLang="ru-RU" sz="2400" b="1" dirty="0" smtClean="0">
              <a:solidFill>
                <a:srgbClr val="000099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Контрастный">
  <a:themeElements>
    <a:clrScheme name="Контрастный 16">
      <a:dk1>
        <a:srgbClr val="000000"/>
      </a:dk1>
      <a:lt1>
        <a:srgbClr val="B2B2B2"/>
      </a:lt1>
      <a:dk2>
        <a:srgbClr val="800000"/>
      </a:dk2>
      <a:lt2>
        <a:srgbClr val="333399"/>
      </a:lt2>
      <a:accent1>
        <a:srgbClr val="0066FF"/>
      </a:accent1>
      <a:accent2>
        <a:srgbClr val="CC3300"/>
      </a:accent2>
      <a:accent3>
        <a:srgbClr val="D5D5D5"/>
      </a:accent3>
      <a:accent4>
        <a:srgbClr val="000000"/>
      </a:accent4>
      <a:accent5>
        <a:srgbClr val="AAB8FF"/>
      </a:accent5>
      <a:accent6>
        <a:srgbClr val="B92D00"/>
      </a:accent6>
      <a:hlink>
        <a:srgbClr val="999900"/>
      </a:hlink>
      <a:folHlink>
        <a:srgbClr val="FFFFFF"/>
      </a:folHlink>
    </a:clrScheme>
    <a:fontScheme name="Контрастный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онтрастный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8">
        <a:dk1>
          <a:srgbClr val="000000"/>
        </a:dk1>
        <a:lt1>
          <a:srgbClr val="FFFFFF"/>
        </a:lt1>
        <a:dk2>
          <a:srgbClr val="FFFFFF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9">
        <a:dk1>
          <a:srgbClr val="000000"/>
        </a:dk1>
        <a:lt1>
          <a:srgbClr val="CCECFF"/>
        </a:lt1>
        <a:dk2>
          <a:srgbClr val="FFFFFF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E2F4FF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0">
        <a:dk1>
          <a:srgbClr val="000000"/>
        </a:dk1>
        <a:lt1>
          <a:srgbClr val="9999FF"/>
        </a:lt1>
        <a:dk2>
          <a:srgbClr val="FFFFFF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CACAFF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1">
        <a:dk1>
          <a:srgbClr val="000000"/>
        </a:dk1>
        <a:lt1>
          <a:srgbClr val="B2B2B2"/>
        </a:lt1>
        <a:dk2>
          <a:srgbClr val="FFFFFF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D5D5D5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2">
        <a:dk1>
          <a:srgbClr val="000000"/>
        </a:dk1>
        <a:lt1>
          <a:srgbClr val="B2B2B2"/>
        </a:lt1>
        <a:dk2>
          <a:srgbClr val="003399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D5D5D5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3">
        <a:dk1>
          <a:srgbClr val="000000"/>
        </a:dk1>
        <a:lt1>
          <a:srgbClr val="B2B2B2"/>
        </a:lt1>
        <a:dk2>
          <a:srgbClr val="000066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D5D5D5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4">
        <a:dk1>
          <a:srgbClr val="000000"/>
        </a:dk1>
        <a:lt1>
          <a:srgbClr val="B2B2B2"/>
        </a:lt1>
        <a:dk2>
          <a:srgbClr val="800000"/>
        </a:dk2>
        <a:lt2>
          <a:srgbClr val="666633"/>
        </a:lt2>
        <a:accent1>
          <a:srgbClr val="666699"/>
        </a:accent1>
        <a:accent2>
          <a:srgbClr val="990000"/>
        </a:accent2>
        <a:accent3>
          <a:srgbClr val="D5D5D5"/>
        </a:accent3>
        <a:accent4>
          <a:srgbClr val="000000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5">
        <a:dk1>
          <a:srgbClr val="000000"/>
        </a:dk1>
        <a:lt1>
          <a:srgbClr val="B2B2B2"/>
        </a:lt1>
        <a:dk2>
          <a:srgbClr val="800000"/>
        </a:dk2>
        <a:lt2>
          <a:srgbClr val="333399"/>
        </a:lt2>
        <a:accent1>
          <a:srgbClr val="0000FF"/>
        </a:accent1>
        <a:accent2>
          <a:srgbClr val="CC0000"/>
        </a:accent2>
        <a:accent3>
          <a:srgbClr val="D5D5D5"/>
        </a:accent3>
        <a:accent4>
          <a:srgbClr val="000000"/>
        </a:accent4>
        <a:accent5>
          <a:srgbClr val="AAAAFF"/>
        </a:accent5>
        <a:accent6>
          <a:srgbClr val="B900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16">
        <a:dk1>
          <a:srgbClr val="000000"/>
        </a:dk1>
        <a:lt1>
          <a:srgbClr val="B2B2B2"/>
        </a:lt1>
        <a:dk2>
          <a:srgbClr val="800000"/>
        </a:dk2>
        <a:lt2>
          <a:srgbClr val="333399"/>
        </a:lt2>
        <a:accent1>
          <a:srgbClr val="0066FF"/>
        </a:accent1>
        <a:accent2>
          <a:srgbClr val="CC3300"/>
        </a:accent2>
        <a:accent3>
          <a:srgbClr val="D5D5D5"/>
        </a:accent3>
        <a:accent4>
          <a:srgbClr val="000000"/>
        </a:accent4>
        <a:accent5>
          <a:srgbClr val="AAB8FF"/>
        </a:accent5>
        <a:accent6>
          <a:srgbClr val="B92D00"/>
        </a:accent6>
        <a:hlink>
          <a:srgbClr val="9999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Refined</Template>
  <TotalTime>2767</TotalTime>
  <Words>1066</Words>
  <Application>Microsoft Office PowerPoint</Application>
  <PresentationFormat>Экран (4:3)</PresentationFormat>
  <Paragraphs>152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Контрастный</vt:lpstr>
      <vt:lpstr>О практике применения алгоритма социального сопровождения семей, в которые возвращены дети по постановлению КДН, на основании решения суда, в том числе в связи с восстановлением родителей в родительских правах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практике применения алгоритма социального сопровождения семей, в которые возвращены дети по постановлению КДН, на основании решения суда, в том числе в связи с восстановлением родителей в родительских правах</vt:lpstr>
    </vt:vector>
  </TitlesOfParts>
  <Company>uo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spec</dc:creator>
  <cp:lastModifiedBy>Admin</cp:lastModifiedBy>
  <cp:revision>236</cp:revision>
  <dcterms:created xsi:type="dcterms:W3CDTF">2014-12-03T06:52:18Z</dcterms:created>
  <dcterms:modified xsi:type="dcterms:W3CDTF">2021-04-28T06:37:44Z</dcterms:modified>
</cp:coreProperties>
</file>